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30" r:id="rId3"/>
    <p:sldId id="431" r:id="rId4"/>
    <p:sldId id="432" r:id="rId5"/>
    <p:sldId id="434" r:id="rId6"/>
    <p:sldId id="435" r:id="rId7"/>
    <p:sldId id="436" r:id="rId8"/>
    <p:sldId id="437" r:id="rId9"/>
    <p:sldId id="438" r:id="rId10"/>
    <p:sldId id="429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5687"/>
  </p:normalViewPr>
  <p:slideViewPr>
    <p:cSldViewPr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17E12B8E-284D-3342-81CB-E450FD1982EB}"/>
    <pc:docChg chg="modSld">
      <pc:chgData name="Navansh Khandelwal [Information Technology - 2021]" userId="7759321a-53c2-49fb-814b-b75bdbd3f5d6" providerId="ADAL" clId="{17E12B8E-284D-3342-81CB-E450FD1982EB}" dt="2022-11-17T05:37:53.174" v="3" actId="1076"/>
      <pc:docMkLst>
        <pc:docMk/>
      </pc:docMkLst>
      <pc:sldChg chg="modSp mod">
        <pc:chgData name="Navansh Khandelwal [Information Technology - 2021]" userId="7759321a-53c2-49fb-814b-b75bdbd3f5d6" providerId="ADAL" clId="{17E12B8E-284D-3342-81CB-E450FD1982EB}" dt="2022-11-06T15:50:02.031" v="2" actId="1036"/>
        <pc:sldMkLst>
          <pc:docMk/>
          <pc:sldMk cId="1992260856" sldId="430"/>
        </pc:sldMkLst>
        <pc:spChg chg="mod">
          <ac:chgData name="Navansh Khandelwal [Information Technology - 2021]" userId="7759321a-53c2-49fb-814b-b75bdbd3f5d6" providerId="ADAL" clId="{17E12B8E-284D-3342-81CB-E450FD1982EB}" dt="2022-11-06T15:50:02.031" v="2" actId="1036"/>
          <ac:spMkLst>
            <pc:docMk/>
            <pc:sldMk cId="1992260856" sldId="430"/>
            <ac:spMk id="3" creationId="{00000000-0000-0000-0000-000000000000}"/>
          </ac:spMkLst>
        </pc:spChg>
      </pc:sldChg>
      <pc:sldChg chg="modSp mod">
        <pc:chgData name="Navansh Khandelwal [Information Technology - 2021]" userId="7759321a-53c2-49fb-814b-b75bdbd3f5d6" providerId="ADAL" clId="{17E12B8E-284D-3342-81CB-E450FD1982EB}" dt="2022-11-17T05:37:53.174" v="3" actId="1076"/>
        <pc:sldMkLst>
          <pc:docMk/>
          <pc:sldMk cId="774188846" sldId="436"/>
        </pc:sldMkLst>
        <pc:spChg chg="mod">
          <ac:chgData name="Navansh Khandelwal [Information Technology - 2021]" userId="7759321a-53c2-49fb-814b-b75bdbd3f5d6" providerId="ADAL" clId="{17E12B8E-284D-3342-81CB-E450FD1982EB}" dt="2022-11-17T05:37:53.174" v="3" actId="1076"/>
          <ac:spMkLst>
            <pc:docMk/>
            <pc:sldMk cId="774188846" sldId="43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</a:t>
            </a:r>
            <a:r>
              <a:rPr lang="en-US" sz="1200" b="1" baseline="0" dirty="0"/>
              <a:t> : </a:t>
            </a:r>
            <a:r>
              <a:rPr lang="en-US" sz="1200" b="1" dirty="0"/>
              <a:t>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27992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StringBuffer</a:t>
            </a:r>
            <a:r>
              <a:rPr lang="en-US" sz="3200" dirty="0"/>
              <a:t>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493837"/>
            <a:ext cx="8587681" cy="474347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Supports mutable, modifiable, writable and </a:t>
            </a:r>
            <a:r>
              <a:rPr lang="en-US" sz="2000" dirty="0" err="1"/>
              <a:t>growable</a:t>
            </a:r>
            <a:r>
              <a:rPr lang="en-US" sz="2000" dirty="0"/>
              <a:t> strings in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You can insert characters or sub-strings  in the middle or in the 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dirty="0">
                <a:solidFill>
                  <a:srgbClr val="FF0000"/>
                </a:solidFill>
              </a:rPr>
              <a:t>length</a:t>
            </a:r>
            <a:r>
              <a:rPr lang="en-US" sz="2000" dirty="0"/>
              <a:t>’ of a </a:t>
            </a:r>
            <a:r>
              <a:rPr lang="en-US" sz="2000" dirty="0" err="1"/>
              <a:t>StringBuffer</a:t>
            </a:r>
            <a:r>
              <a:rPr lang="en-US" sz="2000" dirty="0"/>
              <a:t> instance means how many characters it currently holds. The current </a:t>
            </a:r>
            <a:r>
              <a:rPr lang="en-US" sz="2000" dirty="0">
                <a:solidFill>
                  <a:srgbClr val="FF0000"/>
                </a:solidFill>
              </a:rPr>
              <a:t>‘length’</a:t>
            </a:r>
            <a:r>
              <a:rPr lang="en-US" sz="2000" dirty="0"/>
              <a:t> of a </a:t>
            </a:r>
            <a:r>
              <a:rPr lang="en-US" sz="2000" dirty="0" err="1"/>
              <a:t>StringBuffer</a:t>
            </a:r>
            <a:r>
              <a:rPr lang="en-US" sz="2000" dirty="0"/>
              <a:t> instance can be checked via </a:t>
            </a:r>
            <a:r>
              <a:rPr lang="en-US" sz="2000" dirty="0">
                <a:solidFill>
                  <a:srgbClr val="FF0000"/>
                </a:solidFill>
              </a:rPr>
              <a:t>length()</a:t>
            </a:r>
            <a:r>
              <a:rPr lang="en-US" sz="2000" dirty="0"/>
              <a:t>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‘capacity’ </a:t>
            </a:r>
            <a:r>
              <a:rPr lang="en-US" sz="2000" dirty="0"/>
              <a:t>of a </a:t>
            </a:r>
            <a:r>
              <a:rPr lang="en-US" sz="2000" dirty="0" err="1"/>
              <a:t>StringBuffer</a:t>
            </a:r>
            <a:r>
              <a:rPr lang="en-US" sz="2000" dirty="0"/>
              <a:t> instance means how many more characters it can accommodate. The current </a:t>
            </a:r>
            <a:r>
              <a:rPr lang="en-US" sz="2000" dirty="0">
                <a:solidFill>
                  <a:srgbClr val="FF0000"/>
                </a:solidFill>
              </a:rPr>
              <a:t>‘capacity’</a:t>
            </a:r>
            <a:r>
              <a:rPr lang="en-US" sz="2000" dirty="0"/>
              <a:t> of a </a:t>
            </a:r>
            <a:r>
              <a:rPr lang="en-US" sz="2000" dirty="0" err="1"/>
              <a:t>StringBuffer</a:t>
            </a:r>
            <a:r>
              <a:rPr lang="en-US" sz="2000" dirty="0"/>
              <a:t> instance can be checked via </a:t>
            </a:r>
            <a:r>
              <a:rPr lang="en-US" sz="2000" dirty="0">
                <a:solidFill>
                  <a:srgbClr val="FF0000"/>
                </a:solidFill>
              </a:rPr>
              <a:t>capacity() </a:t>
            </a:r>
            <a:r>
              <a:rPr lang="en-US" sz="2000" dirty="0"/>
              <a:t>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‘capacity’</a:t>
            </a:r>
            <a:r>
              <a:rPr lang="en-US" sz="2000" dirty="0"/>
              <a:t> increases automatically whenever the need arises. The rule to increase capacity is </a:t>
            </a:r>
            <a:r>
              <a:rPr lang="en-US" sz="2000" dirty="0">
                <a:solidFill>
                  <a:srgbClr val="FF0000"/>
                </a:solidFill>
              </a:rPr>
              <a:t>‘ if current-capacity &lt; 16 then new-capacity = 16 else new-capacity =  2 * current-capacity + 2.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Important Constructors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StringBuffer</a:t>
            </a:r>
            <a:r>
              <a:rPr lang="en-US" sz="2000" dirty="0"/>
              <a:t>() </a:t>
            </a:r>
            <a:r>
              <a:rPr lang="en-US" sz="2000" dirty="0">
                <a:sym typeface="Wingdings" panose="05000000000000000000" pitchFamily="2" charset="2"/>
              </a:rPr>
              <a:t> length =0, capacity = length +16 = 16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StringBuffer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size) </a:t>
            </a:r>
            <a:r>
              <a:rPr lang="en-US" sz="2000" dirty="0">
                <a:sym typeface="Wingdings" panose="05000000000000000000" pitchFamily="2" charset="2"/>
              </a:rPr>
              <a:t> length =0, capacity = size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StringBuffer</a:t>
            </a:r>
            <a:r>
              <a:rPr lang="en-US" sz="2000" dirty="0"/>
              <a:t>(String </a:t>
            </a:r>
            <a:r>
              <a:rPr lang="en-US" sz="2000" dirty="0" err="1"/>
              <a:t>str</a:t>
            </a:r>
            <a:r>
              <a:rPr lang="en-US" sz="2000" dirty="0"/>
              <a:t>) </a:t>
            </a:r>
            <a:r>
              <a:rPr lang="en-US" sz="2000" dirty="0">
                <a:sym typeface="Wingdings" panose="05000000000000000000" pitchFamily="2" charset="2"/>
              </a:rPr>
              <a:t> length =</a:t>
            </a:r>
            <a:r>
              <a:rPr lang="en-US" sz="2000" dirty="0" err="1">
                <a:sym typeface="Wingdings" panose="05000000000000000000" pitchFamily="2" charset="2"/>
              </a:rPr>
              <a:t>str.length</a:t>
            </a:r>
            <a:r>
              <a:rPr lang="en-US" sz="2000" dirty="0">
                <a:sym typeface="Wingdings" panose="05000000000000000000" pitchFamily="2" charset="2"/>
              </a:rPr>
              <a:t>(), capacity = length + 16 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7504" y="413792"/>
            <a:ext cx="6324600" cy="1143000"/>
          </a:xfrm>
        </p:spPr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99226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: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28693"/>
            <a:ext cx="57961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strb1 = 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(strb1.length());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(strb1.capacity());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strb2 = 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(30);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(strb2.length());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(strb2.capacity());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strb3 = 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("Java");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(strb2.length());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(strb2.capacity());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0651" y="1827052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72000" y="2259100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2280" y="1723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1780" y="2161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0" y="3661687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3349" y="4093735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3629" y="35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4275" y="3986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72000" y="5476988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573349" y="5909036"/>
            <a:ext cx="2521629" cy="16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93629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33129" y="5811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479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503150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setCharAt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where, char </a:t>
            </a:r>
            <a:r>
              <a:rPr lang="en-US" sz="2000" dirty="0" err="1">
                <a:solidFill>
                  <a:srgbClr val="FF0000"/>
                </a:solidFill>
              </a:rPr>
              <a:t>ch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sets character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2000" dirty="0">
                <a:sym typeface="Wingdings" panose="05000000000000000000" pitchFamily="2" charset="2"/>
              </a:rPr>
              <a:t>at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where</a:t>
            </a:r>
            <a:r>
              <a:rPr lang="en-US" sz="2000" dirty="0">
                <a:sym typeface="Wingdings" panose="05000000000000000000" pitchFamily="2" charset="2"/>
              </a:rPr>
              <a:t> index. (0 &lt;=where&lt;=L, where L is length)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append(String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</a:t>
            </a:r>
            <a:r>
              <a:rPr lang="en-US" sz="2000" dirty="0">
                <a:sym typeface="Wingdings" panose="05000000000000000000" pitchFamily="2" charset="2"/>
              </a:rPr>
              <a:t> appends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at the end of invoking string buffer instance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append(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num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</a:t>
            </a:r>
            <a:r>
              <a:rPr lang="en-US" sz="2000" dirty="0">
                <a:sym typeface="Wingdings" panose="05000000000000000000" pitchFamily="2" charset="2"/>
              </a:rPr>
              <a:t> appends a character represented by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num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at the end of invoking string buffer instance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append(Object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obj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</a:t>
            </a:r>
            <a:r>
              <a:rPr lang="en-US" sz="2000" dirty="0">
                <a:sym typeface="Wingdings" panose="05000000000000000000" pitchFamily="2" charset="2"/>
              </a:rPr>
              <a:t> appends the string form of 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obj</a:t>
            </a:r>
            <a:r>
              <a:rPr lang="en-US" sz="2000" dirty="0">
                <a:sym typeface="Wingdings" panose="05000000000000000000" pitchFamily="2" charset="2"/>
              </a:rPr>
              <a:t>’ at the end of invoking string buffer instance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ym typeface="Wingdings" panose="05000000000000000000" pitchFamily="2" charset="2"/>
              </a:rPr>
              <a:t>String form of ‘</a:t>
            </a:r>
            <a:r>
              <a:rPr lang="en-US" sz="2000" dirty="0" err="1">
                <a:sym typeface="Wingdings" panose="05000000000000000000" pitchFamily="2" charset="2"/>
              </a:rPr>
              <a:t>obj</a:t>
            </a:r>
            <a:r>
              <a:rPr lang="en-US" sz="2000" dirty="0">
                <a:sym typeface="Wingdings" panose="05000000000000000000" pitchFamily="2" charset="2"/>
              </a:rPr>
              <a:t>’ is determined by 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toString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sz="2000" dirty="0">
                <a:sym typeface="Wingdings" panose="05000000000000000000" pitchFamily="2" charset="2"/>
              </a:rPr>
              <a:t>’ method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insert(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index, String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Inserts String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at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‘index’</a:t>
            </a:r>
            <a:r>
              <a:rPr lang="en-US" sz="2000" dirty="0">
                <a:sym typeface="Wingdings" panose="05000000000000000000" pitchFamily="2" charset="2"/>
              </a:rPr>
              <a:t> in the invoking string buffer instance [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 &lt;= index &lt;= L, L is length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insert(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index, char </a:t>
            </a:r>
            <a:r>
              <a:rPr lang="en-US" sz="2000" dirty="0" err="1">
                <a:solidFill>
                  <a:srgbClr val="FF0000"/>
                </a:solidFill>
              </a:rPr>
              <a:t>ch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Inserts character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ch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at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‘index’</a:t>
            </a:r>
            <a:r>
              <a:rPr lang="en-US" sz="2000" dirty="0">
                <a:sym typeface="Wingdings" panose="05000000000000000000" pitchFamily="2" charset="2"/>
              </a:rPr>
              <a:t> in the invoking string buffer instance [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 &lt;= index &lt;= L, L is length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insert(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index, Object </a:t>
            </a: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Inserts Object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obj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at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‘index’</a:t>
            </a:r>
            <a:r>
              <a:rPr lang="en-US" sz="2000" dirty="0">
                <a:sym typeface="Wingdings" panose="05000000000000000000" pitchFamily="2" charset="2"/>
              </a:rPr>
              <a:t> in the invoking string buffer instance [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 &lt;= index &lt;= L, L is length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  <a:endParaRPr lang="en-US" sz="2000" dirty="0">
              <a:solidFill>
                <a:srgbClr val="FF0000"/>
              </a:solidFill>
            </a:endParaRPr>
          </a:p>
          <a:p>
            <a:pPr marL="742950" lvl="2" indent="-342900" algn="just"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obj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200" dirty="0">
                <a:sym typeface="Wingdings" panose="05000000000000000000" pitchFamily="2" charset="2"/>
              </a:rPr>
              <a:t> is first converted to String form by calling ‘</a:t>
            </a:r>
            <a:r>
              <a:rPr lang="en-US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toString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sz="2200" dirty="0">
                <a:sym typeface="Wingdings" panose="05000000000000000000" pitchFamily="2" charset="2"/>
              </a:rPr>
              <a:t>’ method and then the resultant string form of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obj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2200" dirty="0">
                <a:sym typeface="Wingdings" panose="05000000000000000000" pitchFamily="2" charset="2"/>
              </a:rPr>
              <a:t>is inserted at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‘index’ </a:t>
            </a:r>
            <a:r>
              <a:rPr lang="en-US" sz="2200" dirty="0">
                <a:sym typeface="Wingdings" panose="05000000000000000000" pitchFamily="2" charset="2"/>
              </a:rPr>
              <a:t>in the invoking string buffer instance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 algn="just"/>
            <a:endParaRPr lang="en-US" sz="2000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: Important Methods </a:t>
            </a:r>
          </a:p>
        </p:txBody>
      </p:sp>
    </p:spTree>
    <p:extLst>
      <p:ext uri="{BB962C8B-B14F-4D97-AF65-F5344CB8AC3E}">
        <p14:creationId xmlns:p14="http://schemas.microsoft.com/office/powerpoint/2010/main" val="25860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50315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StringBuffer</a:t>
            </a:r>
            <a:r>
              <a:rPr lang="en-US" sz="2000" dirty="0">
                <a:solidFill>
                  <a:srgbClr val="FF0000"/>
                </a:solidFill>
              </a:rPr>
              <a:t> reverse()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reverses the characters of the invoking string buffer instance and returns the reversed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deleteChatAt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loc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 </a:t>
            </a:r>
            <a:r>
              <a:rPr lang="en-US" sz="2000" dirty="0">
                <a:sym typeface="Wingdings" panose="05000000000000000000" pitchFamily="2" charset="2"/>
              </a:rPr>
              <a:t>deletes a single character at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loc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2000" dirty="0">
                <a:sym typeface="Wingdings" panose="05000000000000000000" pitchFamily="2" charset="2"/>
              </a:rPr>
              <a:t>and returns the updated string. [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 &lt;=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loc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&lt;=L, L is the length of string buffer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delete(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start,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end)  </a:t>
            </a:r>
            <a:r>
              <a:rPr lang="en-US" sz="2000" dirty="0">
                <a:sym typeface="Wingdings" panose="05000000000000000000" pitchFamily="2" charset="2"/>
              </a:rPr>
              <a:t>deletes sequence of characters from index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‘start’ (inclusive) </a:t>
            </a:r>
            <a:r>
              <a:rPr lang="en-US" sz="2000" dirty="0">
                <a:sym typeface="Wingdings" panose="05000000000000000000" pitchFamily="2" charset="2"/>
              </a:rPr>
              <a:t>to index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‘end’ (exclusive)</a:t>
            </a:r>
            <a:r>
              <a:rPr lang="en-US" sz="2000" dirty="0">
                <a:sym typeface="Wingdings" panose="05000000000000000000" pitchFamily="2" charset="2"/>
              </a:rPr>
              <a:t> and returns the updated string. Characters will be deleted from indexes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‘start’</a:t>
            </a:r>
            <a:r>
              <a:rPr lang="en-US" sz="2000" dirty="0">
                <a:sym typeface="Wingdings" panose="05000000000000000000" pitchFamily="2" charset="2"/>
              </a:rPr>
              <a:t> to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‘end-1’</a:t>
            </a:r>
            <a:r>
              <a:rPr lang="en-US" sz="2000" dirty="0">
                <a:sym typeface="Wingdings" panose="05000000000000000000" pitchFamily="2" charset="2"/>
              </a:rPr>
              <a:t>. [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 &lt;=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start,end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&lt;=L and the value of end should not be less than start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StringBuffer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replace(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String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</a:t>
            </a:r>
            <a:r>
              <a:rPr lang="en-US" sz="2000" dirty="0">
                <a:sym typeface="Wingdings" panose="05000000000000000000" pitchFamily="2" charset="2"/>
              </a:rPr>
              <a:t> Replaced the character sequence from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to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endIndex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by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str. </a:t>
            </a:r>
            <a:r>
              <a:rPr lang="en-US" sz="2000" dirty="0">
                <a:sym typeface="Wingdings" panose="05000000000000000000" pitchFamily="2" charset="2"/>
              </a:rPr>
              <a:t>Characters will be replaced from indexes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>
                <a:sym typeface="Wingdings" panose="05000000000000000000" pitchFamily="2" charset="2"/>
              </a:rPr>
              <a:t> to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‘endIndex-1’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just"/>
            <a:endParaRPr lang="en-US" sz="2000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: Important Methods ….</a:t>
            </a:r>
          </a:p>
        </p:txBody>
      </p:sp>
    </p:spTree>
    <p:extLst>
      <p:ext uri="{BB962C8B-B14F-4D97-AF65-F5344CB8AC3E}">
        <p14:creationId xmlns:p14="http://schemas.microsoft.com/office/powerpoint/2010/main" val="20395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String Buffer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1" y="1334953"/>
            <a:ext cx="717969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err="1"/>
              <a:t>StringBuffer</a:t>
            </a:r>
            <a:r>
              <a:rPr lang="en-US" sz="1300" b="1" dirty="0"/>
              <a:t> strb1 = new </a:t>
            </a:r>
            <a:r>
              <a:rPr lang="en-US" sz="1300" b="1" dirty="0" err="1"/>
              <a:t>StringBuffer</a:t>
            </a:r>
            <a:r>
              <a:rPr lang="en-US" sz="1300" b="1" dirty="0"/>
              <a:t>("Object Oriented Programming");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(strb1.length());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(strb1.capacity());</a:t>
            </a:r>
          </a:p>
          <a:p>
            <a:r>
              <a:rPr lang="en-US" sz="1300" b="1" dirty="0"/>
              <a:t>		</a:t>
            </a:r>
          </a:p>
          <a:p>
            <a:endParaRPr lang="en-US" sz="1300" b="1" dirty="0"/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(strb1.append("Object Oriented Programming"));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(strb1.length());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(strb1.capacity());</a:t>
            </a:r>
          </a:p>
          <a:p>
            <a:endParaRPr lang="en-US" sz="1300" b="1" dirty="0"/>
          </a:p>
          <a:p>
            <a:endParaRPr lang="en-US" sz="1300" b="1" dirty="0"/>
          </a:p>
          <a:p>
            <a:r>
              <a:rPr lang="en-US" sz="1300" b="1" dirty="0" err="1"/>
              <a:t>StringBuffer</a:t>
            </a:r>
            <a:r>
              <a:rPr lang="en-US" sz="1300" b="1" dirty="0"/>
              <a:t> strb2 = new </a:t>
            </a:r>
            <a:r>
              <a:rPr lang="en-US" sz="1300" b="1" dirty="0" err="1"/>
              <a:t>StringBuffer</a:t>
            </a:r>
            <a:r>
              <a:rPr lang="en-US" sz="1300" b="1" dirty="0"/>
              <a:t>(5);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(strb2.length());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(strb2.capacity());	</a:t>
            </a:r>
          </a:p>
          <a:p>
            <a:r>
              <a:rPr lang="en-US" sz="1300" b="1" dirty="0"/>
              <a:t>		</a:t>
            </a:r>
          </a:p>
          <a:p>
            <a:endParaRPr lang="en-US" sz="1300" b="1" dirty="0"/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(strb2.append("Incredible India"));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(strb2.length());</a:t>
            </a:r>
          </a:p>
          <a:p>
            <a:r>
              <a:rPr lang="en-US" sz="1300" b="1" dirty="0" err="1"/>
              <a:t>System.out.println</a:t>
            </a:r>
            <a:r>
              <a:rPr lang="en-US" sz="1300" b="1" dirty="0"/>
              <a:t>(strb2.capacity());</a:t>
            </a:r>
          </a:p>
          <a:p>
            <a:endParaRPr lang="en-US" sz="1300" b="1" dirty="0"/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(strb2.append("Incredible India"));	// LENGTH = 32 , CAPACITY = 2 * 16 +2 = 34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(strb2.length());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(strb2.capacity());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(strb2.append("Incredible India"));  	// LENGTH = 32 + 16 = 48, CAPACITY = 2 * 34 + 2 = 70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(strb2.append("Incredible India"));	// LENGTH = 48 + 16 = 64, CAPACITY = 70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(strb2.length());</a:t>
            </a:r>
          </a:p>
          <a:p>
            <a:r>
              <a:rPr lang="en-US" sz="1200" b="1" dirty="0" err="1"/>
              <a:t>System.out.println</a:t>
            </a:r>
            <a:r>
              <a:rPr lang="en-US" sz="1200" b="1" dirty="0"/>
              <a:t>(strb2.capacity());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28362" y="1638227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4702" y="1453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34381" y="1857328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40721" y="17009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956913" y="2408053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81829" y="2320946"/>
            <a:ext cx="34630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Object </a:t>
            </a:r>
            <a:r>
              <a:rPr lang="en-US" sz="1000" b="1" dirty="0" err="1">
                <a:solidFill>
                  <a:srgbClr val="FF0000"/>
                </a:solidFill>
              </a:rPr>
              <a:t>Orineted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ProgrammingObject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Orineted</a:t>
            </a:r>
            <a:r>
              <a:rPr lang="en-US" sz="1000" b="1" dirty="0">
                <a:solidFill>
                  <a:srgbClr val="FF0000"/>
                </a:solidFill>
              </a:rPr>
              <a:t> Programming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96962" y="2624408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3302" y="2439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02981" y="2843509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09321" y="2687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88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896962" y="3626170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03302" y="3441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902981" y="3845271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09321" y="3688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995936" y="4408830"/>
            <a:ext cx="2160240" cy="100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56176" y="4274308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Incredible India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43808" y="4621778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0148" y="443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849827" y="4840879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56167" y="4684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9792" y="5341858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06132" y="5157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05811" y="5560959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12151" y="5404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753305" y="6093296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59645" y="5908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759324" y="6312397"/>
            <a:ext cx="46805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5664" y="6156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9342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08" y="1340769"/>
            <a:ext cx="9021688" cy="1944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StringBuffer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ensureCapacity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minCapacity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sets the current capacity to </a:t>
            </a:r>
            <a:r>
              <a:rPr lang="en-US" sz="2000" dirty="0" err="1">
                <a:sym typeface="Wingdings" panose="05000000000000000000" pitchFamily="2" charset="2"/>
              </a:rPr>
              <a:t>minCapacity</a:t>
            </a:r>
            <a:r>
              <a:rPr lang="en-US" sz="2000" dirty="0">
                <a:sym typeface="Wingdings" panose="05000000000000000000" pitchFamily="2" charset="2"/>
              </a:rPr>
              <a:t> as per the following rule</a:t>
            </a:r>
          </a:p>
          <a:p>
            <a:pPr marL="0" indent="0"/>
            <a:r>
              <a:rPr lang="en-US" sz="1500" dirty="0">
                <a:sym typeface="Wingdings" panose="05000000000000000000" pitchFamily="2" charset="2"/>
              </a:rPr>
              <a:t>     	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if 	</a:t>
            </a:r>
            <a:r>
              <a:rPr 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minCapacity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&lt;= current-capacity 		Then</a:t>
            </a:r>
          </a:p>
          <a:p>
            <a:pPr marL="0" indent="0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			no change in capacity [current-capacity remains same]</a:t>
            </a:r>
          </a:p>
          <a:p>
            <a:pPr marL="0" indent="0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  	else	if 	</a:t>
            </a:r>
            <a:r>
              <a:rPr 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minCapacity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&gt; current-capacity &amp;&amp; </a:t>
            </a:r>
            <a:r>
              <a:rPr 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minCapacity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&lt;= 2* current-capacity +2 	Then</a:t>
            </a:r>
          </a:p>
          <a:p>
            <a:pPr marL="0" indent="0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			new-capacity = 2* current-capacity +2 </a:t>
            </a:r>
          </a:p>
          <a:p>
            <a:pPr marL="0" indent="0"/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	else		 new-capacity = </a:t>
            </a:r>
            <a:r>
              <a:rPr 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minCapacity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3528" y="332656"/>
            <a:ext cx="6324600" cy="1143000"/>
          </a:xfrm>
        </p:spPr>
        <p:txBody>
          <a:bodyPr/>
          <a:lstStyle/>
          <a:p>
            <a:r>
              <a:rPr lang="en-US" dirty="0" err="1"/>
              <a:t>ensureCapacity</a:t>
            </a:r>
            <a:r>
              <a:rPr lang="en-US" dirty="0"/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3284984"/>
            <a:ext cx="4222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strB3 = new </a:t>
            </a:r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 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Capacity 	=16</a:t>
            </a:r>
          </a:p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strB3.ensureCapacity(10);	// 10 &lt; 16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Capacity	=16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4490" y="3280585"/>
            <a:ext cx="4510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strB3 = new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(5);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 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Capacity 	=5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strB3.ensureCapacity(10);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10 &gt; 5 &amp;&amp; 10 &lt; 12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Capacity	=12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4955684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strB3 = new </a:t>
            </a:r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 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Capacity 	=16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strB3.ensureCapacity(20);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20 &gt; 16 &amp;&amp; 20 &lt; 34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	=34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7330" y="4955684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strB3 = new </a:t>
            </a:r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 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Capacity 	=16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strB3.ensureCapacity(50);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50 &gt; 16 &amp;&amp; 50 &gt; 34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(strB3.length());	// Length	=0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(strB3.capacity());	//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	=50</a:t>
            </a:r>
          </a:p>
        </p:txBody>
      </p:sp>
    </p:spTree>
    <p:extLst>
      <p:ext uri="{BB962C8B-B14F-4D97-AF65-F5344CB8AC3E}">
        <p14:creationId xmlns:p14="http://schemas.microsoft.com/office/powerpoint/2010/main" val="7741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void </a:t>
            </a:r>
            <a:r>
              <a:rPr lang="en-US" sz="1800" dirty="0" err="1">
                <a:solidFill>
                  <a:srgbClr val="FF0000"/>
                </a:solidFill>
              </a:rPr>
              <a:t>setlength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len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Sets the current </a:t>
            </a:r>
            <a:r>
              <a:rPr lang="en-US" sz="1800" dirty="0" err="1">
                <a:sym typeface="Wingdings" panose="05000000000000000000" pitchFamily="2" charset="2"/>
              </a:rPr>
              <a:t>lentgth</a:t>
            </a:r>
            <a:r>
              <a:rPr lang="en-US" sz="1800" dirty="0">
                <a:sym typeface="Wingdings" panose="05000000000000000000" pitchFamily="2" charset="2"/>
              </a:rPr>
              <a:t> of the invoking string buffer object to 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ym typeface="Wingdings" panose="05000000000000000000" pitchFamily="2" charset="2"/>
              </a:rPr>
              <a:t>’. Changing length may affect capacity also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Suppose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‘L’</a:t>
            </a:r>
            <a:r>
              <a:rPr lang="en-US" sz="1800" dirty="0">
                <a:sym typeface="Wingdings" panose="05000000000000000000" pitchFamily="2" charset="2"/>
              </a:rPr>
              <a:t> is the current length of a string buffer instance and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‘C’</a:t>
            </a:r>
            <a:r>
              <a:rPr lang="en-US" sz="1800" dirty="0">
                <a:sym typeface="Wingdings" panose="05000000000000000000" pitchFamily="2" charset="2"/>
              </a:rPr>
              <a:t> is the current capacity.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If 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&lt; L (current length) </a:t>
            </a:r>
            <a:r>
              <a:rPr lang="en-US" sz="1800" dirty="0">
                <a:sym typeface="Wingdings" panose="05000000000000000000" pitchFamily="2" charset="2"/>
              </a:rPr>
              <a:t>then ‘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L-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</a:t>
            </a:r>
            <a:r>
              <a:rPr lang="en-US" sz="1800" dirty="0">
                <a:sym typeface="Wingdings" panose="05000000000000000000" pitchFamily="2" charset="2"/>
              </a:rPr>
              <a:t>characters will be removed from the end of the string buffer instance and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becomes the new length of string buffer but no change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‘C’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If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&gt; L (current length) &amp;&amp; 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&lt;= ‘C’ (current capacity) </a:t>
            </a:r>
            <a:r>
              <a:rPr lang="en-US" sz="1800" dirty="0">
                <a:sym typeface="Wingdings" panose="05000000000000000000" pitchFamily="2" charset="2"/>
              </a:rPr>
              <a:t>then extra white space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characters will be appended in the end of the string buffer instance and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becomes the new length of string buffer but no change in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‘C’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If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&gt; ‘C’ (current capacity) &amp;&amp; 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&lt;= 2*C + 2 </a:t>
            </a:r>
            <a:r>
              <a:rPr lang="en-US" sz="1800" dirty="0">
                <a:sym typeface="Wingdings" panose="05000000000000000000" pitchFamily="2" charset="2"/>
              </a:rPr>
              <a:t>then extra white space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characters will be appended in the end of the string buffer instance and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becomes the new length of string buffer and new capacity =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2 * ‘C’ + 2.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If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 &gt; 2*C + 2 </a:t>
            </a:r>
            <a:r>
              <a:rPr lang="en-US" sz="1800" dirty="0">
                <a:sym typeface="Wingdings" panose="05000000000000000000" pitchFamily="2" charset="2"/>
              </a:rPr>
              <a:t>then extra white space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characters will be appended in the end of the string buffer instance and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r>
              <a:rPr lang="en-US" sz="1800" dirty="0">
                <a:sym typeface="Wingdings" panose="05000000000000000000" pitchFamily="2" charset="2"/>
              </a:rPr>
              <a:t> becomes the new length of string buffer and new capacity =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r>
              <a:rPr 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’.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setLength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31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setLength</a:t>
            </a:r>
            <a:r>
              <a:rPr lang="en-US" dirty="0"/>
              <a:t>() :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57232" y="1461546"/>
            <a:ext cx="3419872" cy="1200329"/>
            <a:chOff x="60960" y="1556792"/>
            <a:chExt cx="3419872" cy="1212522"/>
          </a:xfrm>
        </p:grpSpPr>
        <p:sp>
          <p:nvSpPr>
            <p:cNvPr id="4" name="Rectangle 3"/>
            <p:cNvSpPr/>
            <p:nvPr/>
          </p:nvSpPr>
          <p:spPr>
            <a:xfrm>
              <a:off x="107504" y="1556792"/>
              <a:ext cx="3168352" cy="1212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err="1"/>
                <a:t>StringBuffer</a:t>
              </a:r>
              <a:r>
                <a:rPr lang="en-US" sz="1200" b="1" dirty="0"/>
                <a:t> </a:t>
              </a:r>
              <a:r>
                <a:rPr lang="en-US" sz="1200" b="1" dirty="0" err="1"/>
                <a:t>strB</a:t>
              </a:r>
              <a:r>
                <a:rPr lang="en-US" sz="1200" b="1" dirty="0"/>
                <a:t> = new </a:t>
              </a:r>
              <a:r>
                <a:rPr lang="en-US" sz="1200" b="1" dirty="0" err="1"/>
                <a:t>StringBuffer</a:t>
              </a:r>
              <a:r>
                <a:rPr lang="en-US" sz="1200" b="1" dirty="0"/>
                <a:t>("Object");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>
                  <a:solidFill>
                    <a:srgbClr val="FF0000"/>
                  </a:solidFill>
                </a:rPr>
                <a:t>strB.setLength</a:t>
              </a:r>
              <a:r>
                <a:rPr lang="en-US" sz="1200" b="1" dirty="0">
                  <a:solidFill>
                    <a:srgbClr val="FF0000"/>
                  </a:solidFill>
                </a:rPr>
                <a:t>(4);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" y="1568984"/>
              <a:ext cx="3419872" cy="1200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Brace 6"/>
          <p:cNvSpPr/>
          <p:nvPr/>
        </p:nvSpPr>
        <p:spPr>
          <a:xfrm>
            <a:off x="4949112" y="1486214"/>
            <a:ext cx="360040" cy="1224136"/>
          </a:xfrm>
          <a:prstGeom prst="rightBrace">
            <a:avLst>
              <a:gd name="adj1" fmla="val 659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680" y="1855966"/>
            <a:ext cx="978408" cy="484632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67216" y="1461544"/>
            <a:ext cx="62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52416" y="2697673"/>
            <a:ext cx="3419872" cy="1320362"/>
            <a:chOff x="60960" y="1556792"/>
            <a:chExt cx="3419872" cy="1212522"/>
          </a:xfrm>
        </p:grpSpPr>
        <p:sp>
          <p:nvSpPr>
            <p:cNvPr id="12" name="Rectangle 11"/>
            <p:cNvSpPr/>
            <p:nvPr/>
          </p:nvSpPr>
          <p:spPr>
            <a:xfrm>
              <a:off x="107504" y="1556792"/>
              <a:ext cx="3168352" cy="1212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err="1"/>
                <a:t>StringBuffer</a:t>
              </a:r>
              <a:r>
                <a:rPr lang="en-US" sz="1200" b="1" dirty="0"/>
                <a:t> </a:t>
              </a:r>
              <a:r>
                <a:rPr lang="en-US" sz="1200" b="1" dirty="0" err="1"/>
                <a:t>strB</a:t>
              </a:r>
              <a:r>
                <a:rPr lang="en-US" sz="1200" b="1" dirty="0"/>
                <a:t> = new </a:t>
              </a:r>
              <a:r>
                <a:rPr lang="en-US" sz="1200" b="1" dirty="0" err="1"/>
                <a:t>StringBuffer</a:t>
              </a:r>
              <a:r>
                <a:rPr lang="en-US" sz="1200" b="1" dirty="0"/>
                <a:t>("Object");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>
                  <a:solidFill>
                    <a:srgbClr val="FF0000"/>
                  </a:solidFill>
                </a:rPr>
                <a:t>strB.setLength</a:t>
              </a:r>
              <a:r>
                <a:rPr lang="en-US" sz="1200" b="1" dirty="0">
                  <a:solidFill>
                    <a:srgbClr val="FF0000"/>
                  </a:solidFill>
                </a:rPr>
                <a:t>(16);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" y="1568984"/>
              <a:ext cx="3419872" cy="1200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4944296" y="2696767"/>
            <a:ext cx="360040" cy="1346550"/>
          </a:xfrm>
          <a:prstGeom prst="rightBrace">
            <a:avLst>
              <a:gd name="adj1" fmla="val 659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29864" y="3127879"/>
            <a:ext cx="978408" cy="533095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62400" y="2697671"/>
            <a:ext cx="629816" cy="132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52416" y="4053834"/>
            <a:ext cx="3419872" cy="1200329"/>
            <a:chOff x="60960" y="1556792"/>
            <a:chExt cx="3419872" cy="1212522"/>
          </a:xfrm>
        </p:grpSpPr>
        <p:sp>
          <p:nvSpPr>
            <p:cNvPr id="18" name="Rectangle 17"/>
            <p:cNvSpPr/>
            <p:nvPr/>
          </p:nvSpPr>
          <p:spPr>
            <a:xfrm>
              <a:off x="107504" y="1556792"/>
              <a:ext cx="3168352" cy="1212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err="1"/>
                <a:t>StringBuffer</a:t>
              </a:r>
              <a:r>
                <a:rPr lang="en-US" sz="1200" b="1" dirty="0"/>
                <a:t> </a:t>
              </a:r>
              <a:r>
                <a:rPr lang="en-US" sz="1200" b="1" dirty="0" err="1"/>
                <a:t>strB</a:t>
              </a:r>
              <a:r>
                <a:rPr lang="en-US" sz="1200" b="1" dirty="0"/>
                <a:t> = new </a:t>
              </a:r>
              <a:r>
                <a:rPr lang="en-US" sz="1200" b="1" dirty="0" err="1"/>
                <a:t>StringBuffer</a:t>
              </a:r>
              <a:r>
                <a:rPr lang="en-US" sz="1200" b="1" dirty="0"/>
                <a:t>("Object");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>
                  <a:solidFill>
                    <a:srgbClr val="FF0000"/>
                  </a:solidFill>
                </a:rPr>
                <a:t>strB.setLength</a:t>
              </a:r>
              <a:r>
                <a:rPr lang="en-US" sz="1200" b="1" dirty="0">
                  <a:solidFill>
                    <a:srgbClr val="FF0000"/>
                  </a:solidFill>
                </a:rPr>
                <a:t>(30);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" y="1568984"/>
              <a:ext cx="3419872" cy="1200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4944296" y="4054118"/>
            <a:ext cx="360040" cy="1224136"/>
          </a:xfrm>
          <a:prstGeom prst="rightBrace">
            <a:avLst>
              <a:gd name="adj1" fmla="val 659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29864" y="4448254"/>
            <a:ext cx="978408" cy="484632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62400" y="4053832"/>
            <a:ext cx="62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  <a:p>
            <a:r>
              <a:rPr lang="en-US" b="1" dirty="0">
                <a:solidFill>
                  <a:srgbClr val="FF0000"/>
                </a:solidFill>
              </a:rPr>
              <a:t>30</a:t>
            </a:r>
          </a:p>
          <a:p>
            <a:r>
              <a:rPr lang="en-US" b="1" dirty="0">
                <a:solidFill>
                  <a:srgbClr val="FF0000"/>
                </a:solidFill>
              </a:rPr>
              <a:t>46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80472" y="5300924"/>
            <a:ext cx="3419872" cy="1200329"/>
            <a:chOff x="60960" y="1556792"/>
            <a:chExt cx="3419872" cy="1212522"/>
          </a:xfrm>
        </p:grpSpPr>
        <p:sp>
          <p:nvSpPr>
            <p:cNvPr id="24" name="Rectangle 23"/>
            <p:cNvSpPr/>
            <p:nvPr/>
          </p:nvSpPr>
          <p:spPr>
            <a:xfrm>
              <a:off x="107504" y="1556792"/>
              <a:ext cx="3168352" cy="1212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err="1"/>
                <a:t>StringBuffer</a:t>
              </a:r>
              <a:r>
                <a:rPr lang="en-US" sz="1200" b="1" dirty="0"/>
                <a:t> </a:t>
              </a:r>
              <a:r>
                <a:rPr lang="en-US" sz="1200" b="1" dirty="0" err="1"/>
                <a:t>strB</a:t>
              </a:r>
              <a:r>
                <a:rPr lang="en-US" sz="1200" b="1" dirty="0"/>
                <a:t> = new </a:t>
              </a:r>
              <a:r>
                <a:rPr lang="en-US" sz="1200" b="1" dirty="0" err="1"/>
                <a:t>StringBuffer</a:t>
              </a:r>
              <a:r>
                <a:rPr lang="en-US" sz="1200" b="1" dirty="0"/>
                <a:t>("Object");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>
                  <a:solidFill>
                    <a:srgbClr val="FF0000"/>
                  </a:solidFill>
                </a:rPr>
                <a:t>strB.setLength</a:t>
              </a:r>
              <a:r>
                <a:rPr lang="en-US" sz="1200" b="1" dirty="0">
                  <a:solidFill>
                    <a:srgbClr val="FF0000"/>
                  </a:solidFill>
                </a:rPr>
                <a:t>(80);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strB.length</a:t>
              </a:r>
              <a:r>
                <a:rPr lang="en-US" sz="1200" b="1" dirty="0"/>
                <a:t>());	</a:t>
              </a:r>
            </a:p>
            <a:p>
              <a:r>
                <a:rPr lang="en-US" sz="1200" b="1" dirty="0" err="1"/>
                <a:t>System.out.println</a:t>
              </a:r>
              <a:r>
                <a:rPr lang="en-US" sz="1200" b="1" dirty="0"/>
                <a:t>(</a:t>
              </a:r>
              <a:r>
                <a:rPr lang="en-US" sz="1200" b="1" dirty="0" err="1"/>
                <a:t>strB.capacity</a:t>
              </a:r>
              <a:r>
                <a:rPr lang="en-US" sz="1200" b="1" dirty="0"/>
                <a:t>());	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" y="1568984"/>
              <a:ext cx="3419872" cy="1200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Brace 25"/>
          <p:cNvSpPr/>
          <p:nvPr/>
        </p:nvSpPr>
        <p:spPr>
          <a:xfrm>
            <a:off x="4972352" y="5301208"/>
            <a:ext cx="360040" cy="1224136"/>
          </a:xfrm>
          <a:prstGeom prst="rightBrace">
            <a:avLst>
              <a:gd name="adj1" fmla="val 659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90456" y="5300922"/>
            <a:ext cx="62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  <a:p>
            <a:r>
              <a:rPr lang="en-US" b="1" dirty="0">
                <a:solidFill>
                  <a:srgbClr val="FF0000"/>
                </a:solidFill>
              </a:rPr>
              <a:t>80</a:t>
            </a:r>
          </a:p>
          <a:p>
            <a:r>
              <a:rPr lang="en-US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383992" y="5658770"/>
            <a:ext cx="978408" cy="484632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4" grpId="0" animBg="1"/>
      <p:bldP spid="15" grpId="0" animBg="1"/>
      <p:bldP spid="16" grpId="0"/>
      <p:bldP spid="20" grpId="0" animBg="1"/>
      <p:bldP spid="21" grpId="0" animBg="1"/>
      <p:bldP spid="22" grpId="0"/>
      <p:bldP spid="26" grpId="0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1845</TotalTime>
  <Words>1905</Words>
  <Application>Microsoft Macintosh PowerPoint</Application>
  <PresentationFormat>On-screen Show (4:3)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299</cp:revision>
  <cp:lastPrinted>2014-01-11T02:25:52Z</cp:lastPrinted>
  <dcterms:created xsi:type="dcterms:W3CDTF">2014-01-11T00:18:07Z</dcterms:created>
  <dcterms:modified xsi:type="dcterms:W3CDTF">2022-11-17T05:38:03Z</dcterms:modified>
</cp:coreProperties>
</file>