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3" r:id="rId2"/>
    <p:sldId id="430" r:id="rId3"/>
    <p:sldId id="431" r:id="rId4"/>
    <p:sldId id="432" r:id="rId5"/>
    <p:sldId id="433" r:id="rId6"/>
    <p:sldId id="434" r:id="rId7"/>
    <p:sldId id="437" r:id="rId8"/>
    <p:sldId id="445" r:id="rId9"/>
    <p:sldId id="439" r:id="rId10"/>
    <p:sldId id="441" r:id="rId11"/>
    <p:sldId id="443" r:id="rId12"/>
    <p:sldId id="429" r:id="rId13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D36A2-2626-F24C-88E7-1AEAFA4B9FFE}" v="2" dt="2022-11-07T10:01:26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687"/>
  </p:normalViewPr>
  <p:slideViewPr>
    <p:cSldViewPr>
      <p:cViewPr varScale="1">
        <p:scale>
          <a:sx n="108" d="100"/>
          <a:sy n="108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sh Khandelwal [Information Technology - 2021]" userId="7759321a-53c2-49fb-814b-b75bdbd3f5d6" providerId="ADAL" clId="{263D36A2-2626-F24C-88E7-1AEAFA4B9FFE}"/>
    <pc:docChg chg="modSld">
      <pc:chgData name="Navansh Khandelwal [Information Technology - 2021]" userId="7759321a-53c2-49fb-814b-b75bdbd3f5d6" providerId="ADAL" clId="{263D36A2-2626-F24C-88E7-1AEAFA4B9FFE}" dt="2022-11-07T10:01:26.701" v="1" actId="20577"/>
      <pc:docMkLst>
        <pc:docMk/>
      </pc:docMkLst>
      <pc:sldChg chg="modSp">
        <pc:chgData name="Navansh Khandelwal [Information Technology - 2021]" userId="7759321a-53c2-49fb-814b-b75bdbd3f5d6" providerId="ADAL" clId="{263D36A2-2626-F24C-88E7-1AEAFA4B9FFE}" dt="2022-11-07T10:01:26.701" v="1" actId="20577"/>
        <pc:sldMkLst>
          <pc:docMk/>
          <pc:sldMk cId="3832568935" sldId="432"/>
        </pc:sldMkLst>
        <pc:spChg chg="mod">
          <ac:chgData name="Navansh Khandelwal [Information Technology - 2021]" userId="7759321a-53c2-49fb-814b-b75bdbd3f5d6" providerId="ADAL" clId="{263D36A2-2626-F24C-88E7-1AEAFA4B9FFE}" dt="2022-11-07T10:01:26.701" v="1" actId="20577"/>
          <ac:spMkLst>
            <pc:docMk/>
            <pc:sldMk cId="3832568935" sldId="43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/>
              <a:t>          IT 2103 : Object-Oriented</a:t>
            </a:r>
            <a:r>
              <a:rPr lang="en-US" sz="1200" b="1" baseline="0" dirty="0"/>
              <a:t> Programming</a:t>
            </a:r>
            <a:endParaRPr lang="en-US" sz="12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27992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StringTokenizer</a:t>
            </a:r>
            <a:r>
              <a:rPr lang="en-US" dirty="0"/>
              <a:t>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r>
              <a:rPr lang="en-US" dirty="0"/>
              <a:t>: Example 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412776"/>
            <a:ext cx="89289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String 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 = " CS 1304, 1683, Object-Oriented Programming, Lecture-Section CC 3C; MWF, 9, 311, AB-1 ";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strZ</a:t>
            </a:r>
            <a:r>
              <a:rPr lang="en-US" sz="1600" dirty="0">
                <a:solidFill>
                  <a:srgbClr val="FF0000"/>
                </a:solidFill>
              </a:rPr>
              <a:t> = new </a:t>
            </a:r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, ”</a:t>
            </a:r>
            <a:r>
              <a:rPr lang="en-US" sz="1600" dirty="0" err="1">
                <a:solidFill>
                  <a:srgbClr val="FF0000"/>
                </a:solidFill>
              </a:rPr>
              <a:t>abc</a:t>
            </a:r>
            <a:r>
              <a:rPr lang="en-US" sz="1600" dirty="0">
                <a:solidFill>
                  <a:srgbClr val="FF0000"/>
                </a:solidFill>
              </a:rPr>
              <a:t>”); 	// Characters ‘a’ , ‘b’ and ‘c’ as Delimiters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("Number of Tokens:" + </a:t>
            </a:r>
            <a:r>
              <a:rPr lang="en-US" sz="1600" dirty="0" err="1">
                <a:solidFill>
                  <a:srgbClr val="FF0000"/>
                </a:solidFill>
              </a:rPr>
              <a:t>strZ.countTokens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while(</a:t>
            </a:r>
            <a:r>
              <a:rPr lang="en-US" sz="1600" dirty="0" err="1">
                <a:solidFill>
                  <a:srgbClr val="FF0000"/>
                </a:solidFill>
              </a:rPr>
              <a:t>strZ.hasMoreTokens</a:t>
            </a:r>
            <a:r>
              <a:rPr lang="en-US" sz="1600" dirty="0">
                <a:solidFill>
                  <a:srgbClr val="FF0000"/>
                </a:solidFill>
              </a:rPr>
              <a:t>())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 </a:t>
            </a:r>
            <a:r>
              <a:rPr lang="en-US" sz="1600" dirty="0" err="1">
                <a:solidFill>
                  <a:srgbClr val="FF0000"/>
                </a:solidFill>
              </a:rPr>
              <a:t>strZ.nextToken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1640" y="4005064"/>
            <a:ext cx="63367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Number of Tokens:6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CS 1304, 1683, O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je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t-Oriented </a:t>
            </a:r>
            <a:r>
              <a:rPr lang="en-US" sz="2000" b="1" dirty="0" err="1">
                <a:solidFill>
                  <a:srgbClr val="FF0000"/>
                </a:solidFill>
              </a:rPr>
              <a:t>Progr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>
                <a:solidFill>
                  <a:srgbClr val="FF0000"/>
                </a:solidFill>
              </a:rPr>
              <a:t>mming</a:t>
            </a:r>
            <a:r>
              <a:rPr lang="en-US" sz="2000" b="1" dirty="0">
                <a:solidFill>
                  <a:srgbClr val="FF0000"/>
                </a:solidFill>
              </a:rPr>
              <a:t>, Le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ture</a:t>
            </a:r>
            <a:r>
              <a:rPr lang="en-US" sz="2000" b="1" dirty="0">
                <a:solidFill>
                  <a:srgbClr val="FF0000"/>
                </a:solidFill>
              </a:rPr>
              <a:t>-Se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tion</a:t>
            </a:r>
            <a:r>
              <a:rPr lang="en-US" sz="2000" b="1" dirty="0">
                <a:solidFill>
                  <a:srgbClr val="FF0000"/>
                </a:solidFill>
              </a:rPr>
              <a:t> CC 3C; MWF, 9, 311, AB-1</a:t>
            </a:r>
          </a:p>
        </p:txBody>
      </p:sp>
    </p:spTree>
    <p:extLst>
      <p:ext uri="{BB962C8B-B14F-4D97-AF65-F5344CB8AC3E}">
        <p14:creationId xmlns:p14="http://schemas.microsoft.com/office/powerpoint/2010/main" val="23992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r>
              <a:rPr lang="en-US" dirty="0"/>
              <a:t>: Example 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412776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String 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 = "CS F213, 1683, Object-Oriented Programming, Lecture-Section 1; MWF, 9, 6163, NAB";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strZ</a:t>
            </a:r>
            <a:r>
              <a:rPr lang="en-US" sz="1600" dirty="0">
                <a:solidFill>
                  <a:srgbClr val="FF0000"/>
                </a:solidFill>
              </a:rPr>
              <a:t> = new </a:t>
            </a:r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, ”</a:t>
            </a:r>
            <a:r>
              <a:rPr lang="en-US" sz="1600" dirty="0" err="1">
                <a:solidFill>
                  <a:srgbClr val="FF0000"/>
                </a:solidFill>
              </a:rPr>
              <a:t>abc</a:t>
            </a:r>
            <a:r>
              <a:rPr lang="en-US" sz="1600" dirty="0">
                <a:solidFill>
                  <a:srgbClr val="FF0000"/>
                </a:solidFill>
              </a:rPr>
              <a:t>”,true);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 Characters ‘a’ , ‘b’ and ‘c’ as Delimiters. Individual delimiters are also considered as tokens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("Number of Tokens:" + </a:t>
            </a:r>
            <a:r>
              <a:rPr lang="en-US" sz="1600" dirty="0" err="1">
                <a:solidFill>
                  <a:srgbClr val="FF0000"/>
                </a:solidFill>
              </a:rPr>
              <a:t>strZ.countTokens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while(</a:t>
            </a:r>
            <a:r>
              <a:rPr lang="en-US" sz="1600" dirty="0" err="1">
                <a:solidFill>
                  <a:srgbClr val="FF0000"/>
                </a:solidFill>
              </a:rPr>
              <a:t>strZ.hasMoreTokens</a:t>
            </a:r>
            <a:r>
              <a:rPr lang="en-US" sz="1600" dirty="0">
                <a:solidFill>
                  <a:srgbClr val="FF0000"/>
                </a:solidFill>
              </a:rPr>
              <a:t>())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 </a:t>
            </a:r>
            <a:r>
              <a:rPr lang="en-US" sz="1600" dirty="0" err="1">
                <a:solidFill>
                  <a:srgbClr val="FF0000"/>
                </a:solidFill>
              </a:rPr>
              <a:t>strZ.nextToken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6096" y="2780928"/>
            <a:ext cx="3672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Number of Tokens:11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CS 1304, 1683, O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je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t-Oriented </a:t>
            </a:r>
            <a:r>
              <a:rPr lang="en-US" sz="2000" b="1" dirty="0" err="1">
                <a:solidFill>
                  <a:srgbClr val="FF0000"/>
                </a:solidFill>
              </a:rPr>
              <a:t>Progr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mming</a:t>
            </a:r>
            <a:r>
              <a:rPr lang="en-US" sz="2000" b="1" dirty="0">
                <a:solidFill>
                  <a:srgbClr val="FF0000"/>
                </a:solidFill>
              </a:rPr>
              <a:t>, Le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ture</a:t>
            </a:r>
            <a:r>
              <a:rPr lang="en-US" sz="2000" b="1" dirty="0">
                <a:solidFill>
                  <a:srgbClr val="FF0000"/>
                </a:solidFill>
              </a:rPr>
              <a:t>-Se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tion</a:t>
            </a:r>
            <a:r>
              <a:rPr lang="en-US" sz="2000" b="1" dirty="0">
                <a:solidFill>
                  <a:srgbClr val="FF0000"/>
                </a:solidFill>
              </a:rPr>
              <a:t> CC 3C; MWF, 9, 311, AB-1</a:t>
            </a:r>
          </a:p>
        </p:txBody>
      </p:sp>
    </p:spTree>
    <p:extLst>
      <p:ext uri="{BB962C8B-B14F-4D97-AF65-F5344CB8AC3E}">
        <p14:creationId xmlns:p14="http://schemas.microsoft.com/office/powerpoint/2010/main" val="20458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93837"/>
            <a:ext cx="8856984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for Parsing a Formatted Input String and defined in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Parsing : Division of text into set of discrete parts known as tokens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Token convey a semantic meaning and represents a block of text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Individual tokens are separated by </a:t>
            </a:r>
            <a:r>
              <a:rPr lang="en-US" u="sng" dirty="0">
                <a:solidFill>
                  <a:srgbClr val="FF6600"/>
                </a:solidFill>
              </a:rPr>
              <a:t>Delimiters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Delimiters can be specified by a delimiter String and each character in delimiter String is treated as a separate delimiter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provision is provided by which you can treat individual delimiters as tokens also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Space , Tab, newline and carriage return </a:t>
            </a:r>
            <a:r>
              <a:rPr lang="en-US" dirty="0">
                <a:solidFill>
                  <a:schemeClr val="hlink"/>
                </a:solidFill>
              </a:rPr>
              <a:t>&lt;&lt;Default Set of Delimiters&gt;&gt;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1336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38941"/>
            <a:ext cx="88924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1600" b="1" i="1" dirty="0">
                <a:solidFill>
                  <a:srgbClr val="CC0000"/>
                </a:solidFill>
              </a:rPr>
              <a:t>String </a:t>
            </a:r>
            <a:r>
              <a:rPr lang="en-US" sz="1600" b="1" i="1" dirty="0" err="1">
                <a:solidFill>
                  <a:srgbClr val="CC0000"/>
                </a:solidFill>
              </a:rPr>
              <a:t>str</a:t>
            </a:r>
            <a:r>
              <a:rPr lang="en-US" sz="1600" b="1" i="1" dirty="0">
                <a:solidFill>
                  <a:srgbClr val="CC0000"/>
                </a:solidFill>
              </a:rPr>
              <a:t> = "CS 1304, 1683, Object-Oriented Programming, Lecture-Section CC 3C; MWF, 9, 311, AB-1";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1772816"/>
            <a:ext cx="91440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white space character is taken as delimiter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Tokens = 12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Tokens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{CS} {1304,} {1683,} {Object-Oriented} {Programming,} {Lecture-Section} {CC} {3C;} {MWF,} {9,} {311,,} {AB-1}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Only Comma (,) is taken as delimiter: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Tokens = 7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Tokens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{CS 1304} {1683} {Object-Oriented Programming} {Lecture-Section CC 3C; MWF} {9} {311} {AB-1}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Only Semicolon (;) is taken as delimiter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Tokens = 2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Tokens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{CS 1304, 1683, Object-Oriented Programming, Lecture-Section CC 3C} { MWF, 9, 311 AB-1}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Both Comma(,) and Semicolon (;) are taken as delimiters: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Tokens = 8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Tokens 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{CS 1304} { 1683} { Object-Oriented Programming} { Lecture-Section CC 3C} { MWF} { 9} { 311} { AB-1}</a:t>
            </a:r>
          </a:p>
        </p:txBody>
      </p:sp>
    </p:spTree>
    <p:extLst>
      <p:ext uri="{BB962C8B-B14F-4D97-AF65-F5344CB8AC3E}">
        <p14:creationId xmlns:p14="http://schemas.microsoft.com/office/powerpoint/2010/main" val="31979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340768"/>
            <a:ext cx="9108504" cy="4887491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StringTokenizer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dirty="0" err="1">
                <a:solidFill>
                  <a:srgbClr val="FF0000"/>
                </a:solidFill>
              </a:rPr>
              <a:t>str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&lt;&lt; 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  <a:r>
              <a:rPr lang="en-US" sz="1600" dirty="0"/>
              <a:t> String to be tokenized.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No delimiter is specified so white space character will be used as delimiter.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Delimiters will not be considered as tokens</a:t>
            </a: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StringTokenizer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dirty="0" err="1">
                <a:solidFill>
                  <a:srgbClr val="FF0000"/>
                </a:solidFill>
              </a:rPr>
              <a:t>str</a:t>
            </a:r>
            <a:r>
              <a:rPr lang="en-US" sz="2000" dirty="0">
                <a:solidFill>
                  <a:srgbClr val="FF0000"/>
                </a:solidFill>
              </a:rPr>
              <a:t>, String delimiters)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700" dirty="0">
                <a:solidFill>
                  <a:srgbClr val="FF0000"/>
                </a:solidFill>
              </a:rPr>
              <a:t>&lt;&lt; delimiters&gt;&gt;</a:t>
            </a:r>
            <a:r>
              <a:rPr lang="en-US" sz="1700" dirty="0"/>
              <a:t> specify a delimiter String. Single or multiple characters can be specified as delimiters.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700" dirty="0"/>
              <a:t>If the </a:t>
            </a:r>
            <a:r>
              <a:rPr lang="en-US" sz="1700" dirty="0">
                <a:solidFill>
                  <a:srgbClr val="FF0000"/>
                </a:solidFill>
              </a:rPr>
              <a:t>&lt;&lt;delimiters&gt;&gt; </a:t>
            </a:r>
            <a:r>
              <a:rPr lang="en-US" sz="1700" dirty="0"/>
              <a:t>String is “:,;”  then colon (;), comma (,) and semicolon(;) are separately used as delimiters.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700" dirty="0"/>
              <a:t>Each character in the </a:t>
            </a:r>
            <a:r>
              <a:rPr lang="en-US" sz="1700" dirty="0">
                <a:solidFill>
                  <a:srgbClr val="FF0000"/>
                </a:solidFill>
              </a:rPr>
              <a:t>&lt;&lt;delimiters&gt;&gt; </a:t>
            </a:r>
            <a:r>
              <a:rPr lang="en-US" sz="1700" dirty="0"/>
              <a:t>String is separately treated as a delimiters.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1700" dirty="0"/>
              <a:t>By Default Delimiters will not be considered as tokens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StringTokennizer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dirty="0" err="1">
                <a:solidFill>
                  <a:srgbClr val="FF0000"/>
                </a:solidFill>
              </a:rPr>
              <a:t>str</a:t>
            </a:r>
            <a:r>
              <a:rPr lang="en-US" sz="2000" dirty="0">
                <a:solidFill>
                  <a:srgbClr val="FF0000"/>
                </a:solidFill>
              </a:rPr>
              <a:t>, String delimiters, 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delimAsToken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609600" indent="-609600" algn="just">
              <a:buFontTx/>
              <a:buAutoNum type="arabicPeriod"/>
            </a:pPr>
            <a:r>
              <a:rPr lang="en-US" sz="1600" dirty="0"/>
              <a:t>First Two parameters are same as previous constructor. </a:t>
            </a:r>
          </a:p>
          <a:p>
            <a:pPr marL="609600" indent="-609600" algn="just">
              <a:buFontTx/>
              <a:buAutoNum type="arabicPeriod"/>
            </a:pPr>
            <a:r>
              <a:rPr lang="en-US" sz="1600" dirty="0"/>
              <a:t>Third parameter </a:t>
            </a:r>
            <a:r>
              <a:rPr lang="en-US" sz="1600" dirty="0" err="1"/>
              <a:t>delimAsToken</a:t>
            </a:r>
            <a:r>
              <a:rPr lang="en-US" sz="1600" dirty="0"/>
              <a:t> indicates whether delimiters are to be taken as tokens or not.</a:t>
            </a:r>
          </a:p>
          <a:p>
            <a:pPr marL="609600" indent="-609600" algn="just">
              <a:buFontTx/>
              <a:buAutoNum type="arabicPeriod"/>
            </a:pPr>
            <a:r>
              <a:rPr lang="en-US" sz="1600" dirty="0"/>
              <a:t>Delimiters will be considered as tokens if </a:t>
            </a:r>
            <a:r>
              <a:rPr lang="en-US" sz="1600" dirty="0" err="1">
                <a:solidFill>
                  <a:srgbClr val="FF0000"/>
                </a:solidFill>
              </a:rPr>
              <a:t>delimAsToken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true</a:t>
            </a:r>
            <a:r>
              <a:rPr lang="en-US" sz="1600" dirty="0"/>
              <a:t> otherwise Delimiters will not be considered as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r>
              <a:rPr lang="en-US" dirty="0"/>
              <a:t> : Constructors</a:t>
            </a:r>
          </a:p>
        </p:txBody>
      </p:sp>
    </p:spTree>
    <p:extLst>
      <p:ext uri="{BB962C8B-B14F-4D97-AF65-F5344CB8AC3E}">
        <p14:creationId xmlns:p14="http://schemas.microsoft.com/office/powerpoint/2010/main" val="383256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887491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CC0000"/>
                </a:solidFill>
              </a:rPr>
              <a:t>int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countTokens</a:t>
            </a:r>
            <a:r>
              <a:rPr lang="en-US" sz="2000" dirty="0">
                <a:solidFill>
                  <a:srgbClr val="CC0000"/>
                </a:solidFill>
              </a:rPr>
              <a:t>() </a:t>
            </a:r>
            <a:r>
              <a:rPr lang="en-US" sz="2000" dirty="0">
                <a:solidFill>
                  <a:srgbClr val="CC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Counts the number of tokens in </a:t>
            </a:r>
            <a:r>
              <a:rPr lang="en-US" sz="2000" dirty="0" err="1"/>
              <a:t>StringTokenizer</a:t>
            </a:r>
            <a:r>
              <a:rPr lang="en-US" sz="2000" dirty="0"/>
              <a:t> based upon delimiters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CC0000"/>
                </a:solidFill>
              </a:rPr>
              <a:t>boolean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hasMoreTokens</a:t>
            </a:r>
            <a:r>
              <a:rPr lang="en-US" sz="2000" dirty="0">
                <a:solidFill>
                  <a:srgbClr val="CC0000"/>
                </a:solidFill>
              </a:rPr>
              <a:t>() / </a:t>
            </a:r>
            <a:r>
              <a:rPr lang="en-US" sz="2000" dirty="0" err="1">
                <a:solidFill>
                  <a:srgbClr val="CC0000"/>
                </a:solidFill>
              </a:rPr>
              <a:t>boolean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hasMoreElements</a:t>
            </a:r>
            <a:r>
              <a:rPr lang="en-US" sz="2000" dirty="0">
                <a:solidFill>
                  <a:srgbClr val="CC0000"/>
                </a:solidFill>
              </a:rPr>
              <a:t>()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Helpful in parsing a String. 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Returns true if there are one or more tokens left otherwise false.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C0000"/>
                </a:solidFill>
              </a:rPr>
              <a:t>String </a:t>
            </a:r>
            <a:r>
              <a:rPr lang="en-US" sz="2000" dirty="0" err="1">
                <a:solidFill>
                  <a:srgbClr val="CC0000"/>
                </a:solidFill>
              </a:rPr>
              <a:t>nextToken</a:t>
            </a:r>
            <a:r>
              <a:rPr lang="en-US" sz="2000" dirty="0">
                <a:solidFill>
                  <a:srgbClr val="CC0000"/>
                </a:solidFill>
              </a:rPr>
              <a:t>()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Returns the next token in String form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Used in conjunction with </a:t>
            </a:r>
            <a:r>
              <a:rPr lang="en-US" sz="2000" dirty="0" err="1"/>
              <a:t>hasMoreTokens</a:t>
            </a:r>
            <a:r>
              <a:rPr lang="en-US" sz="2000" dirty="0"/>
              <a:t>() method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C0000"/>
                </a:solidFill>
              </a:rPr>
              <a:t>Object </a:t>
            </a:r>
            <a:r>
              <a:rPr lang="en-US" sz="2000" dirty="0" err="1">
                <a:solidFill>
                  <a:srgbClr val="CC0000"/>
                </a:solidFill>
              </a:rPr>
              <a:t>nextElement</a:t>
            </a:r>
            <a:r>
              <a:rPr lang="en-US" sz="2000" dirty="0">
                <a:solidFill>
                  <a:srgbClr val="CC0000"/>
                </a:solidFill>
              </a:rPr>
              <a:t>() </a:t>
            </a:r>
            <a:r>
              <a:rPr lang="en-US" sz="2000" dirty="0">
                <a:solidFill>
                  <a:srgbClr val="CC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Same as </a:t>
            </a:r>
            <a:r>
              <a:rPr lang="en-US" sz="2000" dirty="0" err="1"/>
              <a:t>nextToken</a:t>
            </a:r>
            <a:r>
              <a:rPr lang="en-US" sz="2000" dirty="0"/>
              <a:t>() but returns next Token in Object Form not in String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r>
              <a:rPr lang="en-US" dirty="0"/>
              <a:t> : </a:t>
            </a:r>
            <a:r>
              <a:rPr lang="en-US" dirty="0" err="1"/>
              <a:t>Importatnt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6614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r>
              <a:rPr lang="en-US" dirty="0"/>
              <a:t>: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412776"/>
            <a:ext cx="89289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String 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 = "CS 1304, 1683, Object-Oriented Programming, Lecture-Section CC 3C; MWF, 9, 311, AB-1";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strZ</a:t>
            </a:r>
            <a:r>
              <a:rPr lang="en-US" sz="1600" dirty="0">
                <a:solidFill>
                  <a:srgbClr val="FF0000"/>
                </a:solidFill>
              </a:rPr>
              <a:t> = new </a:t>
            </a:r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); // Default Delimiter is white space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("Number of Tokens:" + </a:t>
            </a:r>
            <a:r>
              <a:rPr lang="en-US" sz="1600" dirty="0" err="1">
                <a:solidFill>
                  <a:srgbClr val="FF0000"/>
                </a:solidFill>
              </a:rPr>
              <a:t>strZ.countTokens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while(</a:t>
            </a:r>
            <a:r>
              <a:rPr lang="en-US" sz="1600" dirty="0" err="1">
                <a:solidFill>
                  <a:srgbClr val="FF0000"/>
                </a:solidFill>
              </a:rPr>
              <a:t>strZ.hasMoreTokens</a:t>
            </a:r>
            <a:r>
              <a:rPr lang="en-US" sz="1600" dirty="0">
                <a:solidFill>
                  <a:srgbClr val="FF0000"/>
                </a:solidFill>
              </a:rPr>
              <a:t>())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 </a:t>
            </a:r>
            <a:r>
              <a:rPr lang="en-US" sz="1600" dirty="0" err="1">
                <a:solidFill>
                  <a:srgbClr val="FF0000"/>
                </a:solidFill>
              </a:rPr>
              <a:t>strZ.nextToken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2780928"/>
            <a:ext cx="28083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Number of Tokens:12</a:t>
            </a:r>
          </a:p>
          <a:p>
            <a:r>
              <a:rPr lang="en-US" b="1" dirty="0">
                <a:solidFill>
                  <a:srgbClr val="FF0000"/>
                </a:solidFill>
              </a:rPr>
              <a:t>CS</a:t>
            </a:r>
          </a:p>
          <a:p>
            <a:r>
              <a:rPr lang="en-US" b="1" dirty="0">
                <a:solidFill>
                  <a:srgbClr val="FF0000"/>
                </a:solidFill>
              </a:rPr>
              <a:t>1304,</a:t>
            </a:r>
          </a:p>
          <a:p>
            <a:r>
              <a:rPr lang="en-US" b="1" dirty="0">
                <a:solidFill>
                  <a:srgbClr val="FF0000"/>
                </a:solidFill>
              </a:rPr>
              <a:t>1683,</a:t>
            </a:r>
          </a:p>
          <a:p>
            <a:r>
              <a:rPr lang="en-US" b="1" dirty="0">
                <a:solidFill>
                  <a:srgbClr val="FF0000"/>
                </a:solidFill>
              </a:rPr>
              <a:t>Object-Oriented</a:t>
            </a:r>
          </a:p>
          <a:p>
            <a:r>
              <a:rPr lang="en-US" b="1" dirty="0">
                <a:solidFill>
                  <a:srgbClr val="FF0000"/>
                </a:solidFill>
              </a:rPr>
              <a:t>Programming,</a:t>
            </a:r>
          </a:p>
          <a:p>
            <a:r>
              <a:rPr lang="en-US" b="1" dirty="0">
                <a:solidFill>
                  <a:srgbClr val="FF0000"/>
                </a:solidFill>
              </a:rPr>
              <a:t>Lecture-Section</a:t>
            </a:r>
          </a:p>
          <a:p>
            <a:r>
              <a:rPr lang="en-US" b="1" dirty="0">
                <a:solidFill>
                  <a:srgbClr val="FF0000"/>
                </a:solidFill>
              </a:rPr>
              <a:t>CC</a:t>
            </a:r>
          </a:p>
          <a:p>
            <a:r>
              <a:rPr lang="en-US" b="1" dirty="0">
                <a:solidFill>
                  <a:srgbClr val="FF0000"/>
                </a:solidFill>
              </a:rPr>
              <a:t>3C;</a:t>
            </a:r>
          </a:p>
          <a:p>
            <a:r>
              <a:rPr lang="en-US" b="1" dirty="0">
                <a:solidFill>
                  <a:srgbClr val="FF0000"/>
                </a:solidFill>
              </a:rPr>
              <a:t>MWF,</a:t>
            </a:r>
          </a:p>
          <a:p>
            <a:r>
              <a:rPr lang="en-US" b="1" dirty="0">
                <a:solidFill>
                  <a:srgbClr val="FF0000"/>
                </a:solidFill>
              </a:rPr>
              <a:t>9,</a:t>
            </a:r>
          </a:p>
          <a:p>
            <a:r>
              <a:rPr lang="en-US" b="1" dirty="0">
                <a:solidFill>
                  <a:srgbClr val="FF0000"/>
                </a:solidFill>
              </a:rPr>
              <a:t>311,</a:t>
            </a:r>
          </a:p>
          <a:p>
            <a:r>
              <a:rPr lang="en-US" b="1" dirty="0">
                <a:solidFill>
                  <a:srgbClr val="FF0000"/>
                </a:solidFill>
              </a:rPr>
              <a:t>AB-1</a:t>
            </a:r>
          </a:p>
        </p:txBody>
      </p:sp>
    </p:spTree>
    <p:extLst>
      <p:ext uri="{BB962C8B-B14F-4D97-AF65-F5344CB8AC3E}">
        <p14:creationId xmlns:p14="http://schemas.microsoft.com/office/powerpoint/2010/main" val="23404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r>
              <a:rPr lang="en-US" dirty="0"/>
              <a:t>: Example 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412776"/>
            <a:ext cx="89289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String 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 = " CS 1304, 1683, Object-Oriented Programming, Lecture-Section CC 3C; MWF, 9, 311, AB-1 ";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strZ</a:t>
            </a:r>
            <a:r>
              <a:rPr lang="en-US" sz="1600" dirty="0">
                <a:solidFill>
                  <a:srgbClr val="FF0000"/>
                </a:solidFill>
              </a:rPr>
              <a:t> = new </a:t>
            </a:r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, ”,”); 	// Comma (,) as </a:t>
            </a:r>
            <a:r>
              <a:rPr lang="en-US" sz="1600" dirty="0" err="1">
                <a:solidFill>
                  <a:srgbClr val="FF0000"/>
                </a:solidFill>
              </a:rPr>
              <a:t>Delimter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("Number of Tokens:" + </a:t>
            </a:r>
            <a:r>
              <a:rPr lang="en-US" sz="1600" dirty="0" err="1">
                <a:solidFill>
                  <a:srgbClr val="FF0000"/>
                </a:solidFill>
              </a:rPr>
              <a:t>strZ.countTokens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while(</a:t>
            </a:r>
            <a:r>
              <a:rPr lang="en-US" sz="1600" dirty="0" err="1">
                <a:solidFill>
                  <a:srgbClr val="FF0000"/>
                </a:solidFill>
              </a:rPr>
              <a:t>strZ.hasMoreTokens</a:t>
            </a:r>
            <a:r>
              <a:rPr lang="en-US" sz="1600" dirty="0">
                <a:solidFill>
                  <a:srgbClr val="FF0000"/>
                </a:solidFill>
              </a:rPr>
              <a:t>())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 </a:t>
            </a:r>
            <a:r>
              <a:rPr lang="en-US" sz="1600" dirty="0" err="1">
                <a:solidFill>
                  <a:srgbClr val="FF0000"/>
                </a:solidFill>
              </a:rPr>
              <a:t>strZ.nextToken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6504" y="3970799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Number of Tokens:7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CS 1304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1683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Object-Oriented Programming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Lecture-Section CC 3C; MWF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9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311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AB-1</a:t>
            </a:r>
          </a:p>
        </p:txBody>
      </p:sp>
    </p:spTree>
    <p:extLst>
      <p:ext uri="{BB962C8B-B14F-4D97-AF65-F5344CB8AC3E}">
        <p14:creationId xmlns:p14="http://schemas.microsoft.com/office/powerpoint/2010/main" val="23350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r>
              <a:rPr lang="en-US" dirty="0"/>
              <a:t>: Example 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412776"/>
            <a:ext cx="89289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String 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 = " CS 1304, 1683, Object-Oriented Programming, Lecture-Section CC 3C; MWF, 9, 311, AB-1 ";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strZ</a:t>
            </a:r>
            <a:r>
              <a:rPr lang="en-US" sz="1600" dirty="0">
                <a:solidFill>
                  <a:srgbClr val="FF0000"/>
                </a:solidFill>
              </a:rPr>
              <a:t> = new </a:t>
            </a:r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, ”;”); 	// Semi-colon (;) as </a:t>
            </a:r>
            <a:r>
              <a:rPr lang="en-US" sz="1600" dirty="0" err="1">
                <a:solidFill>
                  <a:srgbClr val="FF0000"/>
                </a:solidFill>
              </a:rPr>
              <a:t>Delimter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("Number of Tokens:" + </a:t>
            </a:r>
            <a:r>
              <a:rPr lang="en-US" sz="1600" dirty="0" err="1">
                <a:solidFill>
                  <a:srgbClr val="FF0000"/>
                </a:solidFill>
              </a:rPr>
              <a:t>strZ.countTokens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while(</a:t>
            </a:r>
            <a:r>
              <a:rPr lang="en-US" sz="1600" dirty="0" err="1">
                <a:solidFill>
                  <a:srgbClr val="FF0000"/>
                </a:solidFill>
              </a:rPr>
              <a:t>strZ.hasMoreTokens</a:t>
            </a:r>
            <a:r>
              <a:rPr lang="en-US" sz="1600" dirty="0">
                <a:solidFill>
                  <a:srgbClr val="FF0000"/>
                </a:solidFill>
              </a:rPr>
              <a:t>())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 </a:t>
            </a:r>
            <a:r>
              <a:rPr lang="en-US" sz="1600" dirty="0" err="1">
                <a:solidFill>
                  <a:srgbClr val="FF0000"/>
                </a:solidFill>
              </a:rPr>
              <a:t>strZ.nextToken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4365104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Number of Tokens:2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CS 1304, 1683, Object-Oriented Programming, Lecture-Section CC 3C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MWF, 9, 311, AB-1</a:t>
            </a:r>
          </a:p>
        </p:txBody>
      </p:sp>
    </p:spTree>
    <p:extLst>
      <p:ext uri="{BB962C8B-B14F-4D97-AF65-F5344CB8AC3E}">
        <p14:creationId xmlns:p14="http://schemas.microsoft.com/office/powerpoint/2010/main" val="41577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r>
              <a:rPr lang="en-US" dirty="0"/>
              <a:t>: Example 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412776"/>
            <a:ext cx="8856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String 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 = " CS 1304, 1683, Object-Oriented Programming, Lecture-Section CC 3C; MWF, 9, 311, AB-1 ";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strZ</a:t>
            </a:r>
            <a:r>
              <a:rPr lang="en-US" sz="1600" dirty="0">
                <a:solidFill>
                  <a:srgbClr val="FF0000"/>
                </a:solidFill>
              </a:rPr>
              <a:t> = new </a:t>
            </a:r>
            <a:r>
              <a:rPr lang="en-US" sz="1600" dirty="0" err="1">
                <a:solidFill>
                  <a:srgbClr val="FF0000"/>
                </a:solidFill>
              </a:rPr>
              <a:t>StringTokenizer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, ”,;”); 	// Both Comma (,) and Semi-colon(;)as </a:t>
            </a:r>
            <a:r>
              <a:rPr lang="en-US" sz="1600" dirty="0" err="1">
                <a:solidFill>
                  <a:srgbClr val="FF0000"/>
                </a:solidFill>
              </a:rPr>
              <a:t>Delimters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("Number of Tokens:" + </a:t>
            </a:r>
            <a:r>
              <a:rPr lang="en-US" sz="1600" dirty="0" err="1">
                <a:solidFill>
                  <a:srgbClr val="FF0000"/>
                </a:solidFill>
              </a:rPr>
              <a:t>strZ.countTokens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while(</a:t>
            </a:r>
            <a:r>
              <a:rPr lang="en-US" sz="1600" dirty="0" err="1">
                <a:solidFill>
                  <a:srgbClr val="FF0000"/>
                </a:solidFill>
              </a:rPr>
              <a:t>strZ.hasMoreTokens</a:t>
            </a:r>
            <a:r>
              <a:rPr lang="en-US" sz="1600" dirty="0">
                <a:solidFill>
                  <a:srgbClr val="FF0000"/>
                </a:solidFill>
              </a:rPr>
              <a:t>())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 </a:t>
            </a:r>
            <a:r>
              <a:rPr lang="en-US" sz="1600" dirty="0" err="1">
                <a:solidFill>
                  <a:srgbClr val="FF0000"/>
                </a:solidFill>
              </a:rPr>
              <a:t>strZ.nextToken</a:t>
            </a:r>
            <a:r>
              <a:rPr lang="en-US" sz="1600" dirty="0">
                <a:solidFill>
                  <a:srgbClr val="FF0000"/>
                </a:solidFill>
              </a:rPr>
              <a:t>());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656" y="3789040"/>
            <a:ext cx="5544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Number of Tokens:8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CS 1304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1683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Object-Oriented Programming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Lecture-Section CC 3C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MWF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9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311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AB-1</a:t>
            </a:r>
          </a:p>
        </p:txBody>
      </p:sp>
    </p:spTree>
    <p:extLst>
      <p:ext uri="{BB962C8B-B14F-4D97-AF65-F5344CB8AC3E}">
        <p14:creationId xmlns:p14="http://schemas.microsoft.com/office/powerpoint/2010/main" val="36301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1824</TotalTime>
  <Words>1187</Words>
  <Application>Microsoft Macintosh PowerPoint</Application>
  <PresentationFormat>On-screen Show (4:3)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Navansh Khandelwal [Information Technology - 2021]</cp:lastModifiedBy>
  <cp:revision>292</cp:revision>
  <cp:lastPrinted>2014-01-11T02:25:52Z</cp:lastPrinted>
  <dcterms:created xsi:type="dcterms:W3CDTF">2014-01-11T00:18:07Z</dcterms:created>
  <dcterms:modified xsi:type="dcterms:W3CDTF">2022-11-07T10:01:36Z</dcterms:modified>
</cp:coreProperties>
</file>