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3" r:id="rId2"/>
    <p:sldId id="430" r:id="rId3"/>
    <p:sldId id="432" r:id="rId4"/>
    <p:sldId id="434" r:id="rId5"/>
    <p:sldId id="431" r:id="rId6"/>
    <p:sldId id="435" r:id="rId7"/>
    <p:sldId id="437" r:id="rId8"/>
    <p:sldId id="429" r:id="rId9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Inheritance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6768" y="153208"/>
            <a:ext cx="8443664" cy="1143000"/>
          </a:xfrm>
        </p:spPr>
        <p:txBody>
          <a:bodyPr/>
          <a:lstStyle/>
          <a:p>
            <a:r>
              <a:rPr lang="en-US" dirty="0" smtClean="0"/>
              <a:t>Inheritance Basics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9512" y="1582341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Reusability is achieved by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Inheritance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Java classes </a:t>
            </a:r>
            <a:r>
              <a:rPr lang="en-US" sz="2400" dirty="0" smtClean="0">
                <a:latin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</a:rPr>
              <a:t>be Reused by </a:t>
            </a:r>
            <a:r>
              <a:rPr lang="en-US" sz="2400" dirty="0" smtClean="0">
                <a:latin typeface="Times New Roman" panose="02020603050405020304" pitchFamily="18" charset="0"/>
              </a:rPr>
              <a:t>Extending </a:t>
            </a:r>
            <a:r>
              <a:rPr lang="en-US" sz="2400" dirty="0">
                <a:latin typeface="Times New Roman" panose="02020603050405020304" pitchFamily="18" charset="0"/>
              </a:rPr>
              <a:t>a class. Extending an existing class is nothing but reusing properties of the existing classes.</a:t>
            </a:r>
          </a:p>
          <a:p>
            <a:pPr marL="342900" indent="-3429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The class whose properties are extended is known as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super or base or parent class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The class which  extends the properties of super class is known as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sub or derived or child class </a:t>
            </a:r>
          </a:p>
          <a:p>
            <a:pPr marL="342900" indent="-3429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A class can either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extends another class</a:t>
            </a:r>
            <a:r>
              <a:rPr lang="en-US" sz="2400" dirty="0">
                <a:latin typeface="Times New Roman" panose="02020603050405020304" pitchFamily="18" charset="0"/>
              </a:rPr>
              <a:t> 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can implement an interface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67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5949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By Extending a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Syntax</a:t>
            </a:r>
          </a:p>
          <a:p>
            <a:pPr marL="457200" lvl="1" indent="0">
              <a:buNone/>
            </a:pPr>
            <a:r>
              <a:rPr lang="en-US" sz="2400" dirty="0" smtClean="0"/>
              <a:t>class 	class-name	</a:t>
            </a:r>
            <a:r>
              <a:rPr lang="en-US" sz="2400" dirty="0" smtClean="0">
                <a:solidFill>
                  <a:srgbClr val="FF0000"/>
                </a:solidFill>
              </a:rPr>
              <a:t>extends	</a:t>
            </a:r>
            <a:r>
              <a:rPr lang="en-US" sz="2400" dirty="0" smtClean="0"/>
              <a:t>	super-class-name</a:t>
            </a:r>
          </a:p>
          <a:p>
            <a:pPr marL="457200" lvl="1" indent="0">
              <a:buNone/>
            </a:pPr>
            <a:r>
              <a:rPr lang="en-US" sz="2400" dirty="0" smtClean="0"/>
              <a:t>{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……..</a:t>
            </a:r>
          </a:p>
          <a:p>
            <a:pPr marL="457200" lvl="1" indent="0">
              <a:buNone/>
            </a:pPr>
            <a:r>
              <a:rPr lang="en-US" sz="2400" dirty="0" smtClean="0"/>
              <a:t>}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sz="2400" dirty="0" smtClean="0"/>
              <a:t>class  A</a:t>
            </a:r>
          </a:p>
          <a:p>
            <a:pPr marL="5143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5143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………</a:t>
            </a:r>
          </a:p>
          <a:p>
            <a:pPr marL="5143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}// End of class A</a:t>
            </a:r>
            <a:endParaRPr lang="en-US" dirty="0" smtClean="0"/>
          </a:p>
          <a:p>
            <a:pPr marL="57150" indent="0"/>
            <a:r>
              <a:rPr lang="en-US" dirty="0"/>
              <a:t>	</a:t>
            </a:r>
            <a:r>
              <a:rPr lang="en-US" dirty="0" smtClean="0"/>
              <a:t>class 	B 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smtClean="0"/>
              <a:t> A</a:t>
            </a:r>
          </a:p>
          <a:p>
            <a:pPr marL="57150" indent="0"/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57150" indent="0"/>
            <a:r>
              <a:rPr lang="en-US" dirty="0"/>
              <a:t>	</a:t>
            </a:r>
            <a:r>
              <a:rPr lang="en-US" dirty="0" smtClean="0"/>
              <a:t>	……..</a:t>
            </a:r>
          </a:p>
          <a:p>
            <a:pPr marL="57150" indent="0"/>
            <a:r>
              <a:rPr lang="en-US" dirty="0" smtClean="0"/>
              <a:t>	}// End of class 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Java’s Support For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6216" y="4509120"/>
            <a:ext cx="914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6484211" y="5271825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7920" y="5996904"/>
            <a:ext cx="914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9612" y="450912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&lt;&lt;super-class&gt;&gt;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3832" y="602128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&lt;&lt;sub-class&gt;&gt;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5949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By Implementing an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Syntax</a:t>
            </a:r>
          </a:p>
          <a:p>
            <a:pPr marL="457200" lvl="1" indent="0">
              <a:buNone/>
            </a:pPr>
            <a:r>
              <a:rPr lang="en-US" sz="2400" dirty="0" smtClean="0"/>
              <a:t>class 	class-name	</a:t>
            </a:r>
            <a:r>
              <a:rPr lang="en-US" sz="2400" dirty="0" smtClean="0">
                <a:solidFill>
                  <a:srgbClr val="FF0000"/>
                </a:solidFill>
              </a:rPr>
              <a:t>implements</a:t>
            </a:r>
            <a:r>
              <a:rPr lang="en-US" sz="2400" dirty="0" smtClean="0"/>
              <a:t>	interface-name</a:t>
            </a:r>
          </a:p>
          <a:p>
            <a:pPr marL="457200" lvl="1" indent="0">
              <a:buNone/>
            </a:pPr>
            <a:r>
              <a:rPr lang="en-US" sz="2400" dirty="0" smtClean="0"/>
              <a:t>{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……..</a:t>
            </a:r>
          </a:p>
          <a:p>
            <a:pPr marL="457200" lvl="1" indent="0">
              <a:buNone/>
            </a:pPr>
            <a:r>
              <a:rPr lang="en-US" sz="2400" dirty="0" smtClean="0"/>
              <a:t>}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sz="2400" dirty="0" smtClean="0"/>
              <a:t>interface A</a:t>
            </a:r>
          </a:p>
          <a:p>
            <a:pPr marL="5143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5143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………</a:t>
            </a:r>
          </a:p>
          <a:p>
            <a:pPr marL="5143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}// End of interface A</a:t>
            </a:r>
            <a:endParaRPr lang="en-US" dirty="0" smtClean="0"/>
          </a:p>
          <a:p>
            <a:pPr marL="57150" indent="0"/>
            <a:r>
              <a:rPr lang="en-US" dirty="0"/>
              <a:t>	</a:t>
            </a:r>
            <a:r>
              <a:rPr lang="en-US" dirty="0" smtClean="0"/>
              <a:t>class 	B  implements  A</a:t>
            </a:r>
          </a:p>
          <a:p>
            <a:pPr marL="57150" indent="0"/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57150" indent="0"/>
            <a:r>
              <a:rPr lang="en-US" dirty="0"/>
              <a:t>	</a:t>
            </a:r>
            <a:r>
              <a:rPr lang="en-US" dirty="0" smtClean="0"/>
              <a:t>	……..</a:t>
            </a:r>
          </a:p>
          <a:p>
            <a:pPr marL="57150" indent="0"/>
            <a:r>
              <a:rPr lang="en-US" dirty="0" smtClean="0"/>
              <a:t>	}// End of class 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Java’s Support For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6216" y="4509120"/>
            <a:ext cx="914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6484211" y="5271825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7920" y="6021288"/>
            <a:ext cx="914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9612" y="4509120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&lt;&lt;interface&gt;&gt;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3832" y="602128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&lt;&lt;sub-class&gt;&gt;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9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Forms of Inheritance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3784600" y="1416968"/>
            <a:ext cx="3860800" cy="1905000"/>
            <a:chOff x="3784600" y="1416968"/>
            <a:chExt cx="3860800" cy="1905000"/>
          </a:xfrm>
        </p:grpSpPr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784600" y="1416968"/>
              <a:ext cx="3860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800" dirty="0"/>
                <a:t>Hierarchical Inheritance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206240" y="1950368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X</a:t>
              </a: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724400" y="240756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009927" y="2715641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784600" y="3017168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A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013200" y="271236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4508500" y="3017168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B</a:t>
              </a: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5172173" y="3017168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4724400" y="271236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5464273" y="271236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212840" y="1950368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X</a:t>
              </a: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6731000" y="240756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6016527" y="2715641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5791200" y="3017168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A</a:t>
              </a: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6019800" y="271236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6515100" y="3017168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B</a:t>
              </a: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7169346" y="3017168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6731000" y="271236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7461446" y="271236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3400" y="3931568"/>
            <a:ext cx="2514600" cy="2449760"/>
            <a:chOff x="533400" y="3931568"/>
            <a:chExt cx="2514600" cy="2449760"/>
          </a:xfrm>
        </p:grpSpPr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533400" y="3931568"/>
              <a:ext cx="24987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800" dirty="0" smtClean="0"/>
                <a:t>Multi-Level </a:t>
              </a:r>
              <a:r>
                <a:rPr lang="en-US" sz="1800" dirty="0"/>
                <a:t>Inheritance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561975" y="4349328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A</a:t>
              </a: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546100" y="5130378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584200" y="4944641"/>
              <a:ext cx="10064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892175" y="5147841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B</a:t>
              </a: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536673" y="5895651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 flipV="1">
              <a:off x="1066800" y="482557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V="1">
              <a:off x="1054100" y="558757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1981200" y="4368378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A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965325" y="5149428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2003425" y="4963691"/>
              <a:ext cx="10064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2311400" y="5166891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B</a:t>
              </a:r>
            </a:p>
          </p:txBody>
        </p:sp>
        <p:sp>
          <p:nvSpPr>
            <p:cNvPr id="43" name="Rectangle 50"/>
            <p:cNvSpPr>
              <a:spLocks noChangeArrowheads="1"/>
            </p:cNvSpPr>
            <p:nvPr/>
          </p:nvSpPr>
          <p:spPr bwMode="auto">
            <a:xfrm>
              <a:off x="1965325" y="5924128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flipV="1">
              <a:off x="2486025" y="484462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 flipV="1">
              <a:off x="2473325" y="560662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3810000" y="3626768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1766888" y="3426743"/>
            <a:ext cx="31988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Multiple Class Inheritance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NOT SUPPORTED BY JAVA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57225" y="1340768"/>
            <a:ext cx="2543175" cy="2057596"/>
            <a:chOff x="657225" y="1340768"/>
            <a:chExt cx="2543175" cy="205759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85800" y="1874168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A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V="1">
              <a:off x="1200150" y="233136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66652" y="2941164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92052" y="2933227"/>
              <a:ext cx="10064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003300" y="2977481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B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57225" y="1340768"/>
              <a:ext cx="25431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800" dirty="0"/>
                <a:t>Single Inheritance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133600" y="1874168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A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133600" y="2940968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B</a:t>
              </a:r>
            </a:p>
          </p:txBody>
        </p:sp>
        <p:sp>
          <p:nvSpPr>
            <p:cNvPr id="56" name="Line 64"/>
            <p:cNvSpPr>
              <a:spLocks noChangeShapeType="1"/>
            </p:cNvSpPr>
            <p:nvPr/>
          </p:nvSpPr>
          <p:spPr bwMode="auto">
            <a:xfrm flipV="1">
              <a:off x="2667000" y="233136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86200" y="3931568"/>
            <a:ext cx="2971800" cy="2514600"/>
            <a:chOff x="3886200" y="3931568"/>
            <a:chExt cx="2971800" cy="2514600"/>
          </a:xfrm>
        </p:grpSpPr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3886200" y="4617368"/>
              <a:ext cx="609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A</a:t>
              </a:r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4673600" y="4617368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B</a:t>
              </a:r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V="1">
              <a:off x="4191000" y="507456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4965700" y="507456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7"/>
            <p:cNvSpPr>
              <a:spLocks noChangeShapeType="1"/>
            </p:cNvSpPr>
            <p:nvPr/>
          </p:nvSpPr>
          <p:spPr bwMode="auto">
            <a:xfrm flipV="1">
              <a:off x="4191000" y="5607968"/>
              <a:ext cx="78740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4343400" y="5988968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52" name="Line 59"/>
            <p:cNvSpPr>
              <a:spLocks noChangeShapeType="1"/>
            </p:cNvSpPr>
            <p:nvPr/>
          </p:nvSpPr>
          <p:spPr bwMode="auto">
            <a:xfrm>
              <a:off x="4597400" y="5607968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60"/>
            <p:cNvSpPr txBox="1">
              <a:spLocks noChangeArrowheads="1"/>
            </p:cNvSpPr>
            <p:nvPr/>
          </p:nvSpPr>
          <p:spPr bwMode="auto">
            <a:xfrm>
              <a:off x="3886200" y="3931568"/>
              <a:ext cx="2971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800" dirty="0"/>
                <a:t>Multiple Inheritance</a:t>
              </a:r>
            </a:p>
          </p:txBody>
        </p:sp>
        <p:sp>
          <p:nvSpPr>
            <p:cNvPr id="57" name="Rectangle 65"/>
            <p:cNvSpPr>
              <a:spLocks noChangeArrowheads="1"/>
            </p:cNvSpPr>
            <p:nvPr/>
          </p:nvSpPr>
          <p:spPr bwMode="auto">
            <a:xfrm>
              <a:off x="5537200" y="4617368"/>
              <a:ext cx="609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A</a:t>
              </a:r>
            </a:p>
          </p:txBody>
        </p:sp>
        <p:sp>
          <p:nvSpPr>
            <p:cNvPr id="58" name="Rectangle 66"/>
            <p:cNvSpPr>
              <a:spLocks noChangeArrowheads="1"/>
            </p:cNvSpPr>
            <p:nvPr/>
          </p:nvSpPr>
          <p:spPr bwMode="auto">
            <a:xfrm>
              <a:off x="6324600" y="4617368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B</a:t>
              </a:r>
            </a:p>
          </p:txBody>
        </p:sp>
        <p:sp>
          <p:nvSpPr>
            <p:cNvPr id="59" name="Line 67"/>
            <p:cNvSpPr>
              <a:spLocks noChangeShapeType="1"/>
            </p:cNvSpPr>
            <p:nvPr/>
          </p:nvSpPr>
          <p:spPr bwMode="auto">
            <a:xfrm flipV="1">
              <a:off x="5842000" y="507456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8"/>
            <p:cNvSpPr>
              <a:spLocks noChangeShapeType="1"/>
            </p:cNvSpPr>
            <p:nvPr/>
          </p:nvSpPr>
          <p:spPr bwMode="auto">
            <a:xfrm flipV="1">
              <a:off x="6616700" y="507456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9"/>
            <p:cNvSpPr>
              <a:spLocks noChangeShapeType="1"/>
            </p:cNvSpPr>
            <p:nvPr/>
          </p:nvSpPr>
          <p:spPr bwMode="auto">
            <a:xfrm flipV="1">
              <a:off x="5842000" y="5607968"/>
              <a:ext cx="78740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5994400" y="5988968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63" name="Line 71"/>
            <p:cNvSpPr>
              <a:spLocks noChangeShapeType="1"/>
            </p:cNvSpPr>
            <p:nvPr/>
          </p:nvSpPr>
          <p:spPr bwMode="auto">
            <a:xfrm>
              <a:off x="6248400" y="5607968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Line 72"/>
          <p:cNvSpPr>
            <a:spLocks noChangeShapeType="1"/>
          </p:cNvSpPr>
          <p:nvPr/>
        </p:nvSpPr>
        <p:spPr bwMode="auto">
          <a:xfrm>
            <a:off x="3200400" y="4072856"/>
            <a:ext cx="969963" cy="26352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 Box 73"/>
          <p:cNvSpPr txBox="1">
            <a:spLocks noChangeArrowheads="1"/>
          </p:cNvSpPr>
          <p:nvPr/>
        </p:nvSpPr>
        <p:spPr bwMode="auto">
          <a:xfrm>
            <a:off x="5078413" y="3406106"/>
            <a:ext cx="385286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Multiple Interface Implementation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SUPPORTED BY JAVA</a:t>
            </a:r>
          </a:p>
        </p:txBody>
      </p:sp>
      <p:sp>
        <p:nvSpPr>
          <p:cNvPr id="66" name="Right Brace 1"/>
          <p:cNvSpPr>
            <a:spLocks/>
          </p:cNvSpPr>
          <p:nvPr/>
        </p:nvSpPr>
        <p:spPr bwMode="auto">
          <a:xfrm rot="16200000">
            <a:off x="4347369" y="3719637"/>
            <a:ext cx="355600" cy="1363662"/>
          </a:xfrm>
          <a:prstGeom prst="rightBrace">
            <a:avLst>
              <a:gd name="adj1" fmla="val 8327"/>
              <a:gd name="adj2" fmla="val 50000"/>
            </a:avLst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67" name="Right Brace 67"/>
          <p:cNvSpPr>
            <a:spLocks/>
          </p:cNvSpPr>
          <p:nvPr/>
        </p:nvSpPr>
        <p:spPr bwMode="auto">
          <a:xfrm rot="16200000">
            <a:off x="6041232" y="3710111"/>
            <a:ext cx="355600" cy="1363663"/>
          </a:xfrm>
          <a:prstGeom prst="rightBrace">
            <a:avLst>
              <a:gd name="adj1" fmla="val 8327"/>
              <a:gd name="adj2" fmla="val 50000"/>
            </a:avLst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 flipH="1">
            <a:off x="6242050" y="4015706"/>
            <a:ext cx="204788" cy="2428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6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4" grpId="0" animBg="1"/>
      <p:bldP spid="65" grpId="0"/>
      <p:bldP spid="66" grpId="0" animBg="1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Multiple Inheritance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84784"/>
            <a:ext cx="8928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 Does Not Support Multiple Inheritance by Extending Multiple Classes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Code is Wrong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	A	{	} // End of class 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  B	{	} // End of class B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	C	extends 	A, B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C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149080"/>
            <a:ext cx="489654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969932" y="4149080"/>
            <a:ext cx="360040" cy="1152128"/>
          </a:xfrm>
          <a:prstGeom prst="rightBrace">
            <a:avLst>
              <a:gd name="adj1" fmla="val 59127"/>
              <a:gd name="adj2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9752" y="4282630"/>
            <a:ext cx="249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Wrong Java Does not Allow Multiple Class Extensions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9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Multiple Inheritance in Java 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84784"/>
            <a:ext cx="8928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 Supports Multiple Inheritance by Implementing Multiple Interfaces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Code is Correct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  A	{	} // End of interface 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  B	{	} // End of interface B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	C	implements 	A, B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C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7016" y="4394800"/>
            <a:ext cx="4896544" cy="14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738966" y="4394800"/>
            <a:ext cx="360040" cy="1410464"/>
          </a:xfrm>
          <a:prstGeom prst="rightBrace">
            <a:avLst>
              <a:gd name="adj1" fmla="val 59127"/>
              <a:gd name="adj2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00112" y="4638367"/>
            <a:ext cx="249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Java Allows Multiple Interface Implementations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1926</TotalTime>
  <Words>217</Words>
  <Application>Microsoft Office PowerPoint</Application>
  <PresentationFormat>On-screen Show 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Times New Roman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317</cp:revision>
  <cp:lastPrinted>2014-01-11T02:25:52Z</cp:lastPrinted>
  <dcterms:created xsi:type="dcterms:W3CDTF">2014-01-11T00:18:07Z</dcterms:created>
  <dcterms:modified xsi:type="dcterms:W3CDTF">2020-10-26T06:31:34Z</dcterms:modified>
</cp:coreProperties>
</file>