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30" r:id="rId3"/>
    <p:sldId id="431" r:id="rId4"/>
    <p:sldId id="432" r:id="rId5"/>
    <p:sldId id="433" r:id="rId6"/>
    <p:sldId id="435" r:id="rId7"/>
    <p:sldId id="437" r:id="rId8"/>
    <p:sldId id="439" r:id="rId9"/>
    <p:sldId id="441" r:id="rId10"/>
    <p:sldId id="429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Abstract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Abstract Method </a:t>
            </a:r>
            <a:r>
              <a:rPr lang="en-US" dirty="0" smtClean="0">
                <a:sym typeface="Wingdings" panose="05000000000000000000" pitchFamily="2" charset="2"/>
              </a:rPr>
              <a:t> Method with only declaration part and without implementation 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[Incomplete Method]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Abstract Classes  If a class has any one abstract method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[Incomplete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Class]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</a:p>
          <a:p>
            <a:pPr marL="0" indent="0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abstract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class Sample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{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public void doSome1()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{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	</a:t>
            </a:r>
            <a:r>
              <a:rPr lang="en-US" sz="1600" dirty="0" err="1" smtClean="0">
                <a:sym typeface="Wingdings" panose="05000000000000000000" pitchFamily="2" charset="2"/>
              </a:rPr>
              <a:t>System.out.prinltn</a:t>
            </a:r>
            <a:r>
              <a:rPr lang="en-US" sz="1600" dirty="0" smtClean="0">
                <a:sym typeface="Wingdings" panose="05000000000000000000" pitchFamily="2" charset="2"/>
              </a:rPr>
              <a:t>(“Hello”);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}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</a:t>
            </a:r>
            <a:r>
              <a:rPr lang="en-US" sz="1600" dirty="0">
                <a:sym typeface="Wingdings" panose="05000000000000000000" pitchFamily="2" charset="2"/>
              </a:rPr>
              <a:t>public void </a:t>
            </a:r>
            <a:r>
              <a:rPr lang="en-US" sz="1600" dirty="0" smtClean="0">
                <a:sym typeface="Wingdings" panose="05000000000000000000" pitchFamily="2" charset="2"/>
              </a:rPr>
              <a:t>doSome2()</a:t>
            </a:r>
            <a:endParaRPr lang="en-US" sz="1600" dirty="0">
              <a:sym typeface="Wingdings" panose="05000000000000000000" pitchFamily="2" charset="2"/>
            </a:endParaRP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		{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			</a:t>
            </a:r>
            <a:r>
              <a:rPr lang="en-US" sz="1600" dirty="0" err="1">
                <a:sym typeface="Wingdings" panose="05000000000000000000" pitchFamily="2" charset="2"/>
              </a:rPr>
              <a:t>System.out.prinltn</a:t>
            </a:r>
            <a:r>
              <a:rPr lang="en-US" sz="1600" dirty="0">
                <a:sym typeface="Wingdings" panose="05000000000000000000" pitchFamily="2" charset="2"/>
              </a:rPr>
              <a:t>(“</a:t>
            </a:r>
            <a:r>
              <a:rPr lang="en-US" sz="1600" dirty="0" smtClean="0">
                <a:sym typeface="Wingdings" panose="05000000000000000000" pitchFamily="2" charset="2"/>
              </a:rPr>
              <a:t>Hi”);</a:t>
            </a:r>
            <a:endParaRPr lang="en-US" sz="1600" dirty="0">
              <a:sym typeface="Wingdings" panose="05000000000000000000" pitchFamily="2" charset="2"/>
            </a:endParaRP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		}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		public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abstract</a:t>
            </a:r>
            <a:r>
              <a:rPr lang="en-US" sz="1600" dirty="0" smtClean="0">
                <a:sym typeface="Wingdings" panose="05000000000000000000" pitchFamily="2" charset="2"/>
              </a:rPr>
              <a:t> void </a:t>
            </a:r>
            <a:r>
              <a:rPr lang="en-US" sz="1600" dirty="0" err="1" smtClean="0">
                <a:sym typeface="Wingdings" panose="05000000000000000000" pitchFamily="2" charset="2"/>
              </a:rPr>
              <a:t>doAny</a:t>
            </a:r>
            <a:r>
              <a:rPr lang="en-US" sz="1600" dirty="0" smtClean="0">
                <a:sym typeface="Wingdings" panose="05000000000000000000" pitchFamily="2" charset="2"/>
              </a:rPr>
              <a:t>(); 	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Abstract Method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}// End of class Sample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768" y="153208"/>
            <a:ext cx="8443664" cy="1143000"/>
          </a:xfrm>
        </p:spPr>
        <p:txBody>
          <a:bodyPr/>
          <a:lstStyle/>
          <a:p>
            <a:r>
              <a:rPr lang="en-US" dirty="0" smtClean="0"/>
              <a:t>Abstract Methods and Abstract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3212976"/>
            <a:ext cx="3556012" cy="20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507480" y="3212976"/>
            <a:ext cx="534888" cy="2052800"/>
          </a:xfrm>
          <a:prstGeom prst="rightBrace">
            <a:avLst>
              <a:gd name="adj1" fmla="val 27779"/>
              <a:gd name="adj2" fmla="val 50594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42368" y="3916210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Non-Abstract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4048" y="5515468"/>
            <a:ext cx="891716" cy="43056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46654" y="5973932"/>
            <a:ext cx="2250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Abstract-Methods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25174" y="3140505"/>
            <a:ext cx="147288" cy="109887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4239375"/>
            <a:ext cx="2250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Abstract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9594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abstract class is a class </a:t>
            </a:r>
            <a:r>
              <a:rPr lang="en-US" dirty="0" smtClean="0"/>
              <a:t>which has </a:t>
            </a:r>
            <a:r>
              <a:rPr lang="en-US" i="1" dirty="0" smtClean="0"/>
              <a:t>abstract </a:t>
            </a:r>
            <a:r>
              <a:rPr lang="en-US" i="1" dirty="0"/>
              <a:t>methods</a:t>
            </a:r>
            <a:r>
              <a:rPr lang="en-US" dirty="0"/>
              <a:t>  (</a:t>
            </a:r>
            <a:r>
              <a:rPr lang="en-US" dirty="0" smtClean="0"/>
              <a:t>i.e. </a:t>
            </a:r>
            <a:r>
              <a:rPr lang="en-US" dirty="0"/>
              <a:t>a method with only heading with no body of executable statements)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object or instance of abstract classes </a:t>
            </a:r>
            <a:r>
              <a:rPr lang="en-US" dirty="0"/>
              <a:t>can not be instantiated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abstract class needs to be extended by sub classes to provide the implementation for the abstract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Abstract classes may contain static </a:t>
            </a:r>
            <a:r>
              <a:rPr lang="en-US" dirty="0" smtClean="0"/>
              <a:t>methods also. However, abstract </a:t>
            </a:r>
            <a:r>
              <a:rPr lang="en-US" dirty="0"/>
              <a:t>and static keyword combination is wrong</a:t>
            </a:r>
          </a:p>
          <a:p>
            <a:pPr marL="0" indent="0" algn="ctr"/>
            <a:r>
              <a:rPr lang="en-US" dirty="0"/>
              <a:t>      </a:t>
            </a:r>
            <a:r>
              <a:rPr lang="en-US" sz="2600" b="1" dirty="0">
                <a:solidFill>
                  <a:srgbClr val="FF0000"/>
                </a:solidFill>
              </a:rPr>
              <a:t>abstract static void print();  </a:t>
            </a:r>
            <a:r>
              <a:rPr lang="en-US" sz="2600" b="1" dirty="0" smtClean="0">
                <a:solidFill>
                  <a:srgbClr val="FF0000"/>
                </a:solidFill>
              </a:rPr>
              <a:t>// wrong</a:t>
            </a:r>
            <a:endParaRPr lang="en-US" sz="2600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Abstract classes may extend either another abstract class or concrete </a:t>
            </a:r>
            <a:r>
              <a:rPr lang="en-US" dirty="0" smtClean="0"/>
              <a:t>(complete or non-abstract) class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Abstract classes may include constructors, nested classes and </a:t>
            </a:r>
            <a:r>
              <a:rPr lang="en-US" dirty="0" smtClean="0"/>
              <a:t>interfaces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Abstract </a:t>
            </a:r>
            <a:r>
              <a:rPr lang="en-US" dirty="0"/>
              <a:t>classes has either public, protected, private or package accessibility</a:t>
            </a:r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12776"/>
            <a:ext cx="8784976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/>
              </a:rPr>
              <a:t>Syntax :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Arial"/>
              </a:rPr>
              <a:t>&lt;scope&gt;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 i="1" dirty="0" smtClean="0">
                <a:solidFill>
                  <a:srgbClr val="FF0000"/>
                </a:solidFill>
                <a:latin typeface="Arial"/>
              </a:rPr>
              <a:t>abstract </a:t>
            </a:r>
            <a:r>
              <a:rPr lang="en-US" sz="1400" i="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class 	&lt;class-name&gt;	[</a:t>
            </a:r>
            <a:r>
              <a:rPr lang="en-US" sz="1400" dirty="0" smtClean="0">
                <a:solidFill>
                  <a:srgbClr val="FF0000"/>
                </a:solidFill>
                <a:latin typeface="Arial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  &lt;super-class-name&gt;] 	[</a:t>
            </a:r>
            <a:r>
              <a:rPr lang="en-US" sz="1400" dirty="0" smtClean="0">
                <a:solidFill>
                  <a:srgbClr val="FF0000"/>
                </a:solidFill>
                <a:latin typeface="Arial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interface-1, interface-2, …., interface-n]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{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...........................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&lt;scope&gt;	abstract 	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return type&gt;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method-name-1(&lt;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parameter List&gt;);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&lt;scope&gt;	abstract 	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return type&gt;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method-name-2(&lt;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parameter List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&gt;);</a:t>
            </a:r>
          </a:p>
          <a:p>
            <a:pPr marL="609600" lvl="0" indent="-6096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………………………………..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scope&gt;	abstract &lt;return type&gt;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method-name-n(&lt;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parameter List&gt;);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	}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Note: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Abstract class can have one or more abstract methods</a:t>
            </a:r>
          </a:p>
          <a:p>
            <a:pPr marL="609600" lvl="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Abstract classes may extend another class , implements another interface , may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12303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class can be declared as abstract even if it does not have any abstract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abstract	class		A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public void </a:t>
            </a:r>
            <a:r>
              <a:rPr lang="en-US" dirty="0" err="1" smtClean="0">
                <a:solidFill>
                  <a:srgbClr val="FF0000"/>
                </a:solidFill>
              </a:rPr>
              <a:t>doS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b)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{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a+b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}// End of Method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}// End of class A</a:t>
            </a:r>
            <a:endParaRPr lang="en-US" dirty="0">
              <a:solidFill>
                <a:srgbClr val="FF0000"/>
              </a:solidFill>
            </a:endParaRPr>
          </a:p>
          <a:p>
            <a:pPr marL="0" indent="0"/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Fact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Only instance methods (object methods) can be declared as abstract.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‘static’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‘abstract’</a:t>
            </a:r>
            <a:r>
              <a:rPr lang="en-US" dirty="0" smtClean="0"/>
              <a:t> forms illegal combination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0" indent="0" algn="just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Fact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978" y="3789040"/>
            <a:ext cx="7850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	abstract</a:t>
            </a:r>
            <a:r>
              <a:rPr lang="en-US" sz="2400" dirty="0">
                <a:solidFill>
                  <a:srgbClr val="FF0000"/>
                </a:solidFill>
              </a:rPr>
              <a:t>	class		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public </a:t>
            </a:r>
            <a:r>
              <a:rPr lang="en-US" sz="2400" dirty="0" smtClean="0">
                <a:solidFill>
                  <a:srgbClr val="FF0000"/>
                </a:solidFill>
              </a:rPr>
              <a:t>static abstract void </a:t>
            </a:r>
            <a:r>
              <a:rPr lang="en-US" sz="2400" dirty="0" err="1">
                <a:solidFill>
                  <a:srgbClr val="FF0000"/>
                </a:solidFill>
              </a:rPr>
              <a:t>doS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a,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b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}// </a:t>
            </a:r>
            <a:r>
              <a:rPr lang="en-US" sz="2400" dirty="0">
                <a:solidFill>
                  <a:srgbClr val="FF0000"/>
                </a:solidFill>
              </a:rPr>
              <a:t>End of class A</a:t>
            </a:r>
          </a:p>
        </p:txBody>
      </p:sp>
    </p:spTree>
    <p:extLst>
      <p:ext uri="{BB962C8B-B14F-4D97-AF65-F5344CB8AC3E}">
        <p14:creationId xmlns:p14="http://schemas.microsoft.com/office/powerpoint/2010/main" val="38810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abstract class may extend either another abstract class or a concrete (non-abstract)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Fact III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796" y="278092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abstract class 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abstract class </a:t>
            </a:r>
            <a:r>
              <a:rPr lang="en-US" sz="2400" dirty="0" smtClean="0">
                <a:solidFill>
                  <a:srgbClr val="FF0000"/>
                </a:solidFill>
              </a:rPr>
              <a:t>B extends 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}// End of class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529" y="278092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abstract class </a:t>
            </a:r>
            <a:r>
              <a:rPr lang="en-US" sz="2400" dirty="0" smtClean="0">
                <a:solidFill>
                  <a:srgbClr val="FF0000"/>
                </a:solidFill>
              </a:rPr>
              <a:t>B extends 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}// End of class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instance or object cannot belong to an abstract class. However a variable can belong to an abstract class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Fact IV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852936"/>
            <a:ext cx="28490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abstract class A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}// End of class A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class B extends A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}// End of class </a:t>
            </a:r>
            <a:r>
              <a:rPr lang="en-US" sz="2000" dirty="0" smtClean="0">
                <a:solidFill>
                  <a:srgbClr val="FF0000"/>
                </a:solidFill>
              </a:rPr>
              <a:t>B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class C extends A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}// End of class 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7100" y="2852936"/>
            <a:ext cx="44444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	a1	=	new	A();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A	a1	=	new	B();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a1	=	new	C();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325373" y="1325992"/>
            <a:ext cx="432048" cy="4154412"/>
          </a:xfrm>
          <a:prstGeom prst="rightBrace">
            <a:avLst>
              <a:gd name="adj1" fmla="val 49789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7687" y="3619222"/>
            <a:ext cx="637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Compile-Time Error: Object Cannot belong to Abstract Class Type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5342141" y="2503922"/>
            <a:ext cx="432048" cy="4154412"/>
          </a:xfrm>
          <a:prstGeom prst="rightBrace">
            <a:avLst>
              <a:gd name="adj1" fmla="val 49789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0895" y="4797152"/>
            <a:ext cx="626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Correct: Abstract Class Type Variable Can Point to Any Concrete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Sub-class Instance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820393" y="4474242"/>
            <a:ext cx="432048" cy="3279395"/>
          </a:xfrm>
          <a:prstGeom prst="rightBrace">
            <a:avLst>
              <a:gd name="adj1" fmla="val 49789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0631" y="6261858"/>
            <a:ext cx="626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Correct: Abstract Class Type Variable Can Point to Any Concrete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Sub-class Instance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When any class say ‘X’ extends an abstract class say ‘Y’ then in order for class ‘X’ to be a complete or concrete class, the class ‘X’ must implement all the abstract methods of class ‘Y’ otherwise class ‘X’ has to be declared as abstract.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Abstract Classes : Fact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1927</TotalTime>
  <Words>428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318</cp:revision>
  <cp:lastPrinted>2014-01-11T02:25:52Z</cp:lastPrinted>
  <dcterms:created xsi:type="dcterms:W3CDTF">2014-01-11T00:18:07Z</dcterms:created>
  <dcterms:modified xsi:type="dcterms:W3CDTF">2020-10-29T09:28:39Z</dcterms:modified>
</cp:coreProperties>
</file>