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14" r:id="rId2"/>
    <p:sldId id="415" r:id="rId3"/>
    <p:sldId id="416" r:id="rId4"/>
    <p:sldId id="417" r:id="rId5"/>
    <p:sldId id="421" r:id="rId6"/>
    <p:sldId id="423" r:id="rId7"/>
    <p:sldId id="431" r:id="rId8"/>
    <p:sldId id="425" r:id="rId9"/>
    <p:sldId id="433" r:id="rId10"/>
    <p:sldId id="427" r:id="rId11"/>
    <p:sldId id="429" r:id="rId12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60"/>
  </p:normalViewPr>
  <p:slideViewPr>
    <p:cSldViewPr>
      <p:cViewPr varScale="1">
        <p:scale>
          <a:sx n="69" d="100"/>
          <a:sy n="69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8DF4-CF26-4812-ABCF-08312EE4AC03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0A1E-E34D-4E5E-AD1F-C067DEA0A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b="1" smtClean="0"/>
              <a:pPr/>
              <a:t>‹#›</a:t>
            </a:fld>
            <a:r>
              <a:rPr lang="en-US" sz="1200" b="1" dirty="0" smtClean="0"/>
              <a:t>          </a:t>
            </a:r>
            <a:r>
              <a:rPr lang="en-US" sz="1200" b="1" dirty="0" smtClean="0"/>
              <a:t>IT 2102 Object-Oriented</a:t>
            </a:r>
            <a:r>
              <a:rPr lang="en-US" sz="1200" b="1" baseline="0" dirty="0" smtClean="0"/>
              <a:t> Programming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493837"/>
            <a:ext cx="9036496" cy="4525963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Process by which </a:t>
            </a:r>
            <a:r>
              <a:rPr lang="en-US" sz="2800" b="1" dirty="0" smtClean="0"/>
              <a:t>an object of one class acquires </a:t>
            </a:r>
            <a:r>
              <a:rPr lang="en-US" sz="2800" b="1" dirty="0"/>
              <a:t>properties of </a:t>
            </a:r>
            <a:r>
              <a:rPr lang="en-US" sz="2800" b="1" dirty="0" smtClean="0"/>
              <a:t>an object of other class</a:t>
            </a:r>
            <a:endParaRPr lang="en-US" sz="2800" b="1" dirty="0"/>
          </a:p>
          <a:p>
            <a:pPr marL="609600" indent="-609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Supports Reusability of code and </a:t>
            </a:r>
            <a:r>
              <a:rPr lang="en-US" sz="2800" b="1" dirty="0" smtClean="0"/>
              <a:t>data </a:t>
            </a:r>
          </a:p>
          <a:p>
            <a:pPr marL="609600" indent="-609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Inheritance Supports </a:t>
            </a:r>
            <a:r>
              <a:rPr lang="en-US" sz="2800" b="1" dirty="0" err="1" smtClean="0"/>
              <a:t>isA</a:t>
            </a:r>
            <a:r>
              <a:rPr lang="en-US" sz="2800" b="1" dirty="0" smtClean="0"/>
              <a:t> relationship</a:t>
            </a:r>
            <a:endParaRPr lang="en-US" sz="2800" b="1" dirty="0"/>
          </a:p>
          <a:p>
            <a:pPr marL="609600" indent="-609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The class whose properties are extended is known as </a:t>
            </a:r>
            <a:r>
              <a:rPr lang="en-US" sz="2800" b="1" i="1" dirty="0">
                <a:solidFill>
                  <a:srgbClr val="FF0000"/>
                </a:solidFill>
              </a:rPr>
              <a:t>super </a:t>
            </a:r>
            <a:r>
              <a:rPr lang="en-US" sz="2800" b="1" i="1" dirty="0" smtClean="0">
                <a:solidFill>
                  <a:srgbClr val="FF0000"/>
                </a:solidFill>
              </a:rPr>
              <a:t>class (in Java) or </a:t>
            </a:r>
            <a:r>
              <a:rPr lang="en-US" sz="2800" b="1" i="1" dirty="0">
                <a:solidFill>
                  <a:srgbClr val="FF0000"/>
                </a:solidFill>
              </a:rPr>
              <a:t>base </a:t>
            </a:r>
            <a:r>
              <a:rPr lang="en-US" sz="2800" b="1" i="1" dirty="0" smtClean="0">
                <a:solidFill>
                  <a:srgbClr val="FF0000"/>
                </a:solidFill>
              </a:rPr>
              <a:t>class (in C++) or </a:t>
            </a:r>
            <a:r>
              <a:rPr lang="en-US" sz="2800" b="1" i="1" dirty="0">
                <a:solidFill>
                  <a:srgbClr val="FF0000"/>
                </a:solidFill>
              </a:rPr>
              <a:t>parent </a:t>
            </a:r>
            <a:r>
              <a:rPr lang="en-US" sz="2800" b="1" i="1" dirty="0" smtClean="0">
                <a:solidFill>
                  <a:srgbClr val="FF0000"/>
                </a:solidFill>
              </a:rPr>
              <a:t>class</a:t>
            </a:r>
            <a:r>
              <a:rPr lang="en-US" sz="2800" b="1" dirty="0" smtClean="0">
                <a:solidFill>
                  <a:srgbClr val="FF0000"/>
                </a:solidFill>
              </a:rPr>
              <a:t>.</a:t>
            </a:r>
            <a:endParaRPr lang="en-US" sz="2800" b="1" dirty="0">
              <a:solidFill>
                <a:srgbClr val="FF0000"/>
              </a:solidFill>
            </a:endParaRPr>
          </a:p>
          <a:p>
            <a:pPr marL="609600" indent="-609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The class which  extends the properties of super class is known as </a:t>
            </a:r>
            <a:r>
              <a:rPr lang="en-US" sz="2800" b="1" i="1" dirty="0">
                <a:solidFill>
                  <a:srgbClr val="FF0000"/>
                </a:solidFill>
              </a:rPr>
              <a:t>sub </a:t>
            </a:r>
            <a:r>
              <a:rPr lang="en-US" sz="2800" b="1" i="1" dirty="0" smtClean="0">
                <a:solidFill>
                  <a:srgbClr val="FF0000"/>
                </a:solidFill>
              </a:rPr>
              <a:t>class (in Java) or </a:t>
            </a:r>
            <a:r>
              <a:rPr lang="en-US" sz="2800" b="1" i="1" dirty="0">
                <a:solidFill>
                  <a:srgbClr val="FF0000"/>
                </a:solidFill>
              </a:rPr>
              <a:t>derived </a:t>
            </a:r>
            <a:r>
              <a:rPr lang="en-US" sz="2800" b="1" i="1" dirty="0" smtClean="0">
                <a:solidFill>
                  <a:srgbClr val="FF0000"/>
                </a:solidFill>
              </a:rPr>
              <a:t>class (in C++) or </a:t>
            </a:r>
            <a:r>
              <a:rPr lang="en-US" sz="2800" b="1" i="1" dirty="0">
                <a:solidFill>
                  <a:srgbClr val="FF0000"/>
                </a:solidFill>
              </a:rPr>
              <a:t>child class </a:t>
            </a:r>
          </a:p>
          <a:p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787480" cy="1143000"/>
          </a:xfrm>
        </p:spPr>
        <p:txBody>
          <a:bodyPr>
            <a:normAutofit fontScale="47500" lnSpcReduction="20000"/>
          </a:bodyPr>
          <a:lstStyle/>
          <a:p>
            <a:r>
              <a:rPr lang="en-US" sz="9000" dirty="0" smtClean="0"/>
              <a:t>Inheritance : Reusability</a:t>
            </a:r>
          </a:p>
          <a:p>
            <a:r>
              <a:rPr lang="en-US" u="sng" dirty="0">
                <a:solidFill>
                  <a:srgbClr val="FF0000"/>
                </a:solidFill>
              </a:rPr>
              <a:t>https://</a:t>
            </a:r>
            <a:r>
              <a:rPr lang="en-US" u="sng" dirty="0" smtClean="0">
                <a:solidFill>
                  <a:srgbClr val="FF0000"/>
                </a:solidFill>
              </a:rPr>
              <a:t>en.wikipedia.org/wiki/Inheritance_(object-oriented_programming)</a:t>
            </a:r>
            <a:endParaRPr 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82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8515672" cy="1143000"/>
          </a:xfrm>
        </p:spPr>
        <p:txBody>
          <a:bodyPr/>
          <a:lstStyle/>
          <a:p>
            <a:r>
              <a:rPr lang="en-US" dirty="0" smtClean="0"/>
              <a:t>Types of Inheritance : Multiple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1974" y="1424033"/>
            <a:ext cx="8862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Multiple Inheritance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707904" y="2766038"/>
            <a:ext cx="136408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95536" y="2608377"/>
            <a:ext cx="2486000" cy="2811016"/>
            <a:chOff x="3886200" y="4267200"/>
            <a:chExt cx="1320800" cy="1828800"/>
          </a:xfrm>
        </p:grpSpPr>
        <p:sp>
          <p:nvSpPr>
            <p:cNvPr id="14" name="Rectangle 45"/>
            <p:cNvSpPr>
              <a:spLocks noChangeArrowheads="1"/>
            </p:cNvSpPr>
            <p:nvPr/>
          </p:nvSpPr>
          <p:spPr bwMode="auto">
            <a:xfrm>
              <a:off x="3886200" y="4267200"/>
              <a:ext cx="6096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A</a:t>
              </a:r>
            </a:p>
          </p:txBody>
        </p:sp>
        <p:sp>
          <p:nvSpPr>
            <p:cNvPr id="15" name="Rectangle 46"/>
            <p:cNvSpPr>
              <a:spLocks noChangeArrowheads="1"/>
            </p:cNvSpPr>
            <p:nvPr/>
          </p:nvSpPr>
          <p:spPr bwMode="auto">
            <a:xfrm>
              <a:off x="4673600" y="42672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B</a:t>
              </a:r>
            </a:p>
          </p:txBody>
        </p:sp>
        <p:sp>
          <p:nvSpPr>
            <p:cNvPr id="16" name="Line 47"/>
            <p:cNvSpPr>
              <a:spLocks noChangeShapeType="1"/>
            </p:cNvSpPr>
            <p:nvPr/>
          </p:nvSpPr>
          <p:spPr bwMode="auto">
            <a:xfrm flipV="1">
              <a:off x="4191000" y="4724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48"/>
            <p:cNvSpPr>
              <a:spLocks noChangeShapeType="1"/>
            </p:cNvSpPr>
            <p:nvPr/>
          </p:nvSpPr>
          <p:spPr bwMode="auto">
            <a:xfrm flipV="1">
              <a:off x="4965700" y="4724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49"/>
            <p:cNvSpPr>
              <a:spLocks noChangeShapeType="1"/>
            </p:cNvSpPr>
            <p:nvPr/>
          </p:nvSpPr>
          <p:spPr bwMode="auto">
            <a:xfrm flipV="1">
              <a:off x="4191000" y="5257800"/>
              <a:ext cx="787400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50"/>
            <p:cNvSpPr>
              <a:spLocks noChangeArrowheads="1"/>
            </p:cNvSpPr>
            <p:nvPr/>
          </p:nvSpPr>
          <p:spPr bwMode="auto">
            <a:xfrm>
              <a:off x="4343400" y="56388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C</a:t>
              </a:r>
            </a:p>
          </p:txBody>
        </p:sp>
        <p:sp>
          <p:nvSpPr>
            <p:cNvPr id="20" name="Line 51"/>
            <p:cNvSpPr>
              <a:spLocks noChangeShapeType="1"/>
            </p:cNvSpPr>
            <p:nvPr/>
          </p:nvSpPr>
          <p:spPr bwMode="auto">
            <a:xfrm>
              <a:off x="4597400" y="5257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508104" y="2565901"/>
            <a:ext cx="3312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 Supported in Java Directly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21762" y="3534207"/>
            <a:ext cx="26064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 // End of class A</a:t>
            </a: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B</a:t>
            </a: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}// End of class B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C extends A, B 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// End of class C</a:t>
            </a:r>
            <a:endParaRPr 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220072" y="5301208"/>
            <a:ext cx="1008112" cy="924854"/>
          </a:xfrm>
          <a:prstGeom prst="rightBrac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030064" y="5100882"/>
            <a:ext cx="3113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Wrong</a:t>
            </a:r>
          </a:p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 Allowed in Java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41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  <p:bldP spid="7" grpId="0" animBg="1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3068960"/>
            <a:ext cx="5419328" cy="1647131"/>
          </a:xfrm>
        </p:spPr>
        <p:txBody>
          <a:bodyPr>
            <a:normAutofit/>
          </a:bodyPr>
          <a:lstStyle/>
          <a:p>
            <a:r>
              <a:rPr lang="en-IN" sz="8000" b="1" i="1" dirty="0" smtClean="0">
                <a:solidFill>
                  <a:srgbClr val="FF0000"/>
                </a:solidFill>
                <a:latin typeface="Arial Rounded MT Bold" pitchFamily="34" charset="0"/>
              </a:rPr>
              <a:t>Thank You</a:t>
            </a:r>
            <a:endParaRPr lang="en-IN" sz="8000" b="1" i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3878" y="2177730"/>
            <a:ext cx="3835152" cy="56701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Man </a:t>
            </a:r>
            <a:r>
              <a:rPr lang="en-US" sz="2800" dirty="0" err="1" smtClean="0"/>
              <a:t>isA</a:t>
            </a:r>
            <a:r>
              <a:rPr lang="en-US" sz="2800" dirty="0" smtClean="0"/>
              <a:t> Animal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Inheritance : Some Simple Examples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55976" y="2708920"/>
            <a:ext cx="107391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56968" y="1717272"/>
            <a:ext cx="107292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Animal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10800000">
            <a:off x="4570860" y="2221328"/>
            <a:ext cx="484632" cy="47435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449179" y="1834337"/>
            <a:ext cx="936104" cy="13496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31705" y="1602683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Super class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429891" y="2840016"/>
            <a:ext cx="936104" cy="13496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77577" y="2609183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Sub class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413878" y="3576282"/>
            <a:ext cx="3835152" cy="878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800" dirty="0" smtClean="0"/>
              <a:t>Checking </a:t>
            </a:r>
            <a:r>
              <a:rPr lang="en-US" sz="2800" dirty="0" err="1" smtClean="0"/>
              <a:t>isA</a:t>
            </a:r>
            <a:r>
              <a:rPr lang="en-US" sz="2800" dirty="0" smtClean="0"/>
              <a:t> kind of Account 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4337633" y="4391221"/>
            <a:ext cx="109225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Checking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38626" y="3399573"/>
            <a:ext cx="10912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 rot="10800000">
            <a:off x="4552518" y="3903629"/>
            <a:ext cx="484632" cy="47435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449179" y="3516638"/>
            <a:ext cx="936104" cy="13496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31705" y="3284984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Super class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429891" y="4522317"/>
            <a:ext cx="936104" cy="13496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77577" y="4291484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Sub class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304800" y="5286133"/>
            <a:ext cx="3835152" cy="878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800" dirty="0" smtClean="0"/>
              <a:t>Circle </a:t>
            </a:r>
            <a:r>
              <a:rPr lang="en-US" sz="2800" dirty="0" err="1" smtClean="0"/>
              <a:t>isA</a:t>
            </a:r>
            <a:r>
              <a:rPr lang="en-US" sz="2800" dirty="0" smtClean="0"/>
              <a:t> Type of Shape </a:t>
            </a:r>
            <a:endParaRPr lang="en-US" sz="2800" dirty="0"/>
          </a:p>
        </p:txBody>
      </p:sp>
      <p:sp>
        <p:nvSpPr>
          <p:cNvPr id="23" name="Rectangle 22"/>
          <p:cNvSpPr/>
          <p:nvPr/>
        </p:nvSpPr>
        <p:spPr>
          <a:xfrm>
            <a:off x="4337633" y="6014875"/>
            <a:ext cx="109225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Circle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338626" y="5023227"/>
            <a:ext cx="10912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</a:t>
            </a:r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 rot="10800000">
            <a:off x="4552518" y="5527283"/>
            <a:ext cx="484632" cy="47435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449179" y="5140292"/>
            <a:ext cx="936104" cy="13496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31705" y="4908638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Super class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429891" y="6145971"/>
            <a:ext cx="936104" cy="13496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77577" y="5915138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Sub class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45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  <p:bldP spid="5" grpId="0" animBg="1"/>
      <p:bldP spid="6" grpId="0" animBg="1"/>
      <p:bldP spid="9" grpId="0"/>
      <p:bldP spid="11" grpId="0"/>
      <p:bldP spid="12" grpId="0"/>
      <p:bldP spid="13" grpId="0" animBg="1"/>
      <p:bldP spid="14" grpId="0" animBg="1"/>
      <p:bldP spid="15" grpId="0" animBg="1"/>
      <p:bldP spid="17" grpId="0"/>
      <p:bldP spid="19" grpId="0"/>
      <p:bldP spid="22" grpId="0"/>
      <p:bldP spid="23" grpId="0" animBg="1"/>
      <p:bldP spid="24" grpId="0" animBg="1"/>
      <p:bldP spid="25" grpId="0" animBg="1"/>
      <p:bldP spid="27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Inheritance in Java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88224" y="3124504"/>
            <a:ext cx="107391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89216" y="2132856"/>
            <a:ext cx="107292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Animal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10800000">
            <a:off x="6803108" y="2636912"/>
            <a:ext cx="484632" cy="47435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2154" y="1412776"/>
            <a:ext cx="61776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 Animal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Define the </a:t>
            </a:r>
            <a:r>
              <a:rPr lang="en-US" sz="1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Baisc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Properties of Every Animal 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} // End of class Animal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 Man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Animal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Define the properties that are specifically </a:t>
            </a:r>
            <a:r>
              <a:rPr lang="en-US" sz="16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 Man </a:t>
            </a:r>
            <a:endParaRPr lang="en-US" sz="16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}// End of class Man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69818" y="1763524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&lt;&lt;Super Class&gt;&gt;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67601" y="3643931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&lt;&lt;Sub Class&gt;&gt;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5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Types of Inheritance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628800"/>
            <a:ext cx="85876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Single Level Inheritance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Hierarchical Inheritance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Multi-Level Inheritance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Multiple Inheritance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95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8515672" cy="1143000"/>
          </a:xfrm>
        </p:spPr>
        <p:txBody>
          <a:bodyPr/>
          <a:lstStyle/>
          <a:p>
            <a:r>
              <a:rPr lang="en-US" dirty="0" smtClean="0"/>
              <a:t>Types of Inheritance : Single Level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43608" y="2820024"/>
            <a:ext cx="1601283" cy="1903090"/>
            <a:chOff x="666461" y="1524000"/>
            <a:chExt cx="1086139" cy="1543050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685800" y="1524000"/>
              <a:ext cx="10668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A</a:t>
              </a:r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 flipV="1">
              <a:off x="1200150" y="1981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66461" y="2609850"/>
              <a:ext cx="10668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682625" y="2611149"/>
              <a:ext cx="10064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050925" y="2632266"/>
              <a:ext cx="336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/>
                <a:t>B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1974" y="1424033"/>
            <a:ext cx="8862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Single Level Inheritance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203848" y="3529253"/>
            <a:ext cx="18862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76478" y="2128788"/>
            <a:ext cx="30439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….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}// End of class A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class B extends A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}// End of class B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8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8515672" cy="1143000"/>
          </a:xfrm>
        </p:spPr>
        <p:txBody>
          <a:bodyPr/>
          <a:lstStyle/>
          <a:p>
            <a:r>
              <a:rPr lang="en-US" dirty="0" smtClean="0"/>
              <a:t>Types of Inheritance : Hierarchical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1974" y="1424033"/>
            <a:ext cx="8862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Hierarchical Level Inheritance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726038" y="3957853"/>
            <a:ext cx="136408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52119" y="1847721"/>
            <a:ext cx="216024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class X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….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}// End of class X</a:t>
            </a:r>
          </a:p>
          <a:p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class A extends X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}// End of class A</a:t>
            </a:r>
          </a:p>
          <a:p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class B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extends X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…..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}// End of class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class C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extends X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…..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}// End of class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04800" y="2993504"/>
            <a:ext cx="2880575" cy="1731640"/>
            <a:chOff x="304800" y="2993504"/>
            <a:chExt cx="2880575" cy="1731640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941367" y="2993504"/>
              <a:ext cx="1667945" cy="5772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X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1774180" y="3570717"/>
              <a:ext cx="0" cy="38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651596" y="3953088"/>
              <a:ext cx="22636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04800" y="4340335"/>
              <a:ext cx="714834" cy="38480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A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662217" y="3955526"/>
              <a:ext cx="0" cy="38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436620" y="4340335"/>
              <a:ext cx="714834" cy="38480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B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470541" y="4338455"/>
              <a:ext cx="714834" cy="38480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C</a:t>
              </a: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1774180" y="3955526"/>
              <a:ext cx="0" cy="38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927241" y="3953646"/>
              <a:ext cx="0" cy="38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659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8515672" cy="1143000"/>
          </a:xfrm>
        </p:spPr>
        <p:txBody>
          <a:bodyPr/>
          <a:lstStyle/>
          <a:p>
            <a:r>
              <a:rPr lang="en-US" dirty="0" smtClean="0"/>
              <a:t>Types of Inheritance : Hierarchical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1974" y="1424033"/>
            <a:ext cx="8862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Hierarchical Level Inheritance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726038" y="3957853"/>
            <a:ext cx="136408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52119" y="1847721"/>
            <a:ext cx="316835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class Animal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….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}// End of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class Animal</a:t>
            </a:r>
          </a:p>
          <a:p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class Man extends Animal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}// End of class Man</a:t>
            </a:r>
          </a:p>
          <a:p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class Dog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extends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Animal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…..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}// End of class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</a:p>
          <a:p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class Frog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extends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Animal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…..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}// End of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class Frog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04800" y="2993504"/>
            <a:ext cx="2880575" cy="1731640"/>
            <a:chOff x="304800" y="2993504"/>
            <a:chExt cx="2880575" cy="1731640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941367" y="2993504"/>
              <a:ext cx="1667945" cy="5772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dirty="0" smtClean="0"/>
                <a:t>Animal</a:t>
              </a:r>
              <a:endParaRPr lang="en-US" dirty="0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1774180" y="3570717"/>
              <a:ext cx="0" cy="38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651596" y="3953088"/>
              <a:ext cx="22636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04800" y="4340335"/>
              <a:ext cx="714834" cy="38480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dirty="0" smtClean="0"/>
                <a:t>Man</a:t>
              </a:r>
              <a:endParaRPr lang="en-US" dirty="0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662217" y="3955526"/>
              <a:ext cx="0" cy="38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436620" y="4340335"/>
              <a:ext cx="714834" cy="38480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dirty="0" smtClean="0"/>
                <a:t>Dog</a:t>
              </a:r>
              <a:endParaRPr lang="en-US" dirty="0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470541" y="4338455"/>
              <a:ext cx="714834" cy="38480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dirty="0" smtClean="0"/>
                <a:t>Frog</a:t>
              </a:r>
              <a:endParaRPr lang="en-US" dirty="0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1774180" y="3955526"/>
              <a:ext cx="0" cy="38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927241" y="3953646"/>
              <a:ext cx="0" cy="38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574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8515672" cy="1143000"/>
          </a:xfrm>
        </p:spPr>
        <p:txBody>
          <a:bodyPr/>
          <a:lstStyle/>
          <a:p>
            <a:r>
              <a:rPr lang="en-US" dirty="0" smtClean="0"/>
              <a:t>Types of Inheritance : Multi-Level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1974" y="1424033"/>
            <a:ext cx="8862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Multi Level (Tree) Inheritance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726038" y="3529253"/>
            <a:ext cx="136408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52119" y="1847721"/>
            <a:ext cx="33123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}// End of class A</a:t>
            </a:r>
          </a:p>
          <a:p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class B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extends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…..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}// End of class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class C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extends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…..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}// End of class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27733" y="2348880"/>
            <a:ext cx="2320131" cy="3024335"/>
            <a:chOff x="1027733" y="2788303"/>
            <a:chExt cx="1082675" cy="2012950"/>
          </a:xfrm>
        </p:grpSpPr>
        <p:sp>
          <p:nvSpPr>
            <p:cNvPr id="22" name="Rectangle 31"/>
            <p:cNvSpPr>
              <a:spLocks noChangeArrowheads="1"/>
            </p:cNvSpPr>
            <p:nvPr/>
          </p:nvSpPr>
          <p:spPr bwMode="auto">
            <a:xfrm>
              <a:off x="1043608" y="2788303"/>
              <a:ext cx="10668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A</a:t>
              </a:r>
            </a:p>
          </p:txBody>
        </p:sp>
        <p:sp>
          <p:nvSpPr>
            <p:cNvPr id="23" name="Rectangle 32"/>
            <p:cNvSpPr>
              <a:spLocks noChangeArrowheads="1"/>
            </p:cNvSpPr>
            <p:nvPr/>
          </p:nvSpPr>
          <p:spPr bwMode="auto">
            <a:xfrm>
              <a:off x="1027733" y="3569353"/>
              <a:ext cx="10668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4" name="Text Box 33"/>
            <p:cNvSpPr txBox="1">
              <a:spLocks noChangeArrowheads="1"/>
            </p:cNvSpPr>
            <p:nvPr/>
          </p:nvSpPr>
          <p:spPr bwMode="auto">
            <a:xfrm>
              <a:off x="1065833" y="3383616"/>
              <a:ext cx="10064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" name="Text Box 34"/>
            <p:cNvSpPr txBox="1">
              <a:spLocks noChangeArrowheads="1"/>
            </p:cNvSpPr>
            <p:nvPr/>
          </p:nvSpPr>
          <p:spPr bwMode="auto">
            <a:xfrm>
              <a:off x="1471968" y="3672542"/>
              <a:ext cx="336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/>
                <a:t>B</a:t>
              </a:r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1027733" y="4344053"/>
              <a:ext cx="10668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dirty="0"/>
                <a:t>C</a:t>
              </a:r>
            </a:p>
          </p:txBody>
        </p:sp>
        <p:sp>
          <p:nvSpPr>
            <p:cNvPr id="27" name="Line 36"/>
            <p:cNvSpPr>
              <a:spLocks noChangeShapeType="1"/>
            </p:cNvSpPr>
            <p:nvPr/>
          </p:nvSpPr>
          <p:spPr bwMode="auto">
            <a:xfrm flipV="1">
              <a:off x="1548433" y="3264553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7"/>
            <p:cNvSpPr>
              <a:spLocks noChangeShapeType="1"/>
            </p:cNvSpPr>
            <p:nvPr/>
          </p:nvSpPr>
          <p:spPr bwMode="auto">
            <a:xfrm flipV="1">
              <a:off x="1535733" y="4026553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681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8515672" cy="1143000"/>
          </a:xfrm>
        </p:spPr>
        <p:txBody>
          <a:bodyPr/>
          <a:lstStyle/>
          <a:p>
            <a:r>
              <a:rPr lang="en-US" dirty="0" smtClean="0"/>
              <a:t>Types of Inheritance : Multi-Level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1974" y="1424033"/>
            <a:ext cx="8862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Multi Level (Tree) Inheritance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726038" y="3529253"/>
            <a:ext cx="136408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54663" y="1847721"/>
            <a:ext cx="36893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class Vehicle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}// End of class Vehicle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class Two-Wheeler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extends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…..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}// End of class Two-Wheeler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class Four-Wheeler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extends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…..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}// End of class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Four-Wheeler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class Scooter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extends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Two-Wheeler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}// End of class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Scooter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…………………………….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31"/>
          <p:cNvSpPr>
            <a:spLocks noChangeArrowheads="1"/>
          </p:cNvSpPr>
          <p:nvPr/>
        </p:nvSpPr>
        <p:spPr bwMode="auto">
          <a:xfrm>
            <a:off x="1259632" y="2348881"/>
            <a:ext cx="1081819" cy="3600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 smtClean="0"/>
              <a:t>Vehicle</a:t>
            </a:r>
            <a:endParaRPr lang="en-US" dirty="0"/>
          </a:p>
        </p:txBody>
      </p:sp>
      <p:sp>
        <p:nvSpPr>
          <p:cNvPr id="27" name="Line 36"/>
          <p:cNvSpPr>
            <a:spLocks noChangeShapeType="1"/>
          </p:cNvSpPr>
          <p:nvPr/>
        </p:nvSpPr>
        <p:spPr bwMode="auto">
          <a:xfrm flipV="1">
            <a:off x="1810195" y="2708921"/>
            <a:ext cx="0" cy="4579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31"/>
          <p:cNvSpPr>
            <a:spLocks noChangeArrowheads="1"/>
          </p:cNvSpPr>
          <p:nvPr/>
        </p:nvSpPr>
        <p:spPr bwMode="auto">
          <a:xfrm>
            <a:off x="185518" y="3457366"/>
            <a:ext cx="1530896" cy="3600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 smtClean="0"/>
              <a:t>Two-Wheelers</a:t>
            </a:r>
            <a:endParaRPr lang="en-US" dirty="0"/>
          </a:p>
        </p:txBody>
      </p:sp>
      <p:sp>
        <p:nvSpPr>
          <p:cNvPr id="15" name="Rectangle 31"/>
          <p:cNvSpPr>
            <a:spLocks noChangeArrowheads="1"/>
          </p:cNvSpPr>
          <p:nvPr/>
        </p:nvSpPr>
        <p:spPr bwMode="auto">
          <a:xfrm>
            <a:off x="1914142" y="3463384"/>
            <a:ext cx="1530896" cy="3600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 smtClean="0"/>
              <a:t>Four-Wheelers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7584" y="3166864"/>
            <a:ext cx="19442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27584" y="3166864"/>
            <a:ext cx="0" cy="290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771800" y="3166864"/>
            <a:ext cx="0" cy="290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ine 36"/>
          <p:cNvSpPr>
            <a:spLocks noChangeShapeType="1"/>
          </p:cNvSpPr>
          <p:nvPr/>
        </p:nvSpPr>
        <p:spPr bwMode="auto">
          <a:xfrm flipV="1">
            <a:off x="2675413" y="3849525"/>
            <a:ext cx="0" cy="4579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2106122" y="4597970"/>
            <a:ext cx="475509" cy="33979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 smtClean="0"/>
              <a:t>Car</a:t>
            </a:r>
            <a:endParaRPr lang="en-US" dirty="0"/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2673503" y="4603988"/>
            <a:ext cx="602353" cy="32784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 smtClean="0"/>
              <a:t>Jeep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339752" y="4307468"/>
            <a:ext cx="6229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339752" y="4307468"/>
            <a:ext cx="0" cy="290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962657" y="4307468"/>
            <a:ext cx="0" cy="290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ine 36"/>
          <p:cNvSpPr>
            <a:spLocks noChangeShapeType="1"/>
          </p:cNvSpPr>
          <p:nvPr/>
        </p:nvSpPr>
        <p:spPr bwMode="auto">
          <a:xfrm flipV="1">
            <a:off x="997888" y="3826665"/>
            <a:ext cx="0" cy="4579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33393" y="4575110"/>
            <a:ext cx="914209" cy="3600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 smtClean="0"/>
              <a:t>Scooter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485150" y="4280589"/>
            <a:ext cx="956216" cy="4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85150" y="4284608"/>
            <a:ext cx="0" cy="290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441366" y="4284608"/>
            <a:ext cx="0" cy="290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1"/>
          <p:cNvSpPr>
            <a:spLocks noChangeArrowheads="1"/>
          </p:cNvSpPr>
          <p:nvPr/>
        </p:nvSpPr>
        <p:spPr bwMode="auto">
          <a:xfrm>
            <a:off x="1006097" y="4571791"/>
            <a:ext cx="914209" cy="3600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 smtClean="0"/>
              <a:t>Bike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27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820</TotalTime>
  <Words>260</Words>
  <Application>Microsoft Office PowerPoint</Application>
  <PresentationFormat>On-screen Show (4:3)</PresentationFormat>
  <Paragraphs>175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Rounded MT Bold</vt:lpstr>
      <vt:lpstr>Calibri</vt:lpstr>
      <vt:lpstr>AAOC ZC222-L1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Dr. Pankaj Vyas [MU - Jaipur]</cp:lastModifiedBy>
  <cp:revision>174</cp:revision>
  <cp:lastPrinted>2014-01-11T02:25:52Z</cp:lastPrinted>
  <dcterms:created xsi:type="dcterms:W3CDTF">2014-01-11T00:18:07Z</dcterms:created>
  <dcterms:modified xsi:type="dcterms:W3CDTF">2020-08-26T05:34:07Z</dcterms:modified>
</cp:coreProperties>
</file>