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13" r:id="rId2"/>
    <p:sldId id="430" r:id="rId3"/>
    <p:sldId id="431" r:id="rId4"/>
    <p:sldId id="433" r:id="rId5"/>
    <p:sldId id="434" r:id="rId6"/>
    <p:sldId id="437" r:id="rId7"/>
    <p:sldId id="435" r:id="rId8"/>
    <p:sldId id="439" r:id="rId9"/>
    <p:sldId id="440" r:id="rId10"/>
    <p:sldId id="441" r:id="rId11"/>
    <p:sldId id="442" r:id="rId12"/>
    <p:sldId id="444" r:id="rId13"/>
    <p:sldId id="445" r:id="rId14"/>
    <p:sldId id="429" r:id="rId1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	IT</a:t>
            </a:r>
            <a:r>
              <a:rPr lang="en-US" sz="1200" b="1" baseline="0" dirty="0" smtClean="0"/>
              <a:t> 2103 : </a:t>
            </a:r>
            <a:r>
              <a:rPr lang="en-US" sz="1200" b="1" dirty="0" smtClean="0"/>
              <a:t>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Comparable and Comparator Interfaces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Comparator Interface</a:t>
            </a:r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6768" y="1340768"/>
            <a:ext cx="9127232" cy="511256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Also provides </a:t>
            </a:r>
            <a:r>
              <a:rPr lang="en-US" sz="2000" dirty="0"/>
              <a:t>an interface for comparing any two objects of same class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But, the two objects that are to compared have to be passed explicitly 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General Form </a:t>
            </a:r>
            <a:r>
              <a:rPr lang="en-US" sz="2000" dirty="0" smtClean="0"/>
              <a:t>:</a:t>
            </a:r>
          </a:p>
          <a:p>
            <a:pPr marL="857250" lvl="3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Un-parameterized Form (Requires Type Casting of Object Type Parameters)</a:t>
            </a:r>
          </a:p>
          <a:p>
            <a:pPr marL="0" indent="-400050" algn="just">
              <a:spcBef>
                <a:spcPts val="0"/>
              </a:spcBef>
            </a:pPr>
            <a:r>
              <a:rPr lang="en-US" dirty="0"/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public		interface	Comparator</a:t>
            </a:r>
          </a:p>
          <a:p>
            <a:pPr marL="0" indent="-400050"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{</a:t>
            </a:r>
          </a:p>
          <a:p>
            <a:pPr marL="0" indent="-400050"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public		</a:t>
            </a:r>
            <a:r>
              <a:rPr lang="en-US" sz="2000" dirty="0" err="1" smtClean="0">
                <a:solidFill>
                  <a:srgbClr val="002060"/>
                </a:solidFill>
              </a:rPr>
              <a:t>int</a:t>
            </a:r>
            <a:r>
              <a:rPr lang="en-US" sz="2000" dirty="0" smtClean="0">
                <a:solidFill>
                  <a:srgbClr val="002060"/>
                </a:solidFill>
              </a:rPr>
              <a:t>	compare(</a:t>
            </a:r>
            <a:r>
              <a:rPr lang="en-US" sz="2000" dirty="0" smtClean="0">
                <a:solidFill>
                  <a:srgbClr val="FF0000"/>
                </a:solidFill>
              </a:rPr>
              <a:t>Object</a:t>
            </a:r>
            <a:r>
              <a:rPr lang="en-US" sz="2000" dirty="0" smtClean="0">
                <a:solidFill>
                  <a:srgbClr val="002060"/>
                </a:solidFill>
              </a:rPr>
              <a:t> first, </a:t>
            </a:r>
            <a:r>
              <a:rPr lang="en-US" sz="2000" dirty="0" smtClean="0">
                <a:solidFill>
                  <a:srgbClr val="FF0000"/>
                </a:solidFill>
              </a:rPr>
              <a:t>Object</a:t>
            </a:r>
            <a:r>
              <a:rPr lang="en-US" sz="2000" dirty="0" smtClean="0">
                <a:solidFill>
                  <a:srgbClr val="002060"/>
                </a:solidFill>
              </a:rPr>
              <a:t> second);</a:t>
            </a:r>
          </a:p>
          <a:p>
            <a:pPr marL="0" lvl="3" indent="-400050">
              <a:spcBef>
                <a:spcPts val="0"/>
              </a:spcBef>
              <a:buClr>
                <a:srgbClr val="101141"/>
              </a:buClr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}</a:t>
            </a:r>
          </a:p>
          <a:p>
            <a:pPr marL="0" lvl="3" indent="-400050">
              <a:spcBef>
                <a:spcPts val="0"/>
              </a:spcBef>
              <a:buClr>
                <a:srgbClr val="101141"/>
              </a:buClr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2.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Parameterized Form</a:t>
            </a:r>
          </a:p>
          <a:p>
            <a:pPr marL="0" indent="-400050" algn="just">
              <a:spcBef>
                <a:spcPts val="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	public</a:t>
            </a:r>
            <a:r>
              <a:rPr lang="en-US" sz="2000" dirty="0">
                <a:solidFill>
                  <a:srgbClr val="002060"/>
                </a:solidFill>
              </a:rPr>
              <a:t>		interface	</a:t>
            </a:r>
            <a:r>
              <a:rPr lang="en-US" sz="2000" dirty="0" smtClean="0">
                <a:solidFill>
                  <a:srgbClr val="002060"/>
                </a:solidFill>
              </a:rPr>
              <a:t>Comparator&lt;T&gt;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-400050"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	{</a:t>
            </a:r>
          </a:p>
          <a:p>
            <a:pPr marL="0" indent="-400050"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		public		</a:t>
            </a:r>
            <a:r>
              <a:rPr lang="en-US" sz="2000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compare(</a:t>
            </a:r>
            <a:r>
              <a:rPr lang="en-US" sz="2000" dirty="0" smtClean="0">
                <a:solidFill>
                  <a:srgbClr val="FF0000"/>
                </a:solidFill>
              </a:rPr>
              <a:t>T</a:t>
            </a:r>
            <a:r>
              <a:rPr lang="en-US" sz="2000" dirty="0" smtClean="0">
                <a:solidFill>
                  <a:srgbClr val="002060"/>
                </a:solidFill>
              </a:rPr>
              <a:t> first, </a:t>
            </a:r>
            <a:r>
              <a:rPr lang="en-US" sz="2000" dirty="0" smtClean="0">
                <a:solidFill>
                  <a:srgbClr val="FF0000"/>
                </a:solidFill>
              </a:rPr>
              <a:t>T</a:t>
            </a:r>
            <a:r>
              <a:rPr lang="en-US" sz="2000" dirty="0" smtClean="0">
                <a:solidFill>
                  <a:srgbClr val="002060"/>
                </a:solidFill>
              </a:rPr>
              <a:t> second);</a:t>
            </a:r>
            <a:endParaRPr lang="en-US" sz="2000" dirty="0">
              <a:solidFill>
                <a:srgbClr val="002060"/>
              </a:solidFill>
            </a:endParaRPr>
          </a:p>
          <a:p>
            <a:pPr marL="0" lvl="3" indent="-400050">
              <a:spcBef>
                <a:spcPts val="0"/>
              </a:spcBef>
              <a:buClr>
                <a:srgbClr val="101141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	}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Comparator Interface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340768"/>
            <a:ext cx="900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File Name: comp.java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Box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Assume the Implementation From the Previous Slides 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Box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Write Your Own Comparator Classes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BoxComparisonByLength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implements 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Comparator&lt;Box&gt;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compare(Box first, Box Second)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(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first.getLength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second.getLength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BoxComparisonByLength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BoxComparisonByArea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implements 	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Comparator&lt;Box&gt;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compare(Box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Box Second)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(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first.area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second.area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// End of Method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BoxComparisonByArea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867600" cy="1143000"/>
          </a:xfrm>
        </p:spPr>
        <p:txBody>
          <a:bodyPr/>
          <a:lstStyle/>
          <a:p>
            <a:r>
              <a:rPr lang="en-US" dirty="0" smtClean="0"/>
              <a:t>Comparator Interface Example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340768"/>
            <a:ext cx="9001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	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BoxComparisonByAreaLength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implements 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Comparator&lt;Box&gt;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compareTo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(Box first, Box Second)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double	a1	=	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first.area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double	a2	=	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second.area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	(a1 == a2)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	(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(a1.getLength() – a2.getLength());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	(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a1.area()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a2.area());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BoxComparisonByAreaLength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790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8" y="1340768"/>
            <a:ext cx="8803704" cy="53641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FF0000"/>
                </a:solidFill>
              </a:rPr>
              <a:t>// Driver Class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FF0000"/>
                </a:solidFill>
              </a:rPr>
              <a:t>class </a:t>
            </a:r>
            <a:r>
              <a:rPr lang="en-US" sz="1600" b="1" dirty="0">
                <a:solidFill>
                  <a:srgbClr val="FF0000"/>
                </a:solidFill>
              </a:rPr>
              <a:t>Test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public	static	void	main(String	</a:t>
            </a:r>
            <a:r>
              <a:rPr lang="en-US" sz="1600" b="1" dirty="0" err="1">
                <a:solidFill>
                  <a:srgbClr val="FF0000"/>
                </a:solidFill>
              </a:rPr>
              <a:t>args</a:t>
            </a:r>
            <a:r>
              <a:rPr lang="en-US" sz="1600" b="1" dirty="0">
                <a:solidFill>
                  <a:srgbClr val="FF0000"/>
                </a:solidFill>
              </a:rPr>
              <a:t>[])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Box[]	boxes	=	new	Box[5];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// Filling Elements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boxes[0</a:t>
            </a:r>
            <a:r>
              <a:rPr lang="en-US" sz="1600" b="1" dirty="0">
                <a:solidFill>
                  <a:srgbClr val="FF0000"/>
                </a:solidFill>
              </a:rPr>
              <a:t>]	=   new  Box(10,6,7);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boxes[1]   =   new  Box(10,20,5);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boxes[2]	=   new  Box(5,20,25);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boxes[3]   =   new  Box(40,30,45);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boxes[4]	=   new  Box(100,16,8);</a:t>
            </a:r>
          </a:p>
          <a:p>
            <a:pPr>
              <a:lnSpc>
                <a:spcPct val="16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		// Creating Comparator Instances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	Comparator&lt;Box&gt;	</a:t>
            </a:r>
            <a:r>
              <a:rPr lang="en-US" sz="1600" b="1" dirty="0" err="1" smtClean="0">
                <a:solidFill>
                  <a:srgbClr val="FF0000"/>
                </a:solidFill>
              </a:rPr>
              <a:t>bC</a:t>
            </a:r>
            <a:r>
              <a:rPr lang="en-US" sz="1600" b="1" dirty="0" smtClean="0">
                <a:solidFill>
                  <a:srgbClr val="FF0000"/>
                </a:solidFill>
              </a:rPr>
              <a:t>	=	new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	BoxComparisonByLength();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Arrays.sort</a:t>
            </a:r>
            <a:r>
              <a:rPr lang="en-US" sz="1600" b="1" dirty="0" smtClean="0">
                <a:solidFill>
                  <a:srgbClr val="FF0000"/>
                </a:solidFill>
              </a:rPr>
              <a:t>(boxes, </a:t>
            </a:r>
            <a:r>
              <a:rPr lang="en-US" sz="1600" b="1" dirty="0" err="1" smtClean="0">
                <a:solidFill>
                  <a:srgbClr val="FF0000"/>
                </a:solidFill>
              </a:rPr>
              <a:t>bC</a:t>
            </a:r>
            <a:r>
              <a:rPr lang="en-US" sz="1600" b="1" dirty="0" smtClean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bC</a:t>
            </a:r>
            <a:r>
              <a:rPr lang="en-US" sz="1600" b="1" dirty="0">
                <a:solidFill>
                  <a:srgbClr val="FF0000"/>
                </a:solidFill>
              </a:rPr>
              <a:t>	=	new 	</a:t>
            </a:r>
            <a:r>
              <a:rPr lang="en-US" sz="1600" b="1" dirty="0" smtClean="0">
                <a:solidFill>
                  <a:srgbClr val="FF0000"/>
                </a:solidFill>
              </a:rPr>
              <a:t>BoxComparisonByArea();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Arrays.sort</a:t>
            </a:r>
            <a:r>
              <a:rPr lang="en-US" sz="1600" b="1" dirty="0" smtClean="0">
                <a:solidFill>
                  <a:srgbClr val="FF0000"/>
                </a:solidFill>
              </a:rPr>
              <a:t>(boxes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bC</a:t>
            </a:r>
            <a:r>
              <a:rPr lang="en-US" sz="16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}// End of Method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}// End of  class Test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79568" cy="1143000"/>
          </a:xfrm>
        </p:spPr>
        <p:txBody>
          <a:bodyPr/>
          <a:lstStyle/>
          <a:p>
            <a:r>
              <a:rPr lang="en-US" dirty="0"/>
              <a:t>Comparator Interface Example </a:t>
            </a: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" name="Straight Arrow Connector 5"/>
          <p:cNvCxnSpPr>
            <a:endCxn id="7" idx="2"/>
          </p:cNvCxnSpPr>
          <p:nvPr/>
        </p:nvCxnSpPr>
        <p:spPr>
          <a:xfrm flipV="1">
            <a:off x="3280504" y="3179877"/>
            <a:ext cx="3902878" cy="204932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672" y="2348880"/>
            <a:ext cx="2935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Sorts By Length of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80504" y="4509120"/>
            <a:ext cx="3091696" cy="144016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6209" y="3850826"/>
            <a:ext cx="293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Sorts By Area of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8" y="1340768"/>
            <a:ext cx="9127232" cy="503150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Provides an interface for comparing any two objects of same class.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General Form </a:t>
            </a:r>
            <a:r>
              <a:rPr lang="en-US" sz="2000" dirty="0" smtClean="0"/>
              <a:t>:</a:t>
            </a:r>
          </a:p>
          <a:p>
            <a:pPr marL="857250" lvl="3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Un-Parameterized Form</a:t>
            </a:r>
          </a:p>
          <a:p>
            <a:pPr marL="0" indent="-400050" algn="just">
              <a:spcBef>
                <a:spcPts val="0"/>
              </a:spcBef>
            </a:pPr>
            <a:r>
              <a:rPr lang="en-US" dirty="0"/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public		interface	Comparable</a:t>
            </a:r>
          </a:p>
          <a:p>
            <a:pPr marL="0" indent="-400050"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{</a:t>
            </a:r>
          </a:p>
          <a:p>
            <a:pPr marL="0" indent="-400050"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public		</a:t>
            </a:r>
            <a:r>
              <a:rPr lang="en-US" sz="2000" dirty="0" err="1" smtClean="0">
                <a:solidFill>
                  <a:srgbClr val="002060"/>
                </a:solidFill>
              </a:rPr>
              <a:t>int</a:t>
            </a:r>
            <a:r>
              <a:rPr lang="en-US" sz="2000" dirty="0" smtClean="0">
                <a:solidFill>
                  <a:srgbClr val="002060"/>
                </a:solidFill>
              </a:rPr>
              <a:t>	</a:t>
            </a:r>
            <a:r>
              <a:rPr lang="en-US" sz="2000" dirty="0" err="1" smtClean="0">
                <a:solidFill>
                  <a:srgbClr val="002060"/>
                </a:solidFill>
              </a:rPr>
              <a:t>compareTo</a:t>
            </a:r>
            <a:r>
              <a:rPr lang="en-US" sz="2000" dirty="0" smtClean="0">
                <a:solidFill>
                  <a:srgbClr val="002060"/>
                </a:solidFill>
              </a:rPr>
              <a:t>(Object o);</a:t>
            </a:r>
          </a:p>
          <a:p>
            <a:pPr marL="0" lvl="3" indent="-400050">
              <a:spcBef>
                <a:spcPts val="0"/>
              </a:spcBef>
              <a:buClr>
                <a:srgbClr val="101141"/>
              </a:buClr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2.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Parameterized Form</a:t>
            </a:r>
          </a:p>
          <a:p>
            <a:pPr marL="0" indent="-400050" algn="just">
              <a:spcBef>
                <a:spcPts val="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	public</a:t>
            </a:r>
            <a:r>
              <a:rPr lang="en-US" sz="2000" dirty="0">
                <a:solidFill>
                  <a:srgbClr val="002060"/>
                </a:solidFill>
              </a:rPr>
              <a:t>		interface	</a:t>
            </a:r>
            <a:r>
              <a:rPr lang="en-US" sz="2000" dirty="0" smtClean="0">
                <a:solidFill>
                  <a:srgbClr val="002060"/>
                </a:solidFill>
              </a:rPr>
              <a:t>Comparable&lt;T&gt;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-400050"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	{</a:t>
            </a:r>
          </a:p>
          <a:p>
            <a:pPr marL="0" indent="-400050"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		public		</a:t>
            </a:r>
            <a:r>
              <a:rPr lang="en-US" sz="2000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 smtClean="0">
                <a:solidFill>
                  <a:srgbClr val="002060"/>
                </a:solidFill>
              </a:rPr>
              <a:t>compareTo</a:t>
            </a:r>
            <a:r>
              <a:rPr lang="en-US" sz="2000" dirty="0" smtClean="0">
                <a:solidFill>
                  <a:srgbClr val="002060"/>
                </a:solidFill>
              </a:rPr>
              <a:t>(&lt;T&gt; </a:t>
            </a:r>
            <a:r>
              <a:rPr lang="en-US" sz="2000" dirty="0">
                <a:solidFill>
                  <a:srgbClr val="002060"/>
                </a:solidFill>
              </a:rPr>
              <a:t>o);</a:t>
            </a:r>
          </a:p>
          <a:p>
            <a:pPr marL="0" lvl="3" indent="-400050">
              <a:spcBef>
                <a:spcPts val="0"/>
              </a:spcBef>
              <a:buClr>
                <a:srgbClr val="101141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	}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By </a:t>
            </a:r>
            <a:r>
              <a:rPr lang="en-US" sz="2000" dirty="0"/>
              <a:t>implementing this interface , programmers can implement the logic for comparing two objects of same class for less than, greater than or equal to</a:t>
            </a:r>
            <a:r>
              <a:rPr lang="en-US" sz="2000" dirty="0" smtClean="0"/>
              <a:t>. Helps in Sorting.</a:t>
            </a:r>
            <a:endParaRPr lang="en-US" sz="2000" dirty="0"/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Comparable Interface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444208" y="2430180"/>
            <a:ext cx="1046083" cy="9268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56176" y="2060848"/>
            <a:ext cx="26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Type Casting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2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79568" cy="1143000"/>
          </a:xfrm>
        </p:spPr>
        <p:txBody>
          <a:bodyPr/>
          <a:lstStyle/>
          <a:p>
            <a:r>
              <a:rPr lang="en-US" dirty="0" smtClean="0"/>
              <a:t>How to Implement Comparable Interface (Un-parameterized)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" y="1306943"/>
            <a:ext cx="428396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class BOX Implements Comparable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………………………………………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………………………………………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………………………………………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public </a:t>
            </a:r>
            <a:r>
              <a:rPr lang="en-US" sz="2000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compareTo</a:t>
            </a:r>
            <a:r>
              <a:rPr lang="en-US" sz="2000" dirty="0">
                <a:solidFill>
                  <a:srgbClr val="FF0000"/>
                </a:solidFill>
              </a:rPr>
              <a:t>(Object other)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i="1" dirty="0">
                <a:solidFill>
                  <a:srgbClr val="002060"/>
                </a:solidFill>
              </a:rPr>
              <a:t>BOX </a:t>
            </a:r>
            <a:r>
              <a:rPr lang="en-US" sz="2000" i="1" dirty="0" err="1">
                <a:solidFill>
                  <a:srgbClr val="002060"/>
                </a:solidFill>
              </a:rPr>
              <a:t>box</a:t>
            </a:r>
            <a:r>
              <a:rPr lang="en-US" sz="2000" i="1" dirty="0">
                <a:solidFill>
                  <a:srgbClr val="002060"/>
                </a:solidFill>
              </a:rPr>
              <a:t> = (BOX) other;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......Logic for comparison 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} // End of Method</a:t>
            </a:r>
            <a:endParaRPr lang="en-US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………………………………….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} // End of class Box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05313" y="1308531"/>
            <a:ext cx="472916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B050"/>
                </a:solidFill>
              </a:rPr>
              <a:t>class Student Implements Comparable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B05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B050"/>
                </a:solidFill>
              </a:rPr>
              <a:t>………………………………………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B050"/>
                </a:solidFill>
              </a:rPr>
              <a:t>………………………………………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B050"/>
                </a:solidFill>
              </a:rPr>
              <a:t>………………………………………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B050"/>
                </a:solidFill>
              </a:rPr>
              <a:t>public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compareTo</a:t>
            </a:r>
            <a:r>
              <a:rPr lang="en-US" sz="2000" dirty="0">
                <a:solidFill>
                  <a:srgbClr val="FF0000"/>
                </a:solidFill>
              </a:rPr>
              <a:t>(Object other)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B05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i="1" dirty="0">
                <a:solidFill>
                  <a:srgbClr val="00B050"/>
                </a:solidFill>
              </a:rPr>
              <a:t>Student </a:t>
            </a:r>
            <a:r>
              <a:rPr lang="en-US" sz="2000" i="1" dirty="0" err="1">
                <a:solidFill>
                  <a:srgbClr val="00B050"/>
                </a:solidFill>
              </a:rPr>
              <a:t>std</a:t>
            </a:r>
            <a:r>
              <a:rPr lang="en-US" sz="2000" i="1" dirty="0">
                <a:solidFill>
                  <a:srgbClr val="00B050"/>
                </a:solidFill>
              </a:rPr>
              <a:t> = (Student) other;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B050"/>
                </a:solidFill>
              </a:rPr>
              <a:t>......Logic for comparison 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B050"/>
                </a:solidFill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B050"/>
                </a:solidFill>
              </a:rPr>
              <a:t>………………………………….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}// End of class Student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79712" y="3933056"/>
            <a:ext cx="1224136" cy="6480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20272" y="393305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79568" cy="1143000"/>
          </a:xfrm>
        </p:spPr>
        <p:txBody>
          <a:bodyPr/>
          <a:lstStyle/>
          <a:p>
            <a:r>
              <a:rPr lang="en-US" dirty="0" smtClean="0"/>
              <a:t>How to Implement Comparable Interface (Parameterized)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306943"/>
            <a:ext cx="4860031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2060"/>
                </a:solidFill>
              </a:rPr>
              <a:t>class BOX Implements </a:t>
            </a:r>
            <a:r>
              <a:rPr lang="en-US" sz="1600" dirty="0" smtClean="0">
                <a:solidFill>
                  <a:srgbClr val="002060"/>
                </a:solidFill>
              </a:rPr>
              <a:t>Comparable&lt;BOX&gt;</a:t>
            </a:r>
            <a:endParaRPr lang="en-US" sz="16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206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2060"/>
                </a:solidFill>
              </a:rPr>
              <a:t>………………………………………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2060"/>
                </a:solidFill>
              </a:rPr>
              <a:t>………………………………………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2060"/>
                </a:solidFill>
              </a:rPr>
              <a:t>………………………………………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2060"/>
                </a:solidFill>
              </a:rPr>
              <a:t>public </a:t>
            </a:r>
            <a:r>
              <a:rPr lang="en-US" sz="1600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compareTo</a:t>
            </a:r>
            <a:r>
              <a:rPr lang="en-US" sz="1600" dirty="0" smtClean="0">
                <a:solidFill>
                  <a:srgbClr val="FF0000"/>
                </a:solidFill>
              </a:rPr>
              <a:t>(Box </a:t>
            </a:r>
            <a:r>
              <a:rPr lang="en-US" sz="1600" dirty="0">
                <a:solidFill>
                  <a:srgbClr val="FF0000"/>
                </a:solidFill>
              </a:rPr>
              <a:t>other)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206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solidFill>
                  <a:srgbClr val="002060"/>
                </a:solidFill>
              </a:rPr>
              <a:t>	......</a:t>
            </a:r>
            <a:r>
              <a:rPr lang="en-US" sz="1600" dirty="0">
                <a:solidFill>
                  <a:srgbClr val="002060"/>
                </a:solidFill>
              </a:rPr>
              <a:t>Logic for comparison 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solidFill>
                  <a:srgbClr val="002060"/>
                </a:solidFill>
              </a:rPr>
              <a:t>} // End of Method</a:t>
            </a:r>
            <a:endParaRPr lang="en-US" sz="16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2060"/>
                </a:solidFill>
              </a:rPr>
              <a:t>………………………………….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 smtClean="0">
                <a:solidFill>
                  <a:srgbClr val="002060"/>
                </a:solidFill>
              </a:rPr>
              <a:t>} // End of class Box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05313" y="1308531"/>
            <a:ext cx="4729162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B050"/>
                </a:solidFill>
              </a:rPr>
              <a:t>class Student Implements </a:t>
            </a:r>
            <a:r>
              <a:rPr lang="en-US" sz="1600" dirty="0" smtClean="0">
                <a:solidFill>
                  <a:srgbClr val="00B050"/>
                </a:solidFill>
              </a:rPr>
              <a:t>Comparable&lt;Student&gt;</a:t>
            </a:r>
            <a:endParaRPr lang="en-US" sz="1600" dirty="0">
              <a:solidFill>
                <a:srgbClr val="00B05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B05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B050"/>
                </a:solidFill>
              </a:rPr>
              <a:t>………………………………………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B050"/>
                </a:solidFill>
              </a:rPr>
              <a:t>………………………………………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B050"/>
                </a:solidFill>
              </a:rPr>
              <a:t>………………………………………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B050"/>
                </a:solidFill>
              </a:rPr>
              <a:t>public </a:t>
            </a:r>
            <a:r>
              <a:rPr lang="en-US" sz="1600" dirty="0" err="1">
                <a:solidFill>
                  <a:srgbClr val="00B050"/>
                </a:solidFill>
              </a:rPr>
              <a:t>int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compareTo</a:t>
            </a:r>
            <a:r>
              <a:rPr lang="en-US" sz="1600" dirty="0" smtClean="0">
                <a:solidFill>
                  <a:srgbClr val="FF0000"/>
                </a:solidFill>
              </a:rPr>
              <a:t>(Student </a:t>
            </a:r>
            <a:r>
              <a:rPr lang="en-US" sz="1600" dirty="0">
                <a:solidFill>
                  <a:srgbClr val="FF0000"/>
                </a:solidFill>
              </a:rPr>
              <a:t>other)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B05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solidFill>
                  <a:srgbClr val="00B050"/>
                </a:solidFill>
              </a:rPr>
              <a:t>	......</a:t>
            </a:r>
            <a:r>
              <a:rPr lang="en-US" sz="1600" dirty="0">
                <a:solidFill>
                  <a:srgbClr val="00B050"/>
                </a:solidFill>
              </a:rPr>
              <a:t>Logic for comparison 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B050"/>
                </a:solidFill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B050"/>
                </a:solidFill>
              </a:rPr>
              <a:t>………………………………….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 smtClean="0">
                <a:solidFill>
                  <a:srgbClr val="00B050"/>
                </a:solidFill>
              </a:rPr>
              <a:t>}// End of class Student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67744" y="1556792"/>
            <a:ext cx="1296144" cy="158417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69894" y="1576459"/>
            <a:ext cx="1618530" cy="16848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8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79568" cy="1143000"/>
          </a:xfrm>
        </p:spPr>
        <p:txBody>
          <a:bodyPr/>
          <a:lstStyle/>
          <a:p>
            <a:r>
              <a:rPr lang="en-US" dirty="0" smtClean="0"/>
              <a:t>Comparable Interface : Example 1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96" y="1325081"/>
            <a:ext cx="676875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dirty="0" smtClean="0"/>
              <a:t>// File Name : ComparableTest.java</a:t>
            </a:r>
          </a:p>
          <a:p>
            <a:pPr eaLnBrk="1" hangingPunct="1"/>
            <a:r>
              <a:rPr lang="en-US" sz="1600" dirty="0" smtClean="0"/>
              <a:t>class Box</a:t>
            </a:r>
            <a:endParaRPr lang="en-US" sz="1600" dirty="0"/>
          </a:p>
          <a:p>
            <a:pPr eaLnBrk="1" hangingPunct="1"/>
            <a:r>
              <a:rPr lang="en-US" sz="1600" dirty="0"/>
              <a:t>{</a:t>
            </a:r>
          </a:p>
          <a:p>
            <a:pPr eaLnBrk="1" hangingPunct="1"/>
            <a:r>
              <a:rPr lang="en-US" sz="1600" dirty="0" smtClean="0">
                <a:solidFill>
                  <a:srgbClr val="FF5050"/>
                </a:solidFill>
              </a:rPr>
              <a:t>	</a:t>
            </a:r>
            <a:r>
              <a:rPr lang="en-US" sz="1600" b="1" dirty="0" smtClean="0">
                <a:solidFill>
                  <a:srgbClr val="FF5050"/>
                </a:solidFill>
              </a:rPr>
              <a:t>// Instance Fields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smtClean="0">
                <a:solidFill>
                  <a:srgbClr val="FF5050"/>
                </a:solidFill>
              </a:rPr>
              <a:t>private </a:t>
            </a:r>
            <a:r>
              <a:rPr lang="en-US" sz="1600" dirty="0">
                <a:solidFill>
                  <a:srgbClr val="FF5050"/>
                </a:solidFill>
              </a:rPr>
              <a:t>double length;</a:t>
            </a:r>
          </a:p>
          <a:p>
            <a:pPr eaLnBrk="1" hangingPunct="1"/>
            <a:r>
              <a:rPr lang="en-US" sz="1600" dirty="0" smtClean="0">
                <a:solidFill>
                  <a:srgbClr val="FF5050"/>
                </a:solidFill>
              </a:rPr>
              <a:t>	private </a:t>
            </a:r>
            <a:r>
              <a:rPr lang="en-US" sz="1600" dirty="0">
                <a:solidFill>
                  <a:srgbClr val="FF5050"/>
                </a:solidFill>
              </a:rPr>
              <a:t>double width;</a:t>
            </a:r>
          </a:p>
          <a:p>
            <a:pPr eaLnBrk="1" hangingPunct="1"/>
            <a:r>
              <a:rPr lang="en-US" sz="1600" dirty="0" smtClean="0">
                <a:solidFill>
                  <a:srgbClr val="FF5050"/>
                </a:solidFill>
              </a:rPr>
              <a:t>	private </a:t>
            </a:r>
            <a:r>
              <a:rPr lang="en-US" sz="1600" dirty="0">
                <a:solidFill>
                  <a:srgbClr val="FF5050"/>
                </a:solidFill>
              </a:rPr>
              <a:t>double height</a:t>
            </a:r>
            <a:r>
              <a:rPr lang="en-US" sz="1600" dirty="0" smtClean="0">
                <a:solidFill>
                  <a:srgbClr val="FF5050"/>
                </a:solidFill>
              </a:rPr>
              <a:t>;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b="1" dirty="0" smtClean="0">
                <a:solidFill>
                  <a:srgbClr val="FF5050"/>
                </a:solidFill>
              </a:rPr>
              <a:t>// Constructor</a:t>
            </a:r>
            <a:endParaRPr lang="en-US" sz="1600" b="1" dirty="0">
              <a:solidFill>
                <a:srgbClr val="FF5050"/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2"/>
                </a:solidFill>
              </a:rPr>
              <a:t>	Box(double </a:t>
            </a:r>
            <a:r>
              <a:rPr lang="en-US" sz="1600" dirty="0">
                <a:solidFill>
                  <a:schemeClr val="accent2"/>
                </a:solidFill>
              </a:rPr>
              <a:t>l</a:t>
            </a:r>
            <a:r>
              <a:rPr lang="en-US" sz="1600" dirty="0" smtClean="0">
                <a:solidFill>
                  <a:schemeClr val="accent2"/>
                </a:solidFill>
              </a:rPr>
              <a:t>, double </a:t>
            </a:r>
            <a:r>
              <a:rPr lang="en-US" sz="1600" dirty="0">
                <a:solidFill>
                  <a:schemeClr val="accent2"/>
                </a:solidFill>
              </a:rPr>
              <a:t>b</a:t>
            </a:r>
            <a:r>
              <a:rPr lang="en-US" sz="1600" dirty="0" smtClean="0">
                <a:solidFill>
                  <a:schemeClr val="accent2"/>
                </a:solidFill>
              </a:rPr>
              <a:t>, double </a:t>
            </a:r>
            <a:r>
              <a:rPr lang="en-US" sz="1600" dirty="0">
                <a:solidFill>
                  <a:schemeClr val="accent2"/>
                </a:solidFill>
              </a:rPr>
              <a:t>h)</a:t>
            </a:r>
          </a:p>
          <a:p>
            <a:pPr eaLnBrk="1" hangingPunct="1"/>
            <a:r>
              <a:rPr lang="en-US" sz="1600" dirty="0" smtClean="0">
                <a:solidFill>
                  <a:schemeClr val="accent2"/>
                </a:solidFill>
              </a:rPr>
              <a:t>	{</a:t>
            </a:r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2"/>
                </a:solidFill>
              </a:rPr>
              <a:t>		length=l;	width=b;	height=h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eaLnBrk="1" hangingPunct="1"/>
            <a:r>
              <a:rPr lang="en-US" sz="1600" dirty="0" smtClean="0">
                <a:solidFill>
                  <a:schemeClr val="accent2"/>
                </a:solidFill>
              </a:rPr>
              <a:t>	}</a:t>
            </a:r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2"/>
                </a:solidFill>
              </a:rPr>
              <a:t>	</a:t>
            </a:r>
            <a:r>
              <a:rPr lang="en-US" sz="1600" b="1" dirty="0" smtClean="0">
                <a:solidFill>
                  <a:schemeClr val="accent2"/>
                </a:solidFill>
              </a:rPr>
              <a:t>// Accessor Methods</a:t>
            </a:r>
          </a:p>
          <a:p>
            <a:pPr eaLnBrk="1" hangingPunct="1"/>
            <a:r>
              <a:rPr lang="en-US" sz="1600" dirty="0">
                <a:solidFill>
                  <a:schemeClr val="accent2"/>
                </a:solidFill>
              </a:rPr>
              <a:t>	</a:t>
            </a:r>
            <a:r>
              <a:rPr lang="en-US" sz="1600" dirty="0" smtClean="0">
                <a:solidFill>
                  <a:schemeClr val="accent2"/>
                </a:solidFill>
              </a:rPr>
              <a:t>public </a:t>
            </a:r>
            <a:r>
              <a:rPr lang="en-US" sz="1600" dirty="0">
                <a:solidFill>
                  <a:schemeClr val="accent2"/>
                </a:solidFill>
              </a:rPr>
              <a:t>double </a:t>
            </a:r>
            <a:r>
              <a:rPr lang="en-US" sz="1600" dirty="0" err="1">
                <a:solidFill>
                  <a:schemeClr val="accent2"/>
                </a:solidFill>
              </a:rPr>
              <a:t>getLength</a:t>
            </a:r>
            <a:r>
              <a:rPr lang="en-US" sz="1600" dirty="0">
                <a:solidFill>
                  <a:schemeClr val="accent2"/>
                </a:solidFill>
              </a:rPr>
              <a:t>() { return length;}</a:t>
            </a:r>
          </a:p>
          <a:p>
            <a:pPr eaLnBrk="1" hangingPunct="1"/>
            <a:r>
              <a:rPr lang="en-US" sz="1600" dirty="0" smtClean="0">
                <a:solidFill>
                  <a:schemeClr val="accent2"/>
                </a:solidFill>
              </a:rPr>
              <a:t>	public </a:t>
            </a:r>
            <a:r>
              <a:rPr lang="en-US" sz="1600" dirty="0">
                <a:solidFill>
                  <a:schemeClr val="accent2"/>
                </a:solidFill>
              </a:rPr>
              <a:t>double </a:t>
            </a:r>
            <a:r>
              <a:rPr lang="en-US" sz="1600" dirty="0" err="1">
                <a:solidFill>
                  <a:schemeClr val="accent2"/>
                </a:solidFill>
              </a:rPr>
              <a:t>getWidth</a:t>
            </a:r>
            <a:r>
              <a:rPr lang="en-US" sz="1600" dirty="0">
                <a:solidFill>
                  <a:schemeClr val="accent2"/>
                </a:solidFill>
              </a:rPr>
              <a:t>()  { return width;}</a:t>
            </a:r>
          </a:p>
          <a:p>
            <a:pPr eaLnBrk="1" hangingPunct="1"/>
            <a:r>
              <a:rPr lang="en-US" sz="1600" dirty="0" smtClean="0">
                <a:solidFill>
                  <a:schemeClr val="accent2"/>
                </a:solidFill>
              </a:rPr>
              <a:t>	public </a:t>
            </a:r>
            <a:r>
              <a:rPr lang="en-US" sz="1600" dirty="0">
                <a:solidFill>
                  <a:schemeClr val="accent2"/>
                </a:solidFill>
              </a:rPr>
              <a:t>double </a:t>
            </a:r>
            <a:r>
              <a:rPr lang="en-US" sz="1600" dirty="0" err="1">
                <a:solidFill>
                  <a:schemeClr val="accent2"/>
                </a:solidFill>
              </a:rPr>
              <a:t>getHeight</a:t>
            </a:r>
            <a:r>
              <a:rPr lang="en-US" sz="1600" dirty="0">
                <a:solidFill>
                  <a:schemeClr val="accent2"/>
                </a:solidFill>
              </a:rPr>
              <a:t>() { return height;}</a:t>
            </a:r>
          </a:p>
          <a:p>
            <a:pPr eaLnBrk="1" hangingPunct="1"/>
            <a:r>
              <a:rPr lang="en-US" sz="1600" dirty="0" smtClean="0">
                <a:solidFill>
                  <a:schemeClr val="accent2"/>
                </a:solidFill>
              </a:rPr>
              <a:t>	</a:t>
            </a:r>
            <a:r>
              <a:rPr lang="en-US" sz="1600" b="1" dirty="0" smtClean="0">
                <a:solidFill>
                  <a:schemeClr val="accent2"/>
                </a:solidFill>
              </a:rPr>
              <a:t>// Area Method</a:t>
            </a:r>
          </a:p>
          <a:p>
            <a:pPr eaLnBrk="1" hangingPunct="1"/>
            <a:r>
              <a:rPr lang="en-US" sz="1600" dirty="0" smtClean="0">
                <a:solidFill>
                  <a:schemeClr val="accent2"/>
                </a:solidFill>
              </a:rPr>
              <a:t>	public </a:t>
            </a:r>
            <a:r>
              <a:rPr lang="en-US" sz="1600" dirty="0">
                <a:solidFill>
                  <a:schemeClr val="accent2"/>
                </a:solidFill>
              </a:rPr>
              <a:t>double </a:t>
            </a:r>
            <a:r>
              <a:rPr lang="en-US" sz="1600" dirty="0" smtClean="0">
                <a:solidFill>
                  <a:schemeClr val="accent2"/>
                </a:solidFill>
              </a:rPr>
              <a:t>area</a:t>
            </a:r>
            <a:r>
              <a:rPr lang="en-US" sz="1600" dirty="0">
                <a:solidFill>
                  <a:schemeClr val="accent2"/>
                </a:solidFill>
              </a:rPr>
              <a:t>()</a:t>
            </a:r>
          </a:p>
          <a:p>
            <a:pPr eaLnBrk="1" hangingPunct="1"/>
            <a:r>
              <a:rPr lang="en-US" sz="1600" dirty="0" smtClean="0">
                <a:solidFill>
                  <a:schemeClr val="accent2"/>
                </a:solidFill>
              </a:rPr>
              <a:t>	{</a:t>
            </a:r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2"/>
                </a:solidFill>
              </a:rPr>
              <a:t>		return </a:t>
            </a:r>
            <a:r>
              <a:rPr lang="en-US" sz="1600" dirty="0">
                <a:solidFill>
                  <a:schemeClr val="accent2"/>
                </a:solidFill>
              </a:rPr>
              <a:t>2*(length*width + width*</a:t>
            </a:r>
            <a:r>
              <a:rPr lang="en-US" sz="1600" dirty="0" err="1">
                <a:solidFill>
                  <a:schemeClr val="accent2"/>
                </a:solidFill>
              </a:rPr>
              <a:t>height+height</a:t>
            </a:r>
            <a:r>
              <a:rPr lang="en-US" sz="1600" dirty="0">
                <a:solidFill>
                  <a:schemeClr val="accent2"/>
                </a:solidFill>
              </a:rPr>
              <a:t>*length);</a:t>
            </a:r>
          </a:p>
          <a:p>
            <a:pPr eaLnBrk="1" hangingPunct="1"/>
            <a:r>
              <a:rPr lang="en-US" sz="1600" dirty="0" smtClean="0">
                <a:solidFill>
                  <a:schemeClr val="accent2"/>
                </a:solidFill>
              </a:rPr>
              <a:t>	}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340768"/>
            <a:ext cx="4392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	// Volume Method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	public </a:t>
            </a:r>
            <a:r>
              <a:rPr lang="en-US" dirty="0">
                <a:solidFill>
                  <a:schemeClr val="accent2"/>
                </a:solidFill>
              </a:rPr>
              <a:t>double </a:t>
            </a:r>
            <a:r>
              <a:rPr lang="en-US" dirty="0" smtClean="0">
                <a:solidFill>
                  <a:schemeClr val="accent2"/>
                </a:solidFill>
              </a:rPr>
              <a:t>volume</a:t>
            </a:r>
            <a:r>
              <a:rPr lang="en-US" dirty="0">
                <a:solidFill>
                  <a:schemeClr val="accent2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	{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	return </a:t>
            </a:r>
            <a:r>
              <a:rPr lang="en-US" dirty="0">
                <a:solidFill>
                  <a:schemeClr val="accent2"/>
                </a:solidFill>
              </a:rPr>
              <a:t>length*width*height;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	}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public	String	</a:t>
            </a:r>
            <a:r>
              <a:rPr lang="en-US" dirty="0" err="1" smtClean="0">
                <a:solidFill>
                  <a:schemeClr val="accent2"/>
                </a:solidFill>
              </a:rPr>
              <a:t>toString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   String s1 = “Length = “+ length;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   String s2 = “Width = “+ width;</a:t>
            </a:r>
          </a:p>
          <a:p>
            <a:r>
              <a:rPr lang="en-US" dirty="0">
                <a:solidFill>
                  <a:schemeClr val="accent2"/>
                </a:solidFill>
              </a:rPr>
              <a:t>	 </a:t>
            </a:r>
            <a:r>
              <a:rPr lang="en-US" dirty="0" smtClean="0">
                <a:solidFill>
                  <a:schemeClr val="accent2"/>
                </a:solidFill>
              </a:rPr>
              <a:t>  String s3 = “Height = “+ height;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   String  s4 = “Area =“+ area();</a:t>
            </a:r>
          </a:p>
          <a:p>
            <a:r>
              <a:rPr lang="en-US" dirty="0">
                <a:solidFill>
                  <a:schemeClr val="accent2"/>
                </a:solidFill>
              </a:rPr>
              <a:t>	 </a:t>
            </a:r>
            <a:r>
              <a:rPr lang="en-US" dirty="0" smtClean="0">
                <a:solidFill>
                  <a:schemeClr val="accent2"/>
                </a:solidFill>
              </a:rPr>
              <a:t>  String  s5 = “Volume=“+volume();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   return s1 + s2 + s3 + s4 + s5;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} // End of Method  </a:t>
            </a:r>
          </a:p>
          <a:p>
            <a:r>
              <a:rPr lang="en-US" dirty="0" smtClean="0"/>
              <a:t>}// End of BOX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443664" cy="1143000"/>
          </a:xfrm>
        </p:spPr>
        <p:txBody>
          <a:bodyPr/>
          <a:lstStyle/>
          <a:p>
            <a:r>
              <a:rPr lang="en-US" dirty="0" smtClean="0"/>
              <a:t>Comparable Interface : Example 1 …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96" y="1325081"/>
            <a:ext cx="8856984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dirty="0"/>
              <a:t>class </a:t>
            </a:r>
            <a:r>
              <a:rPr lang="en-US" sz="1600" dirty="0" smtClean="0"/>
              <a:t>Test</a:t>
            </a:r>
            <a:endParaRPr lang="en-US" sz="1600" dirty="0"/>
          </a:p>
          <a:p>
            <a:pPr eaLnBrk="1" hangingPunct="1"/>
            <a:r>
              <a:rPr lang="en-US" sz="1600" dirty="0"/>
              <a:t>{</a:t>
            </a:r>
          </a:p>
          <a:p>
            <a:pPr eaLnBrk="1" hangingPunct="1"/>
            <a:r>
              <a:rPr lang="en-US" sz="1600" dirty="0" smtClean="0">
                <a:solidFill>
                  <a:srgbClr val="FF5050"/>
                </a:solidFill>
              </a:rPr>
              <a:t>	public	static	void	main(String </a:t>
            </a:r>
            <a:r>
              <a:rPr lang="en-US" sz="1600" dirty="0" err="1" smtClean="0">
                <a:solidFill>
                  <a:srgbClr val="FF5050"/>
                </a:solidFill>
              </a:rPr>
              <a:t>args</a:t>
            </a:r>
            <a:r>
              <a:rPr lang="en-US" sz="1600" dirty="0" smtClean="0">
                <a:solidFill>
                  <a:srgbClr val="FF5050"/>
                </a:solidFill>
              </a:rPr>
              <a:t>[])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smtClean="0">
                <a:solidFill>
                  <a:srgbClr val="FF5050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smtClean="0">
                <a:solidFill>
                  <a:srgbClr val="FF5050"/>
                </a:solidFill>
              </a:rPr>
              <a:t>	</a:t>
            </a:r>
            <a:r>
              <a:rPr lang="en-US" sz="1600" dirty="0" err="1" smtClean="0">
                <a:solidFill>
                  <a:srgbClr val="FF5050"/>
                </a:solidFill>
              </a:rPr>
              <a:t>int</a:t>
            </a:r>
            <a:r>
              <a:rPr lang="en-US" sz="1600" dirty="0" smtClean="0">
                <a:solidFill>
                  <a:srgbClr val="FF5050"/>
                </a:solidFill>
              </a:rPr>
              <a:t>[] 	data	= {10, -5, 56, 78, 11, 89, 23};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smtClean="0">
                <a:solidFill>
                  <a:srgbClr val="FF5050"/>
                </a:solidFill>
              </a:rPr>
              <a:t>	String[]	names	= {“Cornell”, “</a:t>
            </a:r>
            <a:r>
              <a:rPr lang="en-US" sz="1600" dirty="0" err="1" smtClean="0">
                <a:solidFill>
                  <a:srgbClr val="FF5050"/>
                </a:solidFill>
              </a:rPr>
              <a:t>Horstmann</a:t>
            </a:r>
            <a:r>
              <a:rPr lang="en-US" sz="1600" dirty="0" smtClean="0">
                <a:solidFill>
                  <a:srgbClr val="FF5050"/>
                </a:solidFill>
              </a:rPr>
              <a:t>”, “Herbert”, “David”, “</a:t>
            </a:r>
            <a:r>
              <a:rPr lang="en-US" sz="1600" dirty="0" err="1" smtClean="0">
                <a:solidFill>
                  <a:srgbClr val="FF5050"/>
                </a:solidFill>
              </a:rPr>
              <a:t>Elina</a:t>
            </a:r>
            <a:r>
              <a:rPr lang="en-US" sz="1600" dirty="0" smtClean="0">
                <a:solidFill>
                  <a:srgbClr val="FF5050"/>
                </a:solidFill>
              </a:rPr>
              <a:t>”};</a:t>
            </a:r>
          </a:p>
          <a:p>
            <a:pPr eaLnBrk="1" hangingPunct="1"/>
            <a:endParaRPr lang="en-US" sz="1600" dirty="0">
              <a:solidFill>
                <a:srgbClr val="FF5050"/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rgbClr val="FF5050"/>
                </a:solidFill>
              </a:rPr>
              <a:t>		Box[] 	boxes	=	new Box[5];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smtClean="0">
                <a:solidFill>
                  <a:srgbClr val="FF5050"/>
                </a:solidFill>
              </a:rPr>
              <a:t>	boxes[0]	=   new  Box(10,6,7);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smtClean="0">
                <a:solidFill>
                  <a:srgbClr val="FF5050"/>
                </a:solidFill>
              </a:rPr>
              <a:t>	boxes[1]   =   new  Box(10,20,5);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smtClean="0">
                <a:solidFill>
                  <a:srgbClr val="FF5050"/>
                </a:solidFill>
              </a:rPr>
              <a:t>	boxes[2]</a:t>
            </a:r>
            <a:r>
              <a:rPr lang="en-US" sz="1600" dirty="0">
                <a:solidFill>
                  <a:srgbClr val="FF5050"/>
                </a:solidFill>
              </a:rPr>
              <a:t>	=   new  </a:t>
            </a:r>
            <a:r>
              <a:rPr lang="en-US" sz="1600" dirty="0" smtClean="0">
                <a:solidFill>
                  <a:srgbClr val="FF5050"/>
                </a:solidFill>
              </a:rPr>
              <a:t>Box(5,20,25);</a:t>
            </a:r>
            <a:endParaRPr lang="en-US" sz="1600" dirty="0">
              <a:solidFill>
                <a:srgbClr val="FF5050"/>
              </a:solidFill>
            </a:endParaRP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	</a:t>
            </a:r>
            <a:r>
              <a:rPr lang="en-US" sz="1600" dirty="0" smtClean="0">
                <a:solidFill>
                  <a:srgbClr val="FF5050"/>
                </a:solidFill>
              </a:rPr>
              <a:t>boxes[3]   </a:t>
            </a:r>
            <a:r>
              <a:rPr lang="en-US" sz="1600" dirty="0">
                <a:solidFill>
                  <a:srgbClr val="FF5050"/>
                </a:solidFill>
              </a:rPr>
              <a:t>=   new  </a:t>
            </a:r>
            <a:r>
              <a:rPr lang="en-US" sz="1600" dirty="0" smtClean="0">
                <a:solidFill>
                  <a:srgbClr val="FF5050"/>
                </a:solidFill>
              </a:rPr>
              <a:t>Box(40,30,45);</a:t>
            </a:r>
            <a:endParaRPr lang="en-US" sz="1600" dirty="0">
              <a:solidFill>
                <a:srgbClr val="FF5050"/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rgbClr val="FF5050"/>
                </a:solidFill>
              </a:rPr>
              <a:t>		boxes[4]</a:t>
            </a:r>
            <a:r>
              <a:rPr lang="en-US" sz="1600" dirty="0">
                <a:solidFill>
                  <a:srgbClr val="FF5050"/>
                </a:solidFill>
              </a:rPr>
              <a:t>	=   new  </a:t>
            </a:r>
            <a:r>
              <a:rPr lang="en-US" sz="1600" dirty="0" smtClean="0">
                <a:solidFill>
                  <a:srgbClr val="FF5050"/>
                </a:solidFill>
              </a:rPr>
              <a:t>Box(100,16,8);</a:t>
            </a:r>
          </a:p>
          <a:p>
            <a:pPr eaLnBrk="1" hangingPunct="1"/>
            <a:endParaRPr lang="en-US" sz="1600" dirty="0">
              <a:solidFill>
                <a:srgbClr val="FF5050"/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rgbClr val="FF5050"/>
                </a:solidFill>
              </a:rPr>
              <a:t>		</a:t>
            </a:r>
            <a:r>
              <a:rPr lang="en-US" sz="1600" dirty="0" err="1" smtClean="0">
                <a:solidFill>
                  <a:srgbClr val="FF5050"/>
                </a:solidFill>
              </a:rPr>
              <a:t>Arrays.sort</a:t>
            </a:r>
            <a:r>
              <a:rPr lang="en-US" sz="1600" dirty="0" smtClean="0">
                <a:solidFill>
                  <a:srgbClr val="FF5050"/>
                </a:solidFill>
              </a:rPr>
              <a:t>(data);	for (</a:t>
            </a:r>
            <a:r>
              <a:rPr lang="en-US" sz="1600" dirty="0" err="1" smtClean="0">
                <a:solidFill>
                  <a:srgbClr val="FF5050"/>
                </a:solidFill>
              </a:rPr>
              <a:t>int</a:t>
            </a:r>
            <a:r>
              <a:rPr lang="en-US" sz="1600" dirty="0" smtClean="0">
                <a:solidFill>
                  <a:srgbClr val="FF5050"/>
                </a:solidFill>
              </a:rPr>
              <a:t>  </a:t>
            </a:r>
            <a:r>
              <a:rPr lang="en-US" sz="1600" dirty="0" err="1" smtClean="0">
                <a:solidFill>
                  <a:srgbClr val="FF5050"/>
                </a:solidFill>
              </a:rPr>
              <a:t>i</a:t>
            </a:r>
            <a:r>
              <a:rPr lang="en-US" sz="1600" dirty="0" smtClean="0">
                <a:solidFill>
                  <a:srgbClr val="FF5050"/>
                </a:solidFill>
              </a:rPr>
              <a:t> : data)		</a:t>
            </a:r>
            <a:r>
              <a:rPr lang="en-US" sz="1600" dirty="0" err="1" smtClean="0">
                <a:solidFill>
                  <a:srgbClr val="FF5050"/>
                </a:solidFill>
              </a:rPr>
              <a:t>System.out.println</a:t>
            </a:r>
            <a:r>
              <a:rPr lang="en-US" sz="1600" dirty="0" smtClean="0">
                <a:solidFill>
                  <a:srgbClr val="FF5050"/>
                </a:solidFill>
              </a:rPr>
              <a:t>(</a:t>
            </a:r>
            <a:r>
              <a:rPr lang="en-US" sz="1600" dirty="0" err="1" smtClean="0">
                <a:solidFill>
                  <a:srgbClr val="FF5050"/>
                </a:solidFill>
              </a:rPr>
              <a:t>i</a:t>
            </a:r>
            <a:r>
              <a:rPr lang="en-US" sz="1600" dirty="0" smtClean="0">
                <a:solidFill>
                  <a:srgbClr val="FF5050"/>
                </a:solidFill>
              </a:rPr>
              <a:t>);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smtClean="0">
                <a:solidFill>
                  <a:srgbClr val="FF5050"/>
                </a:solidFill>
              </a:rPr>
              <a:t>	</a:t>
            </a:r>
            <a:r>
              <a:rPr lang="en-US" sz="1600" dirty="0" err="1" smtClean="0">
                <a:solidFill>
                  <a:srgbClr val="FF5050"/>
                </a:solidFill>
              </a:rPr>
              <a:t>Arrays.sort</a:t>
            </a:r>
            <a:r>
              <a:rPr lang="en-US" sz="1600" dirty="0" smtClean="0">
                <a:solidFill>
                  <a:srgbClr val="FF5050"/>
                </a:solidFill>
              </a:rPr>
              <a:t>(names); </a:t>
            </a:r>
            <a:r>
              <a:rPr lang="en-US" sz="1600" dirty="0">
                <a:solidFill>
                  <a:srgbClr val="FF5050"/>
                </a:solidFill>
              </a:rPr>
              <a:t>for </a:t>
            </a:r>
            <a:r>
              <a:rPr lang="en-US" sz="1600" dirty="0" smtClean="0">
                <a:solidFill>
                  <a:srgbClr val="FF5050"/>
                </a:solidFill>
              </a:rPr>
              <a:t>(String  </a:t>
            </a:r>
            <a:r>
              <a:rPr lang="en-US" sz="1600" dirty="0" err="1">
                <a:solidFill>
                  <a:srgbClr val="FF5050"/>
                </a:solidFill>
              </a:rPr>
              <a:t>i</a:t>
            </a:r>
            <a:r>
              <a:rPr lang="en-US" sz="1600" dirty="0">
                <a:solidFill>
                  <a:srgbClr val="FF5050"/>
                </a:solidFill>
              </a:rPr>
              <a:t> : </a:t>
            </a:r>
            <a:r>
              <a:rPr lang="en-US" sz="1600" dirty="0" smtClean="0">
                <a:solidFill>
                  <a:srgbClr val="FF5050"/>
                </a:solidFill>
              </a:rPr>
              <a:t>names)</a:t>
            </a:r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err="1">
                <a:solidFill>
                  <a:srgbClr val="FF5050"/>
                </a:solidFill>
              </a:rPr>
              <a:t>System.out.println</a:t>
            </a:r>
            <a:r>
              <a:rPr lang="en-US" sz="1600" dirty="0">
                <a:solidFill>
                  <a:srgbClr val="FF5050"/>
                </a:solidFill>
              </a:rPr>
              <a:t>(</a:t>
            </a:r>
            <a:r>
              <a:rPr lang="en-US" sz="1600" dirty="0" err="1">
                <a:solidFill>
                  <a:srgbClr val="FF5050"/>
                </a:solidFill>
              </a:rPr>
              <a:t>i</a:t>
            </a:r>
            <a:r>
              <a:rPr lang="en-US" sz="1600" dirty="0">
                <a:solidFill>
                  <a:srgbClr val="FF5050"/>
                </a:solidFill>
              </a:rPr>
              <a:t>);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smtClean="0">
                <a:solidFill>
                  <a:srgbClr val="FF5050"/>
                </a:solidFill>
              </a:rPr>
              <a:t>	</a:t>
            </a:r>
            <a:r>
              <a:rPr lang="en-US" sz="1600" dirty="0" err="1" smtClean="0">
                <a:solidFill>
                  <a:srgbClr val="FF5050"/>
                </a:solidFill>
              </a:rPr>
              <a:t>Arrays.sort</a:t>
            </a:r>
            <a:r>
              <a:rPr lang="en-US" sz="1600" dirty="0" smtClean="0">
                <a:solidFill>
                  <a:srgbClr val="FF5050"/>
                </a:solidFill>
              </a:rPr>
              <a:t>(boxes);  for(Box  </a:t>
            </a:r>
            <a:r>
              <a:rPr lang="en-US" sz="1600" dirty="0" err="1" smtClean="0">
                <a:solidFill>
                  <a:srgbClr val="FF5050"/>
                </a:solidFill>
              </a:rPr>
              <a:t>i</a:t>
            </a:r>
            <a:r>
              <a:rPr lang="en-US" sz="1600" dirty="0" smtClean="0">
                <a:solidFill>
                  <a:srgbClr val="FF5050"/>
                </a:solidFill>
              </a:rPr>
              <a:t> : boxes)		</a:t>
            </a:r>
            <a:r>
              <a:rPr lang="en-US" sz="1600" dirty="0" err="1" smtClean="0">
                <a:solidFill>
                  <a:srgbClr val="FF5050"/>
                </a:solidFill>
              </a:rPr>
              <a:t>System.out.println</a:t>
            </a:r>
            <a:r>
              <a:rPr lang="en-US" sz="1600" dirty="0" smtClean="0">
                <a:solidFill>
                  <a:srgbClr val="FF5050"/>
                </a:solidFill>
              </a:rPr>
              <a:t>(</a:t>
            </a:r>
            <a:r>
              <a:rPr lang="en-US" sz="1600" dirty="0" err="1" smtClean="0">
                <a:solidFill>
                  <a:srgbClr val="FF5050"/>
                </a:solidFill>
              </a:rPr>
              <a:t>i</a:t>
            </a:r>
            <a:r>
              <a:rPr lang="en-US" sz="1600" dirty="0" smtClean="0">
                <a:solidFill>
                  <a:srgbClr val="FF5050"/>
                </a:solidFill>
              </a:rPr>
              <a:t>);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smtClean="0">
                <a:solidFill>
                  <a:srgbClr val="FF5050"/>
                </a:solidFill>
              </a:rPr>
              <a:t>}// End of Method</a:t>
            </a:r>
          </a:p>
          <a:p>
            <a:pPr eaLnBrk="1" hangingPunct="1"/>
            <a:r>
              <a:rPr lang="en-US" sz="1600" dirty="0" smtClean="0"/>
              <a:t>}// End of class Test</a:t>
            </a:r>
            <a:endParaRPr lang="en-US" sz="1600" dirty="0"/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	</a:t>
            </a:r>
            <a:r>
              <a:rPr lang="en-US" sz="1600" dirty="0" smtClean="0">
                <a:solidFill>
                  <a:srgbClr val="FF5050"/>
                </a:solidFill>
              </a:rPr>
              <a:t>	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smtClean="0">
                <a:solidFill>
                  <a:srgbClr val="FF5050"/>
                </a:solidFill>
              </a:rPr>
              <a:t>	</a:t>
            </a:r>
          </a:p>
          <a:p>
            <a:pPr eaLnBrk="1" hangingPunct="1"/>
            <a:r>
              <a:rPr lang="en-US" sz="1600" dirty="0">
                <a:solidFill>
                  <a:srgbClr val="FF5050"/>
                </a:solidFill>
              </a:rPr>
              <a:t>	</a:t>
            </a:r>
            <a:r>
              <a:rPr lang="en-US" sz="1600" dirty="0" smtClean="0">
                <a:solidFill>
                  <a:srgbClr val="FF5050"/>
                </a:solidFill>
              </a:rPr>
              <a:t>	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2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dirty="0"/>
              <a:t>Comparable Interface : </a:t>
            </a:r>
            <a:r>
              <a:rPr lang="en-US" dirty="0" smtClean="0"/>
              <a:t>Example 1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1386056"/>
            <a:ext cx="8426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>
                <a:solidFill>
                  <a:srgbClr val="FF0000"/>
                </a:solidFill>
              </a:rPr>
              <a:t>5</a:t>
            </a:r>
          </a:p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  <a:p>
            <a:r>
              <a:rPr lang="en-US" b="1" dirty="0">
                <a:solidFill>
                  <a:srgbClr val="FF0000"/>
                </a:solidFill>
              </a:rPr>
              <a:t>11</a:t>
            </a:r>
          </a:p>
          <a:p>
            <a:r>
              <a:rPr lang="en-US" b="1" dirty="0">
                <a:solidFill>
                  <a:srgbClr val="FF0000"/>
                </a:solidFill>
              </a:rPr>
              <a:t>23</a:t>
            </a:r>
          </a:p>
          <a:p>
            <a:r>
              <a:rPr lang="en-US" b="1" dirty="0">
                <a:solidFill>
                  <a:srgbClr val="FF0000"/>
                </a:solidFill>
              </a:rPr>
              <a:t>56</a:t>
            </a:r>
          </a:p>
          <a:p>
            <a:r>
              <a:rPr lang="en-US" b="1" dirty="0">
                <a:solidFill>
                  <a:srgbClr val="FF0000"/>
                </a:solidFill>
              </a:rPr>
              <a:t>78</a:t>
            </a:r>
          </a:p>
          <a:p>
            <a:r>
              <a:rPr lang="en-US" b="1" dirty="0">
                <a:solidFill>
                  <a:srgbClr val="FF0000"/>
                </a:solidFill>
              </a:rPr>
              <a:t>89</a:t>
            </a:r>
          </a:p>
          <a:p>
            <a:r>
              <a:rPr lang="en-US" b="1" dirty="0">
                <a:solidFill>
                  <a:srgbClr val="FF0000"/>
                </a:solidFill>
              </a:rPr>
              <a:t>Cornell</a:t>
            </a:r>
          </a:p>
          <a:p>
            <a:r>
              <a:rPr lang="en-US" b="1" dirty="0">
                <a:solidFill>
                  <a:srgbClr val="FF0000"/>
                </a:solidFill>
              </a:rPr>
              <a:t>David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Elina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Herbert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Horstmann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Exception in thread "main" </a:t>
            </a:r>
            <a:r>
              <a:rPr lang="en-US" b="1" dirty="0" err="1">
                <a:solidFill>
                  <a:srgbClr val="FF0000"/>
                </a:solidFill>
              </a:rPr>
              <a:t>java.lang.ClassCastException</a:t>
            </a:r>
            <a:r>
              <a:rPr lang="en-US" b="1" dirty="0">
                <a:solidFill>
                  <a:srgbClr val="FF0000"/>
                </a:solidFill>
              </a:rPr>
              <a:t>: Box cannot be cast to </a:t>
            </a:r>
            <a:r>
              <a:rPr lang="en-US" b="1" dirty="0" err="1">
                <a:solidFill>
                  <a:srgbClr val="FF0000"/>
                </a:solidFill>
              </a:rPr>
              <a:t>java.lang.Comparable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    at </a:t>
            </a:r>
            <a:r>
              <a:rPr lang="en-US" b="1" dirty="0" err="1">
                <a:solidFill>
                  <a:srgbClr val="FF0000"/>
                </a:solidFill>
              </a:rPr>
              <a:t>java.util.ComparableTimSort.countRunAndMakeAscending</a:t>
            </a:r>
            <a:r>
              <a:rPr lang="en-US" b="1" dirty="0">
                <a:solidFill>
                  <a:srgbClr val="FF0000"/>
                </a:solidFill>
              </a:rPr>
              <a:t>(Unknown Source)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at </a:t>
            </a:r>
            <a:r>
              <a:rPr lang="en-US" b="1" dirty="0" err="1">
                <a:solidFill>
                  <a:srgbClr val="FF0000"/>
                </a:solidFill>
              </a:rPr>
              <a:t>java.util.ComparableTimSort.sort</a:t>
            </a:r>
            <a:r>
              <a:rPr lang="en-US" b="1" dirty="0">
                <a:solidFill>
                  <a:srgbClr val="FF0000"/>
                </a:solidFill>
              </a:rPr>
              <a:t>(Unknown Source)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at </a:t>
            </a:r>
            <a:r>
              <a:rPr lang="en-US" b="1" dirty="0" err="1">
                <a:solidFill>
                  <a:srgbClr val="FF0000"/>
                </a:solidFill>
              </a:rPr>
              <a:t>java.util.Arrays.sort</a:t>
            </a:r>
            <a:r>
              <a:rPr lang="en-US" b="1" dirty="0">
                <a:solidFill>
                  <a:srgbClr val="FF0000"/>
                </a:solidFill>
              </a:rPr>
              <a:t>(Unknown Source)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at </a:t>
            </a:r>
            <a:r>
              <a:rPr lang="en-US" b="1" dirty="0" err="1">
                <a:solidFill>
                  <a:srgbClr val="FF0000"/>
                </a:solidFill>
              </a:rPr>
              <a:t>Test.main</a:t>
            </a:r>
            <a:r>
              <a:rPr lang="en-US" b="1" dirty="0">
                <a:solidFill>
                  <a:srgbClr val="FF0000"/>
                </a:solidFill>
              </a:rPr>
              <a:t>(CompTest.java:54)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872" y="206084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79568" cy="1143000"/>
          </a:xfrm>
        </p:spPr>
        <p:txBody>
          <a:bodyPr/>
          <a:lstStyle/>
          <a:p>
            <a:r>
              <a:rPr lang="en-US" dirty="0" smtClean="0"/>
              <a:t>Comparable Interface : Example 2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560" y="2201456"/>
            <a:ext cx="676875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 dirty="0" smtClean="0"/>
              <a:t>// File Name : ComparableTest.java</a:t>
            </a:r>
          </a:p>
          <a:p>
            <a:pPr eaLnBrk="1" hangingPunct="1"/>
            <a:r>
              <a:rPr lang="en-US" sz="1600" b="1" dirty="0" smtClean="0"/>
              <a:t>class 	Box 	</a:t>
            </a:r>
            <a:r>
              <a:rPr lang="en-US" sz="1600" b="1" dirty="0" smtClean="0">
                <a:solidFill>
                  <a:srgbClr val="FF0000"/>
                </a:solidFill>
              </a:rPr>
              <a:t>implements 	Comparable</a:t>
            </a:r>
          </a:p>
          <a:p>
            <a:pPr eaLnBrk="1" hangingPunct="1"/>
            <a:r>
              <a:rPr lang="en-US" sz="1600" b="1" dirty="0" smtClean="0"/>
              <a:t>{</a:t>
            </a:r>
            <a:endParaRPr lang="en-US" sz="1600" b="1" dirty="0"/>
          </a:p>
          <a:p>
            <a:pPr eaLnBrk="1" hangingPunct="1"/>
            <a:r>
              <a:rPr lang="en-US" sz="1600" b="1" dirty="0" smtClean="0">
                <a:solidFill>
                  <a:srgbClr val="FF5050"/>
                </a:solidFill>
              </a:rPr>
              <a:t>	public		</a:t>
            </a:r>
            <a:r>
              <a:rPr lang="en-US" sz="1600" b="1" dirty="0" err="1" smtClean="0">
                <a:solidFill>
                  <a:srgbClr val="FF5050"/>
                </a:solidFill>
              </a:rPr>
              <a:t>int</a:t>
            </a:r>
            <a:r>
              <a:rPr lang="en-US" sz="1600" b="1" dirty="0" smtClean="0">
                <a:solidFill>
                  <a:srgbClr val="FF5050"/>
                </a:solidFill>
              </a:rPr>
              <a:t>	</a:t>
            </a:r>
            <a:r>
              <a:rPr lang="en-US" sz="1600" b="1" dirty="0" err="1" smtClean="0">
                <a:solidFill>
                  <a:srgbClr val="FF5050"/>
                </a:solidFill>
              </a:rPr>
              <a:t>compareTo</a:t>
            </a:r>
            <a:r>
              <a:rPr lang="en-US" sz="1600" b="1" dirty="0" smtClean="0">
                <a:solidFill>
                  <a:srgbClr val="FF5050"/>
                </a:solidFill>
              </a:rPr>
              <a:t>(Object o)</a:t>
            </a:r>
          </a:p>
          <a:p>
            <a:pPr eaLnBrk="1" hangingPunct="1"/>
            <a:r>
              <a:rPr lang="en-US" sz="1600" b="1" dirty="0">
                <a:solidFill>
                  <a:srgbClr val="FF5050"/>
                </a:solidFill>
              </a:rPr>
              <a:t>	</a:t>
            </a:r>
            <a:r>
              <a:rPr lang="en-US" sz="1600" b="1" dirty="0" smtClean="0">
                <a:solidFill>
                  <a:srgbClr val="FF5050"/>
                </a:solidFill>
              </a:rPr>
              <a:t>{</a:t>
            </a:r>
          </a:p>
          <a:p>
            <a:pPr eaLnBrk="1" hangingPunct="1"/>
            <a:r>
              <a:rPr lang="en-US" sz="1600" b="1" dirty="0">
                <a:solidFill>
                  <a:srgbClr val="FF5050"/>
                </a:solidFill>
              </a:rPr>
              <a:t>	</a:t>
            </a:r>
            <a:r>
              <a:rPr lang="en-US" sz="1600" b="1" dirty="0" smtClean="0">
                <a:solidFill>
                  <a:srgbClr val="FF5050"/>
                </a:solidFill>
              </a:rPr>
              <a:t>	Box b = (Box) o;</a:t>
            </a:r>
          </a:p>
          <a:p>
            <a:pPr eaLnBrk="1" hangingPunct="1"/>
            <a:r>
              <a:rPr lang="en-US" sz="1600" b="1" dirty="0">
                <a:solidFill>
                  <a:srgbClr val="FF5050"/>
                </a:solidFill>
              </a:rPr>
              <a:t>	</a:t>
            </a:r>
            <a:r>
              <a:rPr lang="en-US" sz="1600" b="1" dirty="0" smtClean="0">
                <a:solidFill>
                  <a:srgbClr val="FF5050"/>
                </a:solidFill>
              </a:rPr>
              <a:t>	return (</a:t>
            </a:r>
            <a:r>
              <a:rPr lang="en-US" sz="1600" b="1" dirty="0" err="1" smtClean="0">
                <a:solidFill>
                  <a:srgbClr val="FF5050"/>
                </a:solidFill>
              </a:rPr>
              <a:t>int</a:t>
            </a:r>
            <a:r>
              <a:rPr lang="en-US" sz="1600" b="1" dirty="0" smtClean="0">
                <a:solidFill>
                  <a:srgbClr val="FF5050"/>
                </a:solidFill>
              </a:rPr>
              <a:t>) (</a:t>
            </a:r>
            <a:r>
              <a:rPr lang="en-US" sz="1600" b="1" dirty="0" err="1" smtClean="0">
                <a:solidFill>
                  <a:srgbClr val="FF5050"/>
                </a:solidFill>
              </a:rPr>
              <a:t>this.area</a:t>
            </a:r>
            <a:r>
              <a:rPr lang="en-US" sz="1600" b="1" dirty="0" smtClean="0">
                <a:solidFill>
                  <a:srgbClr val="FF5050"/>
                </a:solidFill>
              </a:rPr>
              <a:t>() - </a:t>
            </a:r>
            <a:r>
              <a:rPr lang="en-US" sz="1600" b="1" dirty="0" err="1" smtClean="0">
                <a:solidFill>
                  <a:srgbClr val="FF5050"/>
                </a:solidFill>
              </a:rPr>
              <a:t>b.area</a:t>
            </a:r>
            <a:r>
              <a:rPr lang="en-US" sz="1600" b="1" dirty="0" smtClean="0">
                <a:solidFill>
                  <a:srgbClr val="FF5050"/>
                </a:solidFill>
              </a:rPr>
              <a:t>());</a:t>
            </a:r>
          </a:p>
          <a:p>
            <a:pPr eaLnBrk="1" hangingPunct="1"/>
            <a:r>
              <a:rPr lang="en-US" sz="1600" b="1" dirty="0">
                <a:solidFill>
                  <a:srgbClr val="FF5050"/>
                </a:solidFill>
              </a:rPr>
              <a:t>	</a:t>
            </a:r>
            <a:r>
              <a:rPr lang="en-US" sz="1600" b="1" dirty="0" smtClean="0">
                <a:solidFill>
                  <a:srgbClr val="FF5050"/>
                </a:solidFill>
              </a:rPr>
              <a:t>} // End of Method	</a:t>
            </a:r>
            <a:r>
              <a:rPr lang="en-US" sz="1600" b="1" dirty="0" smtClean="0">
                <a:solidFill>
                  <a:schemeClr val="accent2"/>
                </a:solidFill>
              </a:rPr>
              <a:t>	</a:t>
            </a:r>
          </a:p>
          <a:p>
            <a:pPr eaLnBrk="1" hangingPunct="1"/>
            <a:r>
              <a:rPr lang="en-US" sz="1600" b="1" dirty="0" smtClean="0"/>
              <a:t>} // End of class Box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07734" y="1370637"/>
            <a:ext cx="8731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To use sort() method, the class must implement Comparable Interface. Make Any of the following changes in Example 1.</a:t>
            </a:r>
            <a:endParaRPr lang="en-US" sz="24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560" y="4585196"/>
            <a:ext cx="676875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 dirty="0" smtClean="0"/>
              <a:t>// File Name : ComparableTest.java</a:t>
            </a:r>
          </a:p>
          <a:p>
            <a:pPr eaLnBrk="1" hangingPunct="1"/>
            <a:r>
              <a:rPr lang="en-US" sz="1600" b="1" dirty="0" smtClean="0"/>
              <a:t>class 	Box 	</a:t>
            </a:r>
            <a:r>
              <a:rPr lang="en-US" sz="1600" b="1" dirty="0" smtClean="0">
                <a:solidFill>
                  <a:srgbClr val="FF0000"/>
                </a:solidFill>
              </a:rPr>
              <a:t>implements 	Comparable&lt;Box&gt;</a:t>
            </a:r>
          </a:p>
          <a:p>
            <a:pPr eaLnBrk="1" hangingPunct="1"/>
            <a:r>
              <a:rPr lang="en-US" sz="1600" b="1" dirty="0" smtClean="0"/>
              <a:t>{</a:t>
            </a:r>
            <a:endParaRPr lang="en-US" sz="1600" b="1" dirty="0"/>
          </a:p>
          <a:p>
            <a:pPr eaLnBrk="1" hangingPunct="1"/>
            <a:r>
              <a:rPr lang="en-US" sz="1600" b="1" dirty="0" smtClean="0">
                <a:solidFill>
                  <a:srgbClr val="FF5050"/>
                </a:solidFill>
              </a:rPr>
              <a:t>	public		</a:t>
            </a:r>
            <a:r>
              <a:rPr lang="en-US" sz="1600" b="1" dirty="0" err="1" smtClean="0">
                <a:solidFill>
                  <a:srgbClr val="FF5050"/>
                </a:solidFill>
              </a:rPr>
              <a:t>int</a:t>
            </a:r>
            <a:r>
              <a:rPr lang="en-US" sz="1600" b="1" dirty="0" smtClean="0">
                <a:solidFill>
                  <a:srgbClr val="FF5050"/>
                </a:solidFill>
              </a:rPr>
              <a:t>	</a:t>
            </a:r>
            <a:r>
              <a:rPr lang="en-US" sz="1600" b="1" dirty="0" err="1" smtClean="0">
                <a:solidFill>
                  <a:srgbClr val="FF5050"/>
                </a:solidFill>
              </a:rPr>
              <a:t>compareTo</a:t>
            </a:r>
            <a:r>
              <a:rPr lang="en-US" sz="1600" b="1" dirty="0" smtClean="0">
                <a:solidFill>
                  <a:srgbClr val="FF5050"/>
                </a:solidFill>
              </a:rPr>
              <a:t>(Box o)</a:t>
            </a:r>
          </a:p>
          <a:p>
            <a:pPr eaLnBrk="1" hangingPunct="1"/>
            <a:r>
              <a:rPr lang="en-US" sz="1600" b="1" dirty="0">
                <a:solidFill>
                  <a:srgbClr val="FF5050"/>
                </a:solidFill>
              </a:rPr>
              <a:t>	</a:t>
            </a:r>
            <a:r>
              <a:rPr lang="en-US" sz="1600" b="1" dirty="0" smtClean="0">
                <a:solidFill>
                  <a:srgbClr val="FF5050"/>
                </a:solidFill>
              </a:rPr>
              <a:t>{</a:t>
            </a:r>
          </a:p>
          <a:p>
            <a:pPr eaLnBrk="1" hangingPunct="1"/>
            <a:r>
              <a:rPr lang="en-US" sz="1600" b="1" dirty="0">
                <a:solidFill>
                  <a:srgbClr val="FF5050"/>
                </a:solidFill>
              </a:rPr>
              <a:t>	</a:t>
            </a:r>
            <a:r>
              <a:rPr lang="en-US" sz="1600" b="1" dirty="0" smtClean="0">
                <a:solidFill>
                  <a:srgbClr val="FF5050"/>
                </a:solidFill>
              </a:rPr>
              <a:t>	return (</a:t>
            </a:r>
            <a:r>
              <a:rPr lang="en-US" sz="1600" b="1" dirty="0" err="1" smtClean="0">
                <a:solidFill>
                  <a:srgbClr val="FF5050"/>
                </a:solidFill>
              </a:rPr>
              <a:t>int</a:t>
            </a:r>
            <a:r>
              <a:rPr lang="en-US" sz="1600" b="1" dirty="0" smtClean="0">
                <a:solidFill>
                  <a:srgbClr val="FF5050"/>
                </a:solidFill>
              </a:rPr>
              <a:t>) (</a:t>
            </a:r>
            <a:r>
              <a:rPr lang="en-US" sz="1600" b="1" dirty="0" err="1" smtClean="0">
                <a:solidFill>
                  <a:srgbClr val="FF5050"/>
                </a:solidFill>
              </a:rPr>
              <a:t>this.area</a:t>
            </a:r>
            <a:r>
              <a:rPr lang="en-US" sz="1600" b="1" dirty="0" smtClean="0">
                <a:solidFill>
                  <a:srgbClr val="FF5050"/>
                </a:solidFill>
              </a:rPr>
              <a:t>() - </a:t>
            </a:r>
            <a:r>
              <a:rPr lang="en-US" sz="1600" b="1" dirty="0" err="1" smtClean="0">
                <a:solidFill>
                  <a:srgbClr val="FF5050"/>
                </a:solidFill>
              </a:rPr>
              <a:t>b.area</a:t>
            </a:r>
            <a:r>
              <a:rPr lang="en-US" sz="1600" b="1" dirty="0" smtClean="0">
                <a:solidFill>
                  <a:srgbClr val="FF5050"/>
                </a:solidFill>
              </a:rPr>
              <a:t>());</a:t>
            </a:r>
          </a:p>
          <a:p>
            <a:pPr eaLnBrk="1" hangingPunct="1"/>
            <a:r>
              <a:rPr lang="en-US" sz="1600" b="1" dirty="0">
                <a:solidFill>
                  <a:srgbClr val="FF5050"/>
                </a:solidFill>
              </a:rPr>
              <a:t>	</a:t>
            </a:r>
            <a:r>
              <a:rPr lang="en-US" sz="1600" b="1" dirty="0" smtClean="0">
                <a:solidFill>
                  <a:srgbClr val="FF5050"/>
                </a:solidFill>
              </a:rPr>
              <a:t>} // End of Method	</a:t>
            </a:r>
            <a:r>
              <a:rPr lang="en-US" sz="1600" b="1" dirty="0" smtClean="0">
                <a:solidFill>
                  <a:schemeClr val="accent2"/>
                </a:solidFill>
              </a:rPr>
              <a:t>	</a:t>
            </a:r>
          </a:p>
          <a:p>
            <a:pPr eaLnBrk="1" hangingPunct="1"/>
            <a:r>
              <a:rPr lang="en-US" sz="1600" b="1" dirty="0" smtClean="0"/>
              <a:t>} // End of class Box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9816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Method </a:t>
            </a:r>
            <a:r>
              <a:rPr lang="en-US" u="sng" dirty="0" err="1">
                <a:solidFill>
                  <a:srgbClr val="FF0000"/>
                </a:solidFill>
              </a:rPr>
              <a:t>int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compareTo</a:t>
            </a:r>
            <a:r>
              <a:rPr lang="en-US" u="sng" dirty="0">
                <a:solidFill>
                  <a:srgbClr val="FF0000"/>
                </a:solidFill>
              </a:rPr>
              <a:t>(Object </a:t>
            </a:r>
            <a:r>
              <a:rPr lang="en-US" u="sng" dirty="0" err="1">
                <a:solidFill>
                  <a:srgbClr val="FF0000"/>
                </a:solidFill>
              </a:rPr>
              <a:t>obj</a:t>
            </a:r>
            <a:r>
              <a:rPr lang="en-US" u="sng" dirty="0">
                <a:solidFill>
                  <a:srgbClr val="FF0000"/>
                </a:solidFill>
              </a:rPr>
              <a:t>) </a:t>
            </a:r>
            <a:r>
              <a:rPr lang="en-US" dirty="0"/>
              <a:t>needs to be included in the base class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Only one </a:t>
            </a:r>
            <a:r>
              <a:rPr lang="en-US" dirty="0"/>
              <a:t>ordering </a:t>
            </a:r>
            <a:r>
              <a:rPr lang="en-US" dirty="0" smtClean="0"/>
              <a:t>logic can be active at a time.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</a:t>
            </a:r>
            <a:r>
              <a:rPr lang="en-US" dirty="0" smtClean="0"/>
              <a:t>comparison order </a:t>
            </a:r>
            <a:r>
              <a:rPr lang="en-US" dirty="0"/>
              <a:t>requires </a:t>
            </a:r>
            <a:r>
              <a:rPr lang="en-US" dirty="0" smtClean="0"/>
              <a:t>changes </a:t>
            </a:r>
            <a:r>
              <a:rPr lang="en-US" dirty="0"/>
              <a:t>in the base class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smtClean="0"/>
              <a:t>time </a:t>
            </a:r>
            <a:r>
              <a:rPr lang="en-US" dirty="0"/>
              <a:t>we need different order we need to change the code itself.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Problems with Comparable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2029</TotalTime>
  <Words>388</Words>
  <Application>Microsoft Office PowerPoint</Application>
  <PresentationFormat>On-screen Show (4:3)</PresentationFormat>
  <Paragraphs>237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Rounded MT Bold</vt:lpstr>
      <vt:lpstr>Calibri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327</cp:revision>
  <cp:lastPrinted>2014-01-11T02:25:52Z</cp:lastPrinted>
  <dcterms:created xsi:type="dcterms:W3CDTF">2014-01-11T00:18:07Z</dcterms:created>
  <dcterms:modified xsi:type="dcterms:W3CDTF">2020-10-27T06:30:14Z</dcterms:modified>
</cp:coreProperties>
</file>