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13" r:id="rId2"/>
    <p:sldId id="430" r:id="rId3"/>
    <p:sldId id="431" r:id="rId4"/>
    <p:sldId id="432" r:id="rId5"/>
    <p:sldId id="433" r:id="rId6"/>
    <p:sldId id="435" r:id="rId7"/>
    <p:sldId id="437" r:id="rId8"/>
    <p:sldId id="439" r:id="rId9"/>
    <p:sldId id="440" r:id="rId10"/>
    <p:sldId id="442" r:id="rId11"/>
    <p:sldId id="429" r:id="rId12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12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26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5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5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0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IT 2103 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5.0/docs/api/java/util/List.html" TargetMode="External"/><Relationship Id="rId2" Type="http://schemas.openxmlformats.org/officeDocument/2006/relationships/hyperlink" Target="http://java.sun.com/j2se/1.5.0/docs/api/java/util/AbstractLi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2se/1.5.0/docs/api/java/io/Serializable.html" TargetMode="External"/><Relationship Id="rId5" Type="http://schemas.openxmlformats.org/officeDocument/2006/relationships/hyperlink" Target="http://java.sun.com/j2se/1.5.0/docs/api/java/lang/Cloneable.html" TargetMode="External"/><Relationship Id="rId4" Type="http://schemas.openxmlformats.org/officeDocument/2006/relationships/hyperlink" Target="http://java.sun.com/j2se/1.5.0/docs/api/java/util/RandomAcces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ArrayList class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5003"/>
          </a:xfrm>
        </p:spPr>
        <p:txBody>
          <a:bodyPr/>
          <a:lstStyle/>
          <a:p>
            <a:pPr marL="0" indent="0" algn="ctr"/>
            <a:r>
              <a:rPr lang="en-US" b="1" dirty="0" smtClean="0">
                <a:solidFill>
                  <a:srgbClr val="FF0000"/>
                </a:solidFill>
              </a:rPr>
              <a:t>2.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Using for each Loop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Traversing/Iterator ArrayLists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504" y="2157196"/>
            <a:ext cx="914400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ArrayList&lt;String&gt; names = new ArrayList&lt;String&gt;();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sz="1600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names.add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(“Java”);		// Adds Element at index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sz="1600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names.add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(1,“Mike”);		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// Adds Element at index 1</a:t>
            </a:r>
            <a:endParaRPr lang="en-US" sz="1600" b="1" dirty="0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	</a:t>
            </a:r>
            <a:r>
              <a:rPr lang="en-US" sz="1600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names.add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(0,“Rahul”);		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// Adds Element at index 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0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	</a:t>
            </a:r>
            <a:r>
              <a:rPr lang="en-US" sz="1600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names.add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(2,“Object”);		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// Adds Element at index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	</a:t>
            </a:r>
            <a:r>
              <a:rPr lang="en-US" sz="1600" b="1" dirty="0" err="1">
                <a:solidFill>
                  <a:srgbClr val="002060"/>
                </a:solidFill>
                <a:latin typeface="Arial" panose="020B0604020202020204" pitchFamily="34" charset="0"/>
              </a:rPr>
              <a:t>names.add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(“Fortran”);		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// Adds Element at index 4</a:t>
            </a:r>
            <a:endParaRPr lang="en-US" sz="1600" b="1" dirty="0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endParaRPr lang="en-US" sz="1600" b="1" dirty="0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// Forward Traversal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for(String 	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	names)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			System.out.println(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);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66756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ArrayList class in Java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1493837"/>
            <a:ext cx="8856984" cy="4525963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400" b="1" dirty="0"/>
              <a:t>Supports Dynamic Arrays </a:t>
            </a:r>
            <a:r>
              <a:rPr lang="en-US" sz="2400" b="1" dirty="0" smtClean="0"/>
              <a:t>.</a:t>
            </a:r>
            <a:endParaRPr lang="en-US" sz="2400" b="1" dirty="0"/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400" b="1" dirty="0"/>
              <a:t>Variable </a:t>
            </a:r>
            <a:r>
              <a:rPr lang="en-US" sz="2400" b="1" dirty="0" smtClean="0"/>
              <a:t>Length Array </a:t>
            </a:r>
            <a:r>
              <a:rPr lang="en-US" sz="2400" b="1" dirty="0"/>
              <a:t>of </a:t>
            </a:r>
            <a:r>
              <a:rPr lang="en-US" sz="2400" b="1" dirty="0" smtClean="0"/>
              <a:t>Object References</a:t>
            </a:r>
            <a:endParaRPr lang="en-US" sz="2400" b="1" dirty="0"/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400" b="1" dirty="0"/>
              <a:t>ArrayList </a:t>
            </a:r>
            <a:r>
              <a:rPr lang="en-US" sz="2400" b="1" dirty="0" smtClean="0"/>
              <a:t>Can Increase </a:t>
            </a:r>
            <a:r>
              <a:rPr lang="en-US" sz="2400" b="1" dirty="0"/>
              <a:t>or </a:t>
            </a:r>
            <a:r>
              <a:rPr lang="en-US" sz="2400" b="1" dirty="0" smtClean="0"/>
              <a:t>Decrease </a:t>
            </a:r>
            <a:r>
              <a:rPr lang="en-US" sz="2400" b="1" dirty="0"/>
              <a:t>in size.</a:t>
            </a:r>
          </a:p>
          <a:p>
            <a:pPr marL="533400" indent="-533400">
              <a:buFontTx/>
              <a:buNone/>
            </a:pPr>
            <a:endParaRPr lang="en-US" sz="2000" b="1" dirty="0"/>
          </a:p>
          <a:p>
            <a:pPr marL="533400" indent="-533400">
              <a:buFontTx/>
              <a:buNone/>
            </a:pPr>
            <a:r>
              <a:rPr lang="en-US" sz="2000" b="1" dirty="0" smtClean="0"/>
              <a:t>	public </a:t>
            </a:r>
            <a:r>
              <a:rPr lang="en-US" sz="2000" b="1" dirty="0"/>
              <a:t>class </a:t>
            </a:r>
            <a:r>
              <a:rPr lang="en-US" sz="2000" b="1" dirty="0" err="1"/>
              <a:t>ArrayList</a:t>
            </a:r>
            <a:r>
              <a:rPr lang="en-US" sz="2000" b="1" dirty="0"/>
              <a:t>&lt;E</a:t>
            </a:r>
            <a:r>
              <a:rPr lang="en-US" sz="2000" b="1" dirty="0" smtClean="0"/>
              <a:t>&gt;		</a:t>
            </a:r>
            <a:r>
              <a:rPr lang="en-US" sz="2000" b="1" dirty="0" smtClean="0">
                <a:solidFill>
                  <a:srgbClr val="FF0000"/>
                </a:solidFill>
              </a:rPr>
              <a:t>extends</a:t>
            </a:r>
            <a:r>
              <a:rPr lang="en-US" sz="2000" b="1" dirty="0" smtClean="0"/>
              <a:t> 	</a:t>
            </a:r>
            <a:r>
              <a:rPr lang="en-US" sz="2000" b="1" dirty="0" err="1" smtClean="0">
                <a:hlinkClick r:id="rId2" tooltip="class in java.util"/>
              </a:rPr>
              <a:t>AbstractList</a:t>
            </a:r>
            <a:r>
              <a:rPr lang="en-US" sz="2000" b="1" dirty="0" smtClean="0"/>
              <a:t>&lt;E</a:t>
            </a:r>
            <a:r>
              <a:rPr lang="en-US" sz="2000" b="1" dirty="0"/>
              <a:t>&gt;</a:t>
            </a:r>
          </a:p>
          <a:p>
            <a:pPr marL="533400" indent="-533400">
              <a:buFontTx/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implements</a:t>
            </a:r>
            <a:r>
              <a:rPr lang="en-US" sz="2000" b="1" dirty="0" smtClean="0"/>
              <a:t> 	</a:t>
            </a:r>
            <a:r>
              <a:rPr lang="en-US" sz="2000" b="1" dirty="0" smtClean="0">
                <a:hlinkClick r:id="rId3" tooltip="interface in java.util"/>
              </a:rPr>
              <a:t>List</a:t>
            </a:r>
            <a:r>
              <a:rPr lang="en-US" sz="2000" b="1" dirty="0" smtClean="0"/>
              <a:t>&lt;E</a:t>
            </a:r>
            <a:r>
              <a:rPr lang="en-US" sz="2000" b="1" dirty="0"/>
              <a:t>&gt;, </a:t>
            </a:r>
            <a:r>
              <a:rPr lang="en-US" sz="2000" b="1" dirty="0" err="1">
                <a:hlinkClick r:id="rId4" tooltip="interface in java.util"/>
              </a:rPr>
              <a:t>RandomAccess</a:t>
            </a:r>
            <a:r>
              <a:rPr lang="en-US" sz="2000" b="1" dirty="0"/>
              <a:t>, </a:t>
            </a:r>
            <a:r>
              <a:rPr lang="en-US" sz="2000" b="1" dirty="0" err="1">
                <a:hlinkClick r:id="rId5" tooltip="interface in java.lang"/>
              </a:rPr>
              <a:t>Cloneable</a:t>
            </a:r>
            <a:r>
              <a:rPr lang="en-US" sz="2000" b="1" dirty="0"/>
              <a:t>, </a:t>
            </a:r>
            <a:r>
              <a:rPr lang="en-US" sz="2000" b="1" dirty="0" err="1">
                <a:hlinkClick r:id="rId6" tooltip="interface in java.io"/>
              </a:rPr>
              <a:t>Serializable</a:t>
            </a:r>
            <a:endParaRPr lang="en-US" sz="2000" b="1" dirty="0"/>
          </a:p>
          <a:p>
            <a:pPr marL="533400" indent="-533400">
              <a:buFontTx/>
              <a:buNone/>
            </a:pPr>
            <a:endParaRPr lang="en-US" sz="2000" b="1" dirty="0" smtClean="0"/>
          </a:p>
          <a:p>
            <a:pPr marL="533400" indent="-533400">
              <a:buFontTx/>
              <a:buNone/>
            </a:pPr>
            <a:r>
              <a:rPr lang="en-US" sz="2000" b="1" dirty="0" smtClean="0"/>
              <a:t>	Where </a:t>
            </a:r>
            <a:r>
              <a:rPr lang="en-US" sz="2000" b="1" dirty="0" smtClean="0">
                <a:solidFill>
                  <a:srgbClr val="FF0000"/>
                </a:solidFill>
              </a:rPr>
              <a:t>&lt;E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  <a:r>
              <a:rPr lang="en-US" sz="2000" b="1" dirty="0"/>
              <a:t> Type of the Objects/Elements </a:t>
            </a:r>
            <a:r>
              <a:rPr lang="en-US" sz="2000" b="1" dirty="0" smtClean="0"/>
              <a:t>Stored in an ArrayList</a:t>
            </a:r>
            <a:endParaRPr lang="en-US" sz="2000" b="1" dirty="0"/>
          </a:p>
          <a:p>
            <a:pPr marL="533400" indent="-533400">
              <a:buFontTx/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6908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Types of ArrayLists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600200"/>
            <a:ext cx="89289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en-US" sz="2000" b="1" i="1" dirty="0" smtClean="0">
                <a:solidFill>
                  <a:srgbClr val="FF0000"/>
                </a:solidFill>
              </a:rPr>
              <a:t>Un-parameterized ArrayLists</a:t>
            </a:r>
          </a:p>
          <a:p>
            <a:pPr marL="0" indent="0"/>
            <a:endParaRPr lang="en-US" sz="2000" b="1" i="1" dirty="0" smtClean="0">
              <a:solidFill>
                <a:srgbClr val="FF0000"/>
              </a:solidFill>
            </a:endParaRPr>
          </a:p>
          <a:p>
            <a:pPr marL="1409700" lvl="2" indent="-609600">
              <a:buFont typeface="Wingdings" panose="05000000000000000000" pitchFamily="2" charset="2"/>
              <a:buChar char="q"/>
            </a:pPr>
            <a:r>
              <a:rPr lang="en-US" sz="2000" b="1" i="1" dirty="0" smtClean="0"/>
              <a:t>Supported in Earlier Versions of Java (1.3 and Earlier)</a:t>
            </a:r>
          </a:p>
          <a:p>
            <a:pPr marL="1409700" lvl="2" indent="-609600">
              <a:buFont typeface="Wingdings" panose="05000000000000000000" pitchFamily="2" charset="2"/>
              <a:buChar char="q"/>
            </a:pPr>
            <a:r>
              <a:rPr lang="en-US" sz="2000" b="1" i="1" dirty="0" smtClean="0"/>
              <a:t>Can Store/Handle Elements of Type Object.</a:t>
            </a:r>
          </a:p>
          <a:p>
            <a:pPr marL="800100" lvl="2" indent="0">
              <a:buNone/>
            </a:pPr>
            <a:r>
              <a:rPr lang="en-US" sz="2000" b="1" i="1" dirty="0" smtClean="0"/>
              <a:t> </a:t>
            </a:r>
          </a:p>
          <a:p>
            <a:pPr marL="609600" indent="-609600">
              <a:buFontTx/>
              <a:buAutoNum type="arabicPeriod" startAt="2"/>
            </a:pPr>
            <a:r>
              <a:rPr lang="en-US" sz="2000" b="1" i="1" dirty="0" smtClean="0">
                <a:solidFill>
                  <a:srgbClr val="FF0000"/>
                </a:solidFill>
              </a:rPr>
              <a:t>Parameterized ArrayLists</a:t>
            </a:r>
          </a:p>
          <a:p>
            <a:pPr marL="0" indent="0"/>
            <a:endParaRPr lang="en-US" sz="2000" b="1" i="1" dirty="0" smtClean="0">
              <a:solidFill>
                <a:srgbClr val="FF0000"/>
              </a:solidFill>
            </a:endParaRPr>
          </a:p>
          <a:p>
            <a:pPr marL="1409700" lvl="2" indent="-609600">
              <a:buFont typeface="Wingdings" panose="05000000000000000000" pitchFamily="2" charset="2"/>
              <a:buChar char="q"/>
            </a:pPr>
            <a:r>
              <a:rPr lang="en-US" sz="2000" b="1" i="1" dirty="0" smtClean="0"/>
              <a:t>Supported in </a:t>
            </a:r>
            <a:r>
              <a:rPr lang="en-US" sz="2000" b="1" i="1" dirty="0" err="1" smtClean="0"/>
              <a:t>ater</a:t>
            </a:r>
            <a:r>
              <a:rPr lang="en-US" sz="2000" b="1" i="1" dirty="0" smtClean="0"/>
              <a:t> versions after 1.4 onwards</a:t>
            </a:r>
          </a:p>
          <a:p>
            <a:pPr marL="1409700" lvl="2" indent="-609600">
              <a:buFont typeface="Wingdings" panose="05000000000000000000" pitchFamily="2" charset="2"/>
              <a:buChar char="q"/>
            </a:pPr>
            <a:r>
              <a:rPr lang="en-US" sz="2000" b="1" i="1" dirty="0" smtClean="0"/>
              <a:t>Can Handle/Store elements of Only Mentioned </a:t>
            </a:r>
            <a:r>
              <a:rPr lang="en-US" sz="2000" b="1" i="1" dirty="0"/>
              <a:t>T</a:t>
            </a:r>
            <a:r>
              <a:rPr lang="en-US" sz="2000" b="1" i="1" dirty="0" smtClean="0"/>
              <a:t>ype</a:t>
            </a:r>
          </a:p>
          <a:p>
            <a:pPr marL="609600" indent="-609600"/>
            <a:endParaRPr lang="en-US" sz="2000" b="1" i="1" dirty="0" smtClean="0"/>
          </a:p>
          <a:p>
            <a:pPr marL="609600" indent="-609600" algn="ctr">
              <a:buFontTx/>
              <a:buNone/>
            </a:pPr>
            <a:r>
              <a:rPr lang="en-US" sz="1800" b="1" i="1" u="sng" dirty="0" smtClean="0">
                <a:solidFill>
                  <a:srgbClr val="FF0000"/>
                </a:solidFill>
              </a:rPr>
              <a:t>Note :To Use Un-parameterized ArrayLists, Compile the File Using (-</a:t>
            </a:r>
            <a:r>
              <a:rPr lang="en-US" sz="1800" b="1" i="1" u="sng" dirty="0" err="1" smtClean="0">
                <a:solidFill>
                  <a:srgbClr val="FF0000"/>
                </a:solidFill>
              </a:rPr>
              <a:t>Xlint</a:t>
            </a:r>
            <a:r>
              <a:rPr lang="en-US" sz="1800" b="1" i="1" u="sng" dirty="0" smtClean="0">
                <a:solidFill>
                  <a:srgbClr val="FF0000"/>
                </a:solidFill>
              </a:rPr>
              <a:t>) Option :</a:t>
            </a:r>
          </a:p>
          <a:p>
            <a:pPr marL="609600" indent="-609600">
              <a:buFontTx/>
              <a:buNone/>
            </a:pPr>
            <a:r>
              <a:rPr lang="en-US" sz="2000" b="1" i="1" dirty="0" smtClean="0"/>
              <a:t> </a:t>
            </a:r>
          </a:p>
          <a:p>
            <a:pPr marL="609600" indent="-609600" algn="ctr">
              <a:buFontTx/>
              <a:buNone/>
            </a:pPr>
            <a:r>
              <a:rPr lang="en-US" sz="2000" b="1" i="1" dirty="0" smtClean="0"/>
              <a:t>      		</a:t>
            </a:r>
            <a:r>
              <a:rPr lang="en-US" sz="2000" b="1" i="1" dirty="0" err="1" smtClean="0">
                <a:solidFill>
                  <a:srgbClr val="101141"/>
                </a:solidFill>
              </a:rPr>
              <a:t>javac</a:t>
            </a:r>
            <a:r>
              <a:rPr lang="en-US" sz="2000" b="1" i="1" dirty="0" smtClean="0">
                <a:solidFill>
                  <a:srgbClr val="101141"/>
                </a:solidFill>
              </a:rPr>
              <a:t>  -</a:t>
            </a:r>
            <a:r>
              <a:rPr lang="en-US" sz="2000" b="1" i="1" dirty="0" err="1" smtClean="0">
                <a:solidFill>
                  <a:srgbClr val="101141"/>
                </a:solidFill>
              </a:rPr>
              <a:t>Xlint</a:t>
            </a:r>
            <a:r>
              <a:rPr lang="en-US" sz="2000" b="1" i="1" dirty="0" smtClean="0">
                <a:solidFill>
                  <a:srgbClr val="101141"/>
                </a:solidFill>
              </a:rPr>
              <a:t>   &lt;source-file-name&gt;</a:t>
            </a:r>
            <a:endParaRPr lang="en-US" sz="2000" b="1" i="1" dirty="0">
              <a:solidFill>
                <a:srgbClr val="1011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59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ArrayList Constructors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520" y="1371600"/>
            <a:ext cx="9001480" cy="5153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800" b="1" dirty="0" smtClean="0">
                <a:solidFill>
                  <a:srgbClr val="FF0000"/>
                </a:solidFill>
              </a:rPr>
              <a:t>ArrayList() /ArrayList&lt;T&gt;()</a:t>
            </a:r>
            <a:r>
              <a:rPr 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800" b="1" dirty="0" smtClean="0">
                <a:sym typeface="Wingdings" panose="05000000000000000000" pitchFamily="2" charset="2"/>
              </a:rPr>
              <a:t>Creates an Empty List, size =0</a:t>
            </a:r>
          </a:p>
          <a:p>
            <a:pPr marL="0" indent="0">
              <a:lnSpc>
                <a:spcPct val="80000"/>
              </a:lnSpc>
            </a:pPr>
            <a:r>
              <a:rPr lang="en-US" sz="1800" b="1" dirty="0" smtClean="0">
                <a:sym typeface="Wingdings" panose="05000000000000000000" pitchFamily="2" charset="2"/>
              </a:rPr>
              <a:t> </a:t>
            </a:r>
            <a:endParaRPr lang="en-US" sz="1800" b="1" dirty="0" smtClean="0"/>
          </a:p>
          <a:p>
            <a:pPr marL="1409700" lvl="2" indent="-6096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800" b="1" dirty="0" smtClean="0"/>
              <a:t>	Examples :</a:t>
            </a:r>
          </a:p>
          <a:p>
            <a:pPr marL="609600" indent="-60960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1800" b="1" dirty="0" smtClean="0"/>
              <a:t>			ArrayList  </a:t>
            </a:r>
            <a:r>
              <a:rPr lang="en-US" sz="1800" b="1" dirty="0" err="1" smtClean="0"/>
              <a:t>arr</a:t>
            </a:r>
            <a:r>
              <a:rPr lang="en-US" sz="1800" b="1" dirty="0" smtClean="0"/>
              <a:t> = new ArrayList(); </a:t>
            </a:r>
          </a:p>
          <a:p>
            <a:pPr marL="609600" indent="-609600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1800" b="1" dirty="0" smtClean="0"/>
              <a:t>        			</a:t>
            </a:r>
            <a:r>
              <a:rPr lang="en-US" sz="1800" b="1" dirty="0" err="1" smtClean="0"/>
              <a:t>ArrayList</a:t>
            </a:r>
            <a:r>
              <a:rPr lang="en-US" sz="1800" b="1" dirty="0" smtClean="0"/>
              <a:t>&lt;Box&gt; boxes = new </a:t>
            </a:r>
            <a:r>
              <a:rPr lang="en-US" sz="1800" b="1" dirty="0" err="1" smtClean="0"/>
              <a:t>ArrayList</a:t>
            </a:r>
            <a:r>
              <a:rPr lang="en-US" sz="1800" b="1" dirty="0" smtClean="0"/>
              <a:t>&lt;Box&gt;();</a:t>
            </a:r>
          </a:p>
          <a:p>
            <a:pPr marL="609600" indent="-609600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1800" b="1" dirty="0" smtClean="0"/>
              <a:t>       			</a:t>
            </a:r>
            <a:r>
              <a:rPr lang="en-US" sz="1800" b="1" dirty="0" err="1" smtClean="0"/>
              <a:t>ArrayList</a:t>
            </a:r>
            <a:r>
              <a:rPr lang="en-US" sz="1800" b="1" dirty="0" smtClean="0"/>
              <a:t>&lt;Student&gt; students = new </a:t>
            </a:r>
            <a:r>
              <a:rPr lang="en-US" sz="1800" b="1" dirty="0" err="1" smtClean="0"/>
              <a:t>ArrayList</a:t>
            </a:r>
            <a:r>
              <a:rPr lang="en-US" sz="1800" b="1" dirty="0" smtClean="0"/>
              <a:t>&lt;Student&gt;();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800" b="1" dirty="0" smtClean="0"/>
          </a:p>
          <a:p>
            <a:pPr marL="609600" indent="-609600" algn="just">
              <a:lnSpc>
                <a:spcPct val="80000"/>
              </a:lnSpc>
              <a:buFontTx/>
              <a:buAutoNum type="arabicPeriod" startAt="2"/>
            </a:pPr>
            <a:r>
              <a:rPr lang="en-US" sz="1800" b="1" dirty="0" smtClean="0">
                <a:solidFill>
                  <a:srgbClr val="FF0000"/>
                </a:solidFill>
              </a:rPr>
              <a:t>ArrayList(Collection c)/ArrayList&lt;T&gt;(Collection c) </a:t>
            </a:r>
            <a:r>
              <a:rPr 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800" b="1" dirty="0" smtClean="0">
                <a:sym typeface="Wingdings" panose="05000000000000000000" pitchFamily="2" charset="2"/>
              </a:rPr>
              <a:t>C</a:t>
            </a:r>
            <a:r>
              <a:rPr lang="en-US" sz="1800" b="1" dirty="0" smtClean="0"/>
              <a:t>reates an ArrayList which is initialized with elements from other collection ‘c’</a:t>
            </a:r>
          </a:p>
          <a:p>
            <a:pPr marL="0" indent="0">
              <a:lnSpc>
                <a:spcPct val="80000"/>
              </a:lnSpc>
            </a:pPr>
            <a:endParaRPr lang="en-US" sz="1800" b="1" dirty="0" smtClean="0"/>
          </a:p>
          <a:p>
            <a:pPr marL="609600" indent="-609600">
              <a:lnSpc>
                <a:spcPct val="80000"/>
              </a:lnSpc>
              <a:buFontTx/>
              <a:buAutoNum type="arabicPeriod" startAt="3"/>
            </a:pPr>
            <a:r>
              <a:rPr lang="en-US" sz="1800" b="1" dirty="0" smtClean="0">
                <a:solidFill>
                  <a:srgbClr val="FF0000"/>
                </a:solidFill>
              </a:rPr>
              <a:t>ArrayList(</a:t>
            </a:r>
            <a:r>
              <a:rPr lang="en-US" sz="1800" b="1" dirty="0" err="1" smtClean="0">
                <a:solidFill>
                  <a:srgbClr val="FF0000"/>
                </a:solidFill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</a:rPr>
              <a:t> cap)/ArrayList&lt;T&gt;(</a:t>
            </a:r>
            <a:r>
              <a:rPr lang="en-US" sz="1800" b="1" dirty="0" err="1" smtClean="0">
                <a:solidFill>
                  <a:srgbClr val="FF0000"/>
                </a:solidFill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</a:rPr>
              <a:t> cap) </a:t>
            </a:r>
            <a:r>
              <a:rPr 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800" b="1" dirty="0" smtClean="0"/>
              <a:t>Creates an ArrayList with initial capacity.</a:t>
            </a:r>
          </a:p>
          <a:p>
            <a:pPr marL="0" indent="0">
              <a:lnSpc>
                <a:spcPct val="80000"/>
              </a:lnSpc>
            </a:pPr>
            <a:endParaRPr lang="en-US" sz="1800" b="1" dirty="0" smtClean="0"/>
          </a:p>
          <a:p>
            <a:pPr marL="1409700" lvl="2" indent="-6096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800" b="1" dirty="0" smtClean="0"/>
              <a:t>	Examples </a:t>
            </a:r>
          </a:p>
          <a:p>
            <a:pPr marL="609600" indent="-60960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1800" b="1" dirty="0" smtClean="0"/>
              <a:t>        			ArrayList  </a:t>
            </a:r>
            <a:r>
              <a:rPr lang="en-US" sz="1800" b="1" dirty="0" err="1" smtClean="0"/>
              <a:t>arr</a:t>
            </a:r>
            <a:r>
              <a:rPr lang="en-US" sz="1800" b="1" dirty="0" smtClean="0"/>
              <a:t> = new ArrayList(10);  			</a:t>
            </a:r>
          </a:p>
          <a:p>
            <a:pPr marL="609600" indent="-609600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		</a:t>
            </a:r>
            <a:r>
              <a:rPr lang="en-US" sz="1800" b="1" dirty="0" err="1" smtClean="0"/>
              <a:t>ArrayList</a:t>
            </a:r>
            <a:r>
              <a:rPr lang="en-US" sz="1800" b="1" dirty="0" smtClean="0"/>
              <a:t>&lt;Box&gt; boxes = new </a:t>
            </a:r>
            <a:r>
              <a:rPr lang="en-US" sz="1800" b="1" dirty="0" err="1" smtClean="0"/>
              <a:t>ArrayList</a:t>
            </a:r>
            <a:r>
              <a:rPr lang="en-US" sz="1800" b="1" dirty="0" smtClean="0"/>
              <a:t>&lt;Box&gt;(10);</a:t>
            </a:r>
          </a:p>
          <a:p>
            <a:pPr marL="609600" indent="-609600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1800" b="1" dirty="0" smtClean="0"/>
              <a:t>        			</a:t>
            </a:r>
            <a:r>
              <a:rPr lang="en-US" sz="1800" b="1" dirty="0" err="1" smtClean="0"/>
              <a:t>ArrayList</a:t>
            </a:r>
            <a:r>
              <a:rPr lang="en-US" sz="1800" b="1" dirty="0" smtClean="0"/>
              <a:t>&lt;Student&gt; students = new </a:t>
            </a:r>
            <a:r>
              <a:rPr lang="en-US" sz="1800" b="1" dirty="0" err="1" smtClean="0"/>
              <a:t>ArrayList</a:t>
            </a:r>
            <a:r>
              <a:rPr lang="en-US" sz="1800" b="1" dirty="0" smtClean="0"/>
              <a:t>&lt;Student&gt;(20);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b="1" dirty="0" smtClean="0"/>
              <a:t>        			</a:t>
            </a:r>
            <a:endParaRPr lang="en-US" sz="18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508104" y="1899250"/>
            <a:ext cx="432048" cy="5216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1556792"/>
            <a:ext cx="271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Un-Parameterized Form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29400" y="2095276"/>
            <a:ext cx="898582" cy="54163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22710" y="1745400"/>
            <a:ext cx="2413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Parameterized Form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7750696" y="2145510"/>
            <a:ext cx="78755" cy="76362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1" idx="2"/>
          </p:cNvCxnSpPr>
          <p:nvPr/>
        </p:nvCxnSpPr>
        <p:spPr>
          <a:xfrm flipV="1">
            <a:off x="4913178" y="5085184"/>
            <a:ext cx="1155574" cy="43186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09726" y="4685074"/>
            <a:ext cx="271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Un-Parameterized Form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622710" y="5341404"/>
            <a:ext cx="401716" cy="44646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75110" y="5001566"/>
            <a:ext cx="2413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Parameterized Form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25" idx="2"/>
          </p:cNvCxnSpPr>
          <p:nvPr/>
        </p:nvCxnSpPr>
        <p:spPr>
          <a:xfrm flipV="1">
            <a:off x="7578384" y="5401676"/>
            <a:ext cx="403467" cy="83563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91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1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</a:p>
          <a:p>
            <a:r>
              <a:rPr lang="en-US" dirty="0" smtClean="0"/>
              <a:t>Un-Parameterized ArrayList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2430934"/>
            <a:ext cx="8077200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import </a:t>
            </a:r>
            <a:r>
              <a:rPr 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java.util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.*;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class </a:t>
            </a:r>
            <a:r>
              <a:rPr 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ArrayListTest</a:t>
            </a:r>
            <a:endParaRPr lang="en-US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public static void main(String </a:t>
            </a:r>
            <a:r>
              <a:rPr 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{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ArrayList </a:t>
            </a:r>
            <a:r>
              <a:rPr 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arr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= new ArrayList();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ArrayList arr1 = new ArrayList(20);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System.out.println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arr.size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System.out.println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(arr1.size());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		// Adding Elements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467100" y="2123515"/>
            <a:ext cx="57241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Empty ArrayList size= 0, Type is Un-parameterized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775412" y="3315468"/>
            <a:ext cx="33843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Un-Parameterized  </a:t>
            </a:r>
            <a:r>
              <a:rPr lang="en-US" b="1" i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ArrayList</a:t>
            </a:r>
            <a:r>
              <a:rPr lang="en-US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with size = 0 and capacity = 20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5372100" y="2509587"/>
            <a:ext cx="723900" cy="13548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5940152" y="4005064"/>
            <a:ext cx="432048" cy="54115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886200" y="1610196"/>
            <a:ext cx="441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333399"/>
                </a:solidFill>
                <a:latin typeface="Arial" panose="020B0604020202020204" pitchFamily="34" charset="0"/>
              </a:rPr>
              <a:t>To Use ArrayList import java.util.*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362200" y="1914996"/>
            <a:ext cx="1600200" cy="6858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4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</a:p>
          <a:p>
            <a:r>
              <a:rPr lang="en-US" dirty="0" smtClean="0"/>
              <a:t>Un-Parameterized ArrayList …</a:t>
            </a:r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2400" y="1375023"/>
            <a:ext cx="874008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i="1" dirty="0" smtClean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333399"/>
                </a:solidFill>
                <a:latin typeface="Arial" panose="020B0604020202020204" pitchFamily="34" charset="0"/>
              </a:rPr>
              <a:t>	</a:t>
            </a:r>
            <a:r>
              <a:rPr lang="en-US" b="1" i="1" dirty="0" err="1" smtClean="0">
                <a:solidFill>
                  <a:srgbClr val="333399"/>
                </a:solidFill>
                <a:latin typeface="Arial" panose="020B0604020202020204" pitchFamily="34" charset="0"/>
              </a:rPr>
              <a:t>arr.add</a:t>
            </a:r>
            <a:r>
              <a:rPr lang="en-US" b="1" i="1" dirty="0" smtClean="0">
                <a:solidFill>
                  <a:srgbClr val="333399"/>
                </a:solidFill>
                <a:latin typeface="Arial" panose="020B0604020202020204" pitchFamily="34" charset="0"/>
              </a:rPr>
              <a:t>(10);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i="1" dirty="0" smtClean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333399"/>
                </a:solidFill>
                <a:latin typeface="Arial" panose="020B0604020202020204" pitchFamily="34" charset="0"/>
              </a:rPr>
              <a:t>	</a:t>
            </a:r>
            <a:r>
              <a:rPr lang="en-US" b="1" i="1" dirty="0" err="1" smtClean="0">
                <a:solidFill>
                  <a:srgbClr val="333399"/>
                </a:solidFill>
                <a:latin typeface="Arial" panose="020B0604020202020204" pitchFamily="34" charset="0"/>
              </a:rPr>
              <a:t>arr.add</a:t>
            </a:r>
            <a:r>
              <a:rPr lang="en-US" b="1" i="1" dirty="0" smtClean="0">
                <a:solidFill>
                  <a:srgbClr val="333399"/>
                </a:solidFill>
                <a:latin typeface="Arial" panose="020B0604020202020204" pitchFamily="34" charset="0"/>
              </a:rPr>
              <a:t>("A");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i="1" dirty="0" smtClean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333399"/>
                </a:solidFill>
                <a:latin typeface="Arial" panose="020B0604020202020204" pitchFamily="34" charset="0"/>
              </a:rPr>
              <a:t>	</a:t>
            </a:r>
            <a:r>
              <a:rPr lang="en-US" b="1" i="1" dirty="0" err="1" smtClean="0">
                <a:solidFill>
                  <a:srgbClr val="333399"/>
                </a:solidFill>
                <a:latin typeface="Arial" panose="020B0604020202020204" pitchFamily="34" charset="0"/>
              </a:rPr>
              <a:t>arr.add</a:t>
            </a:r>
            <a:r>
              <a:rPr lang="en-US" b="1" i="1" dirty="0" smtClean="0">
                <a:solidFill>
                  <a:srgbClr val="333399"/>
                </a:solidFill>
                <a:latin typeface="Arial" panose="020B0604020202020204" pitchFamily="34" charset="0"/>
              </a:rPr>
              <a:t>(new Double(12.56));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i="1" dirty="0" smtClean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333399"/>
                </a:solidFill>
                <a:latin typeface="Arial" panose="020B0604020202020204" pitchFamily="34" charset="0"/>
              </a:rPr>
              <a:t>	</a:t>
            </a:r>
            <a:r>
              <a:rPr lang="en-US" b="1" i="1" dirty="0" err="1" smtClean="0">
                <a:solidFill>
                  <a:srgbClr val="333399"/>
                </a:solidFill>
                <a:latin typeface="Arial" panose="020B0604020202020204" pitchFamily="34" charset="0"/>
              </a:rPr>
              <a:t>arr.add</a:t>
            </a:r>
            <a:r>
              <a:rPr lang="en-US" b="1" i="1" dirty="0" smtClean="0">
                <a:solidFill>
                  <a:srgbClr val="333399"/>
                </a:solidFill>
                <a:latin typeface="Arial" panose="020B0604020202020204" pitchFamily="34" charset="0"/>
              </a:rPr>
              <a:t>(new Boolean(true));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i="1" dirty="0" smtClean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333399"/>
                </a:solidFill>
                <a:latin typeface="Arial" panose="020B0604020202020204" pitchFamily="34" charset="0"/>
              </a:rPr>
              <a:t>	</a:t>
            </a:r>
            <a:r>
              <a:rPr lang="en-US" b="1" i="1" dirty="0" err="1" smtClean="0">
                <a:solidFill>
                  <a:srgbClr val="333399"/>
                </a:solidFill>
                <a:latin typeface="Arial" panose="020B0604020202020204" pitchFamily="34" charset="0"/>
              </a:rPr>
              <a:t>arr.add</a:t>
            </a:r>
            <a:r>
              <a:rPr lang="en-US" b="1" i="1" dirty="0" smtClean="0">
                <a:solidFill>
                  <a:srgbClr val="333399"/>
                </a:solidFill>
                <a:latin typeface="Arial" panose="020B0604020202020204" pitchFamily="34" charset="0"/>
              </a:rPr>
              <a:t>(2,new Integer(30));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i="1" dirty="0" smtClean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	// </a:t>
            </a:r>
            <a:r>
              <a:rPr lang="en-US" b="1" i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arr.add</a:t>
            </a:r>
            <a:r>
              <a:rPr lang="en-US" b="1" i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(6,new Integer(50)); 	     </a:t>
            </a:r>
            <a:r>
              <a:rPr lang="en-US" sz="1600" b="1" i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// </a:t>
            </a:r>
            <a:r>
              <a:rPr lang="en-US" sz="1600" b="1" i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IndexOutOfBoundsException</a:t>
            </a:r>
            <a:endParaRPr lang="en-US" sz="1600" b="1" i="1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i="1" dirty="0" smtClean="0">
              <a:solidFill>
                <a:srgbClr val="003300"/>
              </a:solidFill>
              <a:latin typeface="Arial Black" panose="020B0A040201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333399"/>
                </a:solidFill>
                <a:latin typeface="Arial" panose="020B0604020202020204" pitchFamily="34" charset="0"/>
              </a:rPr>
              <a:t>	</a:t>
            </a:r>
            <a:r>
              <a:rPr lang="en-US" b="1" i="1" dirty="0" err="1" smtClean="0">
                <a:solidFill>
                  <a:srgbClr val="333399"/>
                </a:solidFill>
                <a:latin typeface="Arial" panose="020B0604020202020204" pitchFamily="34" charset="0"/>
              </a:rPr>
              <a:t>System.out.println</a:t>
            </a:r>
            <a:r>
              <a:rPr lang="en-US" b="1" i="1" dirty="0" smtClean="0">
                <a:solidFill>
                  <a:srgbClr val="333399"/>
                </a:solidFill>
                <a:latin typeface="Arial" panose="020B0604020202020204" pitchFamily="34" charset="0"/>
              </a:rPr>
              <a:t>(</a:t>
            </a:r>
            <a:r>
              <a:rPr lang="en-US" b="1" i="1" dirty="0" err="1" smtClean="0">
                <a:solidFill>
                  <a:srgbClr val="333399"/>
                </a:solidFill>
                <a:latin typeface="Arial" panose="020B0604020202020204" pitchFamily="34" charset="0"/>
              </a:rPr>
              <a:t>arr.size</a:t>
            </a:r>
            <a:r>
              <a:rPr lang="en-US" b="1" i="1" dirty="0" smtClean="0">
                <a:solidFill>
                  <a:srgbClr val="333399"/>
                </a:solidFill>
                <a:latin typeface="Arial" panose="020B0604020202020204" pitchFamily="34" charset="0"/>
              </a:rPr>
              <a:t>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i="1" dirty="0" smtClean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333399"/>
                </a:solidFill>
                <a:latin typeface="Arial" panose="020B0604020202020204" pitchFamily="34" charset="0"/>
              </a:rPr>
              <a:t>	arr1.addAll(</a:t>
            </a:r>
            <a:r>
              <a:rPr lang="en-US" b="1" i="1" dirty="0" err="1" smtClean="0">
                <a:solidFill>
                  <a:srgbClr val="333399"/>
                </a:solidFill>
                <a:latin typeface="Arial" panose="020B0604020202020204" pitchFamily="34" charset="0"/>
              </a:rPr>
              <a:t>arr</a:t>
            </a:r>
            <a:r>
              <a:rPr lang="en-US" b="1" i="1" dirty="0" smtClean="0">
                <a:solidFill>
                  <a:srgbClr val="333399"/>
                </a:solidFill>
                <a:latin typeface="Arial" panose="020B0604020202020204" pitchFamily="34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333399"/>
                </a:solidFill>
                <a:latin typeface="Arial" panose="020B0604020202020204" pitchFamily="34" charset="0"/>
              </a:rPr>
              <a:t>	} // End of Method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333399"/>
                </a:solidFill>
                <a:latin typeface="Arial" panose="020B0604020202020204" pitchFamily="34" charset="0"/>
              </a:rPr>
              <a:t>}// End of class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176914" y="1596855"/>
            <a:ext cx="315922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Adds integer 10 at index 0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176914" y="2200598"/>
            <a:ext cx="3200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Adds String “A” at index 1  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176914" y="2714366"/>
            <a:ext cx="2681064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Adds 12.56 at index 2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176914" y="3285547"/>
            <a:ext cx="351125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Adds </a:t>
            </a:r>
            <a:r>
              <a:rPr lang="en-US" b="1" i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boolean</a:t>
            </a:r>
            <a:r>
              <a:rPr lang="en-US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true  at index 3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176914" y="3799315"/>
            <a:ext cx="3117304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Adds integer 30 at index 2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176914" y="4935621"/>
            <a:ext cx="2667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5176914" y="5374957"/>
            <a:ext cx="39670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Adds all elements of </a:t>
            </a:r>
            <a:r>
              <a:rPr lang="en-US" b="1" i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arr</a:t>
            </a:r>
            <a:r>
              <a:rPr lang="en-US" b="1" i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to end of arr1</a:t>
            </a: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2915816" y="5661248"/>
            <a:ext cx="226109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6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</a:p>
          <a:p>
            <a:r>
              <a:rPr lang="en-US" dirty="0" smtClean="0"/>
              <a:t>Parameterized ArrayList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1340768"/>
            <a:ext cx="9144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//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FileName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: ArrTest2.java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import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java.util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.*;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class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ArrayListTest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	public static void main(String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args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	{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		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ArrayList&lt;String&gt; names = new ArrayList&lt;String&gt;();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// Adding Elements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names.add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(“Java”);		// Adds Element at index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names.add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(1,“Mike”);		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// Adds Element at index 1</a:t>
            </a:r>
            <a:endParaRPr lang="en-US" b="1" dirty="0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		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names.add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(0,“Rahul”);		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// Adds Element at index 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		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names.add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(2,“Object”);		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// Adds Element at index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		</a:t>
            </a:r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</a:rPr>
              <a:t>names.add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(“Fortran”);		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// Adds Element at index 4</a:t>
            </a:r>
            <a:endParaRPr lang="en-US" b="1" dirty="0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endParaRPr lang="en-US" b="1" dirty="0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System.out.println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names.size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());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		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System.out.println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(names);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2085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</a:p>
          <a:p>
            <a:r>
              <a:rPr lang="en-US" dirty="0" smtClean="0"/>
              <a:t>Parameterized ArrayList …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1340768"/>
            <a:ext cx="9144000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names.set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(1,”Testing”);	</a:t>
            </a:r>
            <a:r>
              <a:rPr lang="en-US" sz="11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// Updates The Existing Element at index 1 with “Testing” (No Size Change)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names.add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(“Java”);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names.add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(“Testing”);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names.add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(“Java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”);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System.out.println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(names);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names.remove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(2);	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// Removes Element From Index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System.out.println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(names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names.remove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(“Java”);	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// Removes Element “Java” if Exists Otherwise No Change in The List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System.out.println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(names);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System.out.println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names.indexOf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(“Testing”);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System.out.println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names.lastIndexOf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(“Testing”);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}// End of Method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}// End of Class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		//</a:t>
            </a:r>
          </a:p>
        </p:txBody>
      </p:sp>
    </p:spTree>
    <p:extLst>
      <p:ext uri="{BB962C8B-B14F-4D97-AF65-F5344CB8AC3E}">
        <p14:creationId xmlns:p14="http://schemas.microsoft.com/office/powerpoint/2010/main" val="397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5003"/>
          </a:xfrm>
        </p:spPr>
        <p:txBody>
          <a:bodyPr/>
          <a:lstStyle/>
          <a:p>
            <a:pPr marL="0" indent="0" algn="ctr"/>
            <a:r>
              <a:rPr lang="en-US" b="1" dirty="0" smtClean="0">
                <a:solidFill>
                  <a:srgbClr val="FF0000"/>
                </a:solidFill>
              </a:rPr>
              <a:t>1. Using for (…) Loop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Traversing/Iterator ArrayLists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504" y="2157196"/>
            <a:ext cx="9144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ArrayList&lt;String&gt; names = new ArrayList&lt;String&gt;();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sz="1600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names.add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(“Java”);		// Adds Element at index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sz="1600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names.add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(1,“Mike”);		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// Adds Element at index 1</a:t>
            </a:r>
            <a:endParaRPr lang="en-US" sz="1600" b="1" dirty="0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	</a:t>
            </a:r>
            <a:r>
              <a:rPr lang="en-US" sz="1600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names.add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(0,“Rahul”);		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// Adds Element at index 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0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	</a:t>
            </a:r>
            <a:r>
              <a:rPr lang="en-US" sz="1600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names.add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(2,“Object”);		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// Adds Element at index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	</a:t>
            </a:r>
            <a:r>
              <a:rPr lang="en-US" sz="1600" b="1" dirty="0" err="1">
                <a:solidFill>
                  <a:srgbClr val="002060"/>
                </a:solidFill>
                <a:latin typeface="Arial" panose="020B0604020202020204" pitchFamily="34" charset="0"/>
              </a:rPr>
              <a:t>names.add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(“Fortran”);		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// Adds Element at index 4</a:t>
            </a:r>
            <a:endParaRPr lang="en-US" sz="1600" b="1" dirty="0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endParaRPr lang="en-US" sz="1600" b="1" dirty="0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// Forward Traversal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for(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=0; 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&lt; 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names.size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(); 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		System.out.println(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names.get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// B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ackward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Traversal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for(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=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names.size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()-1; 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&gt;=0 ; 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--)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			System.out.println(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names.get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endParaRPr lang="en-US" sz="16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427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2333</TotalTime>
  <Words>237</Words>
  <Application>Microsoft Office PowerPoint</Application>
  <PresentationFormat>On-screen Show (4:3)</PresentationFormat>
  <Paragraphs>173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341</cp:revision>
  <cp:lastPrinted>2014-01-11T02:25:52Z</cp:lastPrinted>
  <dcterms:created xsi:type="dcterms:W3CDTF">2014-01-11T00:18:07Z</dcterms:created>
  <dcterms:modified xsi:type="dcterms:W3CDTF">2020-11-08T06:50:54Z</dcterms:modified>
</cp:coreProperties>
</file>