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3" r:id="rId2"/>
    <p:sldId id="430" r:id="rId3"/>
    <p:sldId id="431" r:id="rId4"/>
    <p:sldId id="432" r:id="rId5"/>
    <p:sldId id="433" r:id="rId6"/>
    <p:sldId id="435" r:id="rId7"/>
    <p:sldId id="437" r:id="rId8"/>
    <p:sldId id="439" r:id="rId9"/>
    <p:sldId id="440" r:id="rId10"/>
    <p:sldId id="441" r:id="rId11"/>
    <p:sldId id="429" r:id="rId12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3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3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95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4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4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0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Writing Your Own Exceptions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Use of throw and </a:t>
            </a:r>
            <a:r>
              <a:rPr lang="en-US" sz="3200" smtClean="0"/>
              <a:t>throws Clauses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Your Own Exceptions</a:t>
            </a:r>
          </a:p>
          <a:p>
            <a:pPr algn="ctr"/>
            <a:r>
              <a:rPr lang="en-US" dirty="0" smtClean="0"/>
              <a:t>[Example : Checked Type ….]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20" y="1340768"/>
            <a:ext cx="90235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class	</a:t>
            </a:r>
            <a:r>
              <a:rPr lang="en-US" b="1" dirty="0"/>
              <a:t> </a:t>
            </a:r>
            <a:r>
              <a:rPr lang="en-US" b="1" dirty="0" smtClean="0"/>
              <a:t>Driver</a:t>
            </a:r>
          </a:p>
          <a:p>
            <a:pPr algn="just"/>
            <a:r>
              <a:rPr lang="en-US" b="1" dirty="0" smtClean="0"/>
              <a:t>{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	public 	static 	void 	main(String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[])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try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{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Box b1 = new Box(10, 0, 56);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(b1.area();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}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catch(InvalidBoxDimensionException e) {}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try</a:t>
            </a:r>
            <a:endParaRPr lang="en-US" b="1" dirty="0">
              <a:solidFill>
                <a:srgbClr val="0070C0"/>
              </a:solidFill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		{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			Box </a:t>
            </a:r>
            <a:r>
              <a:rPr lang="en-US" b="1" dirty="0" smtClean="0">
                <a:solidFill>
                  <a:srgbClr val="0070C0"/>
                </a:solidFill>
              </a:rPr>
              <a:t>b2 </a:t>
            </a:r>
            <a:r>
              <a:rPr lang="en-US" b="1" dirty="0">
                <a:solidFill>
                  <a:srgbClr val="0070C0"/>
                </a:solidFill>
              </a:rPr>
              <a:t>= new Box(10, 0, 56);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			</a:t>
            </a:r>
            <a:r>
              <a:rPr lang="en-US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</a:rPr>
              <a:t>(b2.area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		catch(InvalidBoxDimensionException </a:t>
            </a:r>
            <a:r>
              <a:rPr lang="en-US" b="1" dirty="0">
                <a:solidFill>
                  <a:srgbClr val="0070C0"/>
                </a:solidFill>
              </a:rPr>
              <a:t>e) {}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} // End of Method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 smtClean="0"/>
              <a:t>}// End of 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09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46" y="1484784"/>
            <a:ext cx="9001000" cy="5031507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ClrTx/>
              <a:buFontTx/>
              <a:buChar char="•"/>
            </a:pPr>
            <a:r>
              <a:rPr lang="en-US" sz="2000" b="1" dirty="0" smtClean="0">
                <a:solidFill>
                  <a:srgbClr val="333399"/>
                </a:solidFill>
              </a:rPr>
              <a:t>Programmer Can Write Either a Checked </a:t>
            </a:r>
            <a:r>
              <a:rPr lang="en-US" sz="2000" b="1" dirty="0">
                <a:solidFill>
                  <a:srgbClr val="333399"/>
                </a:solidFill>
              </a:rPr>
              <a:t>Exception OR </a:t>
            </a:r>
            <a:r>
              <a:rPr lang="en-US" sz="2000" b="1" dirty="0" smtClean="0">
                <a:solidFill>
                  <a:srgbClr val="333399"/>
                </a:solidFill>
              </a:rPr>
              <a:t>an Unchecked Type Exception</a:t>
            </a:r>
            <a:r>
              <a:rPr lang="en-US" sz="2000" b="1" dirty="0">
                <a:solidFill>
                  <a:srgbClr val="333399"/>
                </a:solidFill>
              </a:rPr>
              <a:t>.</a:t>
            </a:r>
          </a:p>
          <a:p>
            <a:pPr lvl="0" algn="just" fontAlgn="base"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To </a:t>
            </a:r>
            <a:r>
              <a:rPr lang="en-US" sz="2000" b="1" dirty="0" smtClean="0">
                <a:solidFill>
                  <a:srgbClr val="FF0000"/>
                </a:solidFill>
              </a:rPr>
              <a:t>Create a Checked Type Exception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 smtClean="0">
                <a:solidFill>
                  <a:srgbClr val="333399"/>
                </a:solidFill>
                <a:sym typeface="Wingdings" panose="05000000000000000000" pitchFamily="2" charset="2"/>
              </a:rPr>
              <a:t> M</a:t>
            </a:r>
            <a:r>
              <a:rPr lang="en-US" sz="2000" b="1" dirty="0" smtClean="0">
                <a:solidFill>
                  <a:srgbClr val="333399"/>
                </a:solidFill>
              </a:rPr>
              <a:t>ake Your Exception </a:t>
            </a:r>
            <a:r>
              <a:rPr lang="en-US" sz="2000" b="1" dirty="0">
                <a:solidFill>
                  <a:srgbClr val="333399"/>
                </a:solidFill>
              </a:rPr>
              <a:t>class </a:t>
            </a:r>
            <a:r>
              <a:rPr lang="en-US" sz="2000" b="1" dirty="0" smtClean="0">
                <a:solidFill>
                  <a:srgbClr val="333399"/>
                </a:solidFill>
              </a:rPr>
              <a:t>a direct </a:t>
            </a:r>
            <a:r>
              <a:rPr lang="en-US" sz="2000" b="1" dirty="0">
                <a:solidFill>
                  <a:srgbClr val="333399"/>
                </a:solidFill>
              </a:rPr>
              <a:t>subclass of Exception OR any one of its subclass </a:t>
            </a:r>
            <a:r>
              <a:rPr lang="en-US" sz="2000" b="1" dirty="0" smtClean="0">
                <a:solidFill>
                  <a:srgbClr val="333399"/>
                </a:solidFill>
              </a:rPr>
              <a:t>Except </a:t>
            </a:r>
            <a:r>
              <a:rPr lang="en-US" sz="2000" b="1" dirty="0" err="1">
                <a:solidFill>
                  <a:srgbClr val="333399"/>
                </a:solidFill>
              </a:rPr>
              <a:t>RunTimeException</a:t>
            </a:r>
            <a:r>
              <a:rPr lang="en-US" sz="2000" b="1" dirty="0">
                <a:solidFill>
                  <a:srgbClr val="333399"/>
                </a:solidFill>
              </a:rPr>
              <a:t>.</a:t>
            </a:r>
          </a:p>
          <a:p>
            <a:pPr lvl="0" algn="ctr" fontAlgn="base">
              <a:lnSpc>
                <a:spcPct val="160000"/>
              </a:lnSpc>
              <a:spcAft>
                <a:spcPct val="0"/>
              </a:spcAft>
              <a:buClrTx/>
            </a:pPr>
            <a:r>
              <a:rPr lang="en-US" sz="2000" b="1" dirty="0">
                <a:solidFill>
                  <a:srgbClr val="333399"/>
                </a:solidFill>
              </a:rPr>
              <a:t>     </a:t>
            </a:r>
            <a:r>
              <a:rPr lang="en-US" sz="2000" b="1" i="1" dirty="0">
                <a:solidFill>
                  <a:srgbClr val="FF0000"/>
                </a:solidFill>
              </a:rPr>
              <a:t>class </a:t>
            </a:r>
            <a:r>
              <a:rPr lang="en-US" sz="2000" b="1" i="1" dirty="0" err="1">
                <a:solidFill>
                  <a:srgbClr val="FF0000"/>
                </a:solidFill>
              </a:rPr>
              <a:t>AException</a:t>
            </a:r>
            <a:r>
              <a:rPr lang="en-US" sz="2000" b="1" i="1" dirty="0">
                <a:solidFill>
                  <a:srgbClr val="FF0000"/>
                </a:solidFill>
              </a:rPr>
              <a:t> extends Exception { …}    </a:t>
            </a:r>
            <a:r>
              <a:rPr lang="en-US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Checked Exception</a:t>
            </a:r>
          </a:p>
          <a:p>
            <a:pPr lvl="0" algn="ctr" fontAlgn="base">
              <a:lnSpc>
                <a:spcPct val="160000"/>
              </a:lnSpc>
              <a:spcAft>
                <a:spcPct val="0"/>
              </a:spcAft>
              <a:buClrTx/>
            </a:pPr>
            <a:r>
              <a:rPr lang="en-US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  class </a:t>
            </a:r>
            <a:r>
              <a:rPr lang="en-US" sz="2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BException</a:t>
            </a:r>
            <a:r>
              <a:rPr lang="en-US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extends </a:t>
            </a:r>
            <a:r>
              <a:rPr lang="en-US" sz="2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IOException</a:t>
            </a:r>
            <a:r>
              <a:rPr lang="en-US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{ ..}  Checked Exception</a:t>
            </a:r>
            <a:endParaRPr lang="en-US" sz="2000" b="1" i="1" dirty="0">
              <a:solidFill>
                <a:srgbClr val="FF0000"/>
              </a:solidFill>
            </a:endParaRPr>
          </a:p>
          <a:p>
            <a:pPr lvl="0" algn="just" fontAlgn="base"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To </a:t>
            </a:r>
            <a:r>
              <a:rPr lang="en-US" sz="2000" b="1" dirty="0" smtClean="0">
                <a:solidFill>
                  <a:srgbClr val="FF0000"/>
                </a:solidFill>
              </a:rPr>
              <a:t>Create an </a:t>
            </a:r>
            <a:r>
              <a:rPr lang="en-US" sz="2000" b="1" dirty="0">
                <a:solidFill>
                  <a:srgbClr val="FF0000"/>
                </a:solidFill>
              </a:rPr>
              <a:t>Unchecked </a:t>
            </a:r>
            <a:r>
              <a:rPr lang="en-US" sz="2000" b="1" dirty="0" smtClean="0">
                <a:solidFill>
                  <a:srgbClr val="FF0000"/>
                </a:solidFill>
              </a:rPr>
              <a:t>Exception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 smtClean="0">
                <a:solidFill>
                  <a:srgbClr val="333399"/>
                </a:solidFill>
              </a:rPr>
              <a:t> Make Your Exception </a:t>
            </a:r>
            <a:r>
              <a:rPr lang="en-US" sz="2000" b="1" dirty="0">
                <a:solidFill>
                  <a:srgbClr val="333399"/>
                </a:solidFill>
              </a:rPr>
              <a:t>class a subclass of </a:t>
            </a:r>
            <a:r>
              <a:rPr lang="en-US" sz="2000" b="1" dirty="0" err="1" smtClean="0">
                <a:solidFill>
                  <a:srgbClr val="333399"/>
                </a:solidFill>
              </a:rPr>
              <a:t>RuntimeException</a:t>
            </a:r>
            <a:r>
              <a:rPr lang="en-US" sz="2000" b="1" dirty="0" smtClean="0">
                <a:solidFill>
                  <a:srgbClr val="333399"/>
                </a:solidFill>
              </a:rPr>
              <a:t> </a:t>
            </a:r>
            <a:r>
              <a:rPr lang="en-US" sz="2000" b="1" dirty="0">
                <a:solidFill>
                  <a:srgbClr val="333399"/>
                </a:solidFill>
              </a:rPr>
              <a:t>OR any one of its subclass .</a:t>
            </a:r>
          </a:p>
          <a:p>
            <a:pPr lvl="0" algn="ctr" fontAlgn="base">
              <a:lnSpc>
                <a:spcPct val="160000"/>
              </a:lnSpc>
              <a:spcAft>
                <a:spcPct val="0"/>
              </a:spcAft>
              <a:buClrTx/>
            </a:pPr>
            <a:r>
              <a:rPr lang="en-US" sz="2000" b="1" dirty="0">
                <a:solidFill>
                  <a:srgbClr val="333399"/>
                </a:solidFill>
              </a:rPr>
              <a:t>    </a:t>
            </a:r>
            <a:r>
              <a:rPr lang="en-US" sz="2000" b="1" i="1" dirty="0">
                <a:solidFill>
                  <a:srgbClr val="FF0000"/>
                </a:solidFill>
              </a:rPr>
              <a:t>class </a:t>
            </a:r>
            <a:r>
              <a:rPr lang="en-US" sz="2000" b="1" i="1" dirty="0" err="1">
                <a:solidFill>
                  <a:srgbClr val="FF0000"/>
                </a:solidFill>
              </a:rPr>
              <a:t>XException</a:t>
            </a:r>
            <a:r>
              <a:rPr lang="en-US" sz="2000" b="1" i="1" dirty="0">
                <a:solidFill>
                  <a:srgbClr val="FF0000"/>
                </a:solidFill>
              </a:rPr>
              <a:t> extends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RuntimeException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{ … }   </a:t>
            </a:r>
          </a:p>
          <a:p>
            <a:pPr lvl="0" algn="ctr" fontAlgn="base">
              <a:lnSpc>
                <a:spcPct val="160000"/>
              </a:lnSpc>
              <a:spcAft>
                <a:spcPct val="0"/>
              </a:spcAft>
              <a:buClrTx/>
            </a:pPr>
            <a:r>
              <a:rPr lang="en-US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 class </a:t>
            </a:r>
            <a:r>
              <a:rPr lang="en-US" sz="2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YException</a:t>
            </a:r>
            <a:r>
              <a:rPr lang="en-US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extends </a:t>
            </a:r>
            <a:r>
              <a:rPr lang="en-US" sz="2000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AritmeticException</a:t>
            </a:r>
            <a:r>
              <a:rPr lang="en-US" sz="2000" b="1" i="1" dirty="0">
                <a:solidFill>
                  <a:srgbClr val="FF0000"/>
                </a:solidFill>
                <a:sym typeface="Wingdings" panose="05000000000000000000" pitchFamily="2" charset="2"/>
              </a:rPr>
              <a:t> { … } 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Writing Your Own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49594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‘throw’</a:t>
            </a:r>
            <a:r>
              <a:rPr lang="en-US" b="1" dirty="0" smtClean="0"/>
              <a:t> clause in Java is used to throw Exceptions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The clause can only be used for Exception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Syntax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1" dirty="0" smtClean="0"/>
              <a:t>throw </a:t>
            </a:r>
            <a:r>
              <a:rPr lang="en-US" b="1" i="1" dirty="0" err="1" smtClean="0"/>
              <a:t>ThrowableInstance</a:t>
            </a:r>
            <a:r>
              <a:rPr lang="en-US" b="1" i="1" dirty="0" smtClean="0"/>
              <a:t> </a:t>
            </a:r>
            <a:r>
              <a:rPr lang="en-US" b="1" i="1" dirty="0" smtClean="0">
                <a:sym typeface="Wingdings" panose="05000000000000000000" pitchFamily="2" charset="2"/>
              </a:rPr>
              <a:t> Where </a:t>
            </a:r>
            <a:r>
              <a:rPr lang="en-US" b="1" i="1" dirty="0" err="1" smtClean="0"/>
              <a:t>ThrowableInstance</a:t>
            </a:r>
            <a:r>
              <a:rPr lang="en-US" b="1" i="1" dirty="0" smtClean="0"/>
              <a:t> must belong to an Object of Type </a:t>
            </a:r>
            <a:r>
              <a:rPr lang="en-US" b="1" i="1" dirty="0" err="1" smtClean="0"/>
              <a:t>Throwable</a:t>
            </a:r>
            <a:r>
              <a:rPr lang="en-US" b="1" i="1" dirty="0" smtClean="0"/>
              <a:t> or any of its sub class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1" dirty="0" smtClean="0"/>
              <a:t>throw new  Exception-Name() </a:t>
            </a:r>
            <a:r>
              <a:rPr lang="en-US" b="1" i="1" dirty="0" smtClean="0">
                <a:sym typeface="Wingdings" panose="05000000000000000000" pitchFamily="2" charset="2"/>
              </a:rPr>
              <a:t> Where </a:t>
            </a:r>
            <a:r>
              <a:rPr lang="en-US" b="1" i="1" dirty="0" smtClean="0"/>
              <a:t>Exception-Name can be either  a Exception or any of its sub-class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1" dirty="0"/>
              <a:t>t</a:t>
            </a:r>
            <a:r>
              <a:rPr lang="en-US" b="1" i="1" dirty="0" smtClean="0"/>
              <a:t>hrow new Exception-Name(parameters) </a:t>
            </a:r>
            <a:r>
              <a:rPr lang="en-US" b="1" i="1" dirty="0" smtClean="0">
                <a:sym typeface="Wingdings" panose="05000000000000000000" pitchFamily="2" charset="2"/>
              </a:rPr>
              <a:t> In this form parameters can be supplied with exception [Assumption: The desired exception class must supplies a parameterized constructor]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throw Clause [statement]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a method causes an Exception that it can not handle then it must specify this behavior using throws clause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Specifically required if a method throws a Checked Type Exception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Optional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if a method throws </a:t>
            </a:r>
            <a:r>
              <a:rPr lang="en-US" dirty="0" smtClean="0"/>
              <a:t>an Un-Checked </a:t>
            </a:r>
            <a:r>
              <a:rPr lang="en-US" dirty="0"/>
              <a:t>Type Exception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Syntax</a:t>
            </a:r>
          </a:p>
          <a:p>
            <a:pPr marL="0" indent="0"/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return-type 	method-name(parameters) 	throws	     exception-list</a:t>
            </a:r>
          </a:p>
          <a:p>
            <a:pPr marL="0" indent="0"/>
            <a:r>
              <a:rPr lang="en-US" sz="2000" b="1" dirty="0" smtClean="0">
                <a:solidFill>
                  <a:srgbClr val="FF0000"/>
                </a:solidFill>
              </a:rPr>
              <a:t>     {</a:t>
            </a:r>
          </a:p>
          <a:p>
            <a:pPr marL="0" indent="0"/>
            <a:r>
              <a:rPr lang="en-US" sz="2000" b="1" dirty="0" smtClean="0">
                <a:solidFill>
                  <a:srgbClr val="FF0000"/>
                </a:solidFill>
              </a:rPr>
              <a:t>	….. Method Body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/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}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‘throws’ clause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4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Creating Your Own Exceptions</a:t>
            </a:r>
          </a:p>
          <a:p>
            <a:pPr algn="ctr"/>
            <a:r>
              <a:rPr lang="en-US" dirty="0" smtClean="0"/>
              <a:t>[Example : Un-Checked Type]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556792"/>
            <a:ext cx="89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Define an Un-checked type exception class named </a:t>
            </a:r>
            <a:r>
              <a:rPr lang="en-US" sz="2400" b="1" dirty="0" smtClean="0">
                <a:solidFill>
                  <a:srgbClr val="FF0000"/>
                </a:solidFill>
              </a:rPr>
              <a:t>‘InvalidBoxDimensionException’</a:t>
            </a:r>
            <a:r>
              <a:rPr lang="en-US" sz="2400" b="1" dirty="0" smtClean="0"/>
              <a:t> which can be thrown whenever an attempt is made to create an instance of class </a:t>
            </a:r>
            <a:r>
              <a:rPr lang="en-US" sz="2400" b="1" dirty="0" smtClean="0">
                <a:solidFill>
                  <a:srgbClr val="FF0000"/>
                </a:solidFill>
              </a:rPr>
              <a:t>‘Box’</a:t>
            </a:r>
            <a:r>
              <a:rPr lang="en-US" sz="2400" b="1" dirty="0" smtClean="0"/>
              <a:t> with length, width or height is either less than or equal to 0.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0420" y="3429000"/>
            <a:ext cx="9023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class	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InvalidBoxDimensionException	</a:t>
            </a:r>
            <a:r>
              <a:rPr lang="en-US" b="1" dirty="0" smtClean="0"/>
              <a:t>extends		</a:t>
            </a:r>
            <a:r>
              <a:rPr lang="en-US" b="1" dirty="0" err="1" smtClean="0">
                <a:solidFill>
                  <a:srgbClr val="FF0000"/>
                </a:solidFill>
              </a:rPr>
              <a:t>RuntimeException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/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InvalidBoxDimensionException (double	</a:t>
            </a:r>
            <a:r>
              <a:rPr lang="en-US" b="1" dirty="0" err="1" smtClean="0">
                <a:solidFill>
                  <a:srgbClr val="FF0000"/>
                </a:solidFill>
              </a:rPr>
              <a:t>invalidDim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 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(“Box Instance with Invalid Dimension :”+ </a:t>
            </a:r>
            <a:r>
              <a:rPr lang="en-US" b="1" dirty="0" err="1" smtClean="0">
                <a:solidFill>
                  <a:srgbClr val="FF0000"/>
                </a:solidFill>
              </a:rPr>
              <a:t>invalidDim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algn="just"/>
            <a:r>
              <a:rPr lang="en-US" b="1" dirty="0" smtClean="0"/>
              <a:t>}// End of 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183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Creating Your Own Exceptions</a:t>
            </a:r>
          </a:p>
          <a:p>
            <a:pPr algn="ctr"/>
            <a:r>
              <a:rPr lang="en-US" dirty="0" smtClean="0"/>
              <a:t>[Example : Un-Checked Type ….]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20" y="1340768"/>
            <a:ext cx="90235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class	</a:t>
            </a:r>
            <a:r>
              <a:rPr lang="en-US" b="1" dirty="0"/>
              <a:t> </a:t>
            </a:r>
            <a:r>
              <a:rPr lang="en-US" b="1" dirty="0" smtClean="0"/>
              <a:t>Box</a:t>
            </a:r>
          </a:p>
          <a:p>
            <a:pPr algn="just"/>
            <a:r>
              <a:rPr lang="en-US" b="1" dirty="0" smtClean="0"/>
              <a:t>{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	private	double	length;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private	double	width;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private	double	height;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Box (double length, double width, double height) </a:t>
            </a:r>
            <a:r>
              <a:rPr lang="en-US" sz="1600" b="1" dirty="0" smtClean="0">
                <a:solidFill>
                  <a:srgbClr val="0070C0"/>
                </a:solidFill>
              </a:rPr>
              <a:t>throws </a:t>
            </a:r>
            <a:r>
              <a:rPr lang="en-US" sz="1600" b="1" dirty="0">
                <a:solidFill>
                  <a:srgbClr val="0070C0"/>
                </a:solidFill>
              </a:rPr>
              <a:t>InvalidBoxDimensionException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if( length &lt;=0) 	throw new InvalidBoxDimensionException(length);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if( </a:t>
            </a:r>
            <a:r>
              <a:rPr lang="en-US" dirty="0" smtClean="0">
                <a:solidFill>
                  <a:srgbClr val="FF0000"/>
                </a:solidFill>
              </a:rPr>
              <a:t>width </a:t>
            </a:r>
            <a:r>
              <a:rPr lang="en-US" dirty="0">
                <a:solidFill>
                  <a:srgbClr val="FF0000"/>
                </a:solidFill>
              </a:rPr>
              <a:t>&lt;=0) </a:t>
            </a:r>
            <a:r>
              <a:rPr lang="en-US" dirty="0" smtClean="0">
                <a:solidFill>
                  <a:srgbClr val="FF0000"/>
                </a:solidFill>
              </a:rPr>
              <a:t>	throw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InvalidBoxDimensionException(width);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if( </a:t>
            </a:r>
            <a:r>
              <a:rPr lang="en-US" dirty="0" smtClean="0">
                <a:solidFill>
                  <a:srgbClr val="FF0000"/>
                </a:solidFill>
              </a:rPr>
              <a:t>height&lt;=</a:t>
            </a:r>
            <a:r>
              <a:rPr lang="en-US" dirty="0">
                <a:solidFill>
                  <a:srgbClr val="FF0000"/>
                </a:solidFill>
              </a:rPr>
              <a:t>0) </a:t>
            </a:r>
            <a:r>
              <a:rPr lang="en-US" dirty="0" smtClean="0">
                <a:solidFill>
                  <a:srgbClr val="FF0000"/>
                </a:solidFill>
              </a:rPr>
              <a:t>	throw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InvalidBoxDimensionException(height);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000" b="1" dirty="0" err="1" smtClean="0">
                <a:solidFill>
                  <a:srgbClr val="00B0F0"/>
                </a:solidFill>
              </a:rPr>
              <a:t>this.length</a:t>
            </a:r>
            <a:r>
              <a:rPr lang="en-US" sz="2000" b="1" dirty="0" smtClean="0">
                <a:solidFill>
                  <a:srgbClr val="00B0F0"/>
                </a:solidFill>
              </a:rPr>
              <a:t> = length; </a:t>
            </a:r>
            <a:r>
              <a:rPr lang="en-US" sz="2000" b="1" dirty="0" err="1" smtClean="0">
                <a:solidFill>
                  <a:srgbClr val="00B0F0"/>
                </a:solidFill>
              </a:rPr>
              <a:t>this.width</a:t>
            </a:r>
            <a:r>
              <a:rPr lang="en-US" sz="2000" b="1" dirty="0" smtClean="0">
                <a:solidFill>
                  <a:srgbClr val="00B0F0"/>
                </a:solidFill>
              </a:rPr>
              <a:t> = width; </a:t>
            </a:r>
            <a:r>
              <a:rPr lang="en-US" sz="2000" b="1" dirty="0" err="1" smtClean="0">
                <a:solidFill>
                  <a:srgbClr val="00B0F0"/>
                </a:solidFill>
              </a:rPr>
              <a:t>this.height</a:t>
            </a:r>
            <a:r>
              <a:rPr lang="en-US" sz="2000" b="1" dirty="0" smtClean="0">
                <a:solidFill>
                  <a:srgbClr val="00B0F0"/>
                </a:solidFill>
              </a:rPr>
              <a:t> = height;</a:t>
            </a:r>
            <a:endParaRPr lang="en-US" sz="2000" b="1" dirty="0">
              <a:solidFill>
                <a:srgbClr val="00B0F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	}// End of Constructor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	public double area() { return 2*(length*width + width*height + height*length);}	public </a:t>
            </a:r>
            <a:r>
              <a:rPr lang="en-US" dirty="0">
                <a:solidFill>
                  <a:srgbClr val="FF0000"/>
                </a:solidFill>
              </a:rPr>
              <a:t>double </a:t>
            </a:r>
            <a:r>
              <a:rPr lang="en-US" dirty="0" smtClean="0">
                <a:solidFill>
                  <a:srgbClr val="FF0000"/>
                </a:solidFill>
              </a:rPr>
              <a:t>volume() </a:t>
            </a:r>
            <a:r>
              <a:rPr lang="en-US" dirty="0">
                <a:solidFill>
                  <a:srgbClr val="FF0000"/>
                </a:solidFill>
              </a:rPr>
              <a:t>{ return </a:t>
            </a:r>
            <a:r>
              <a:rPr lang="en-US" dirty="0" smtClean="0">
                <a:solidFill>
                  <a:srgbClr val="FF0000"/>
                </a:solidFill>
              </a:rPr>
              <a:t>length*width*height; }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/>
              <a:t>}// End of class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724128" y="2636912"/>
            <a:ext cx="338437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76256" y="2132856"/>
            <a:ext cx="216024" cy="43204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7292" y="1486525"/>
            <a:ext cx="381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Throws Clause is Optional for Unchecked Exceptions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Creating Your Own Exceptions</a:t>
            </a:r>
          </a:p>
          <a:p>
            <a:pPr algn="ctr"/>
            <a:r>
              <a:rPr lang="en-US" dirty="0" smtClean="0"/>
              <a:t>[Example : Un-Checked Type ….]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20" y="1340768"/>
            <a:ext cx="90235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class	</a:t>
            </a:r>
            <a:r>
              <a:rPr lang="en-US" b="1" dirty="0"/>
              <a:t> </a:t>
            </a:r>
            <a:r>
              <a:rPr lang="en-US" b="1" dirty="0" smtClean="0"/>
              <a:t>Driver</a:t>
            </a:r>
          </a:p>
          <a:p>
            <a:pPr algn="just"/>
            <a:r>
              <a:rPr lang="en-US" b="1" dirty="0" smtClean="0"/>
              <a:t>{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	public 	static 	void 	main(String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[])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try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{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Box b1 = new Box(10, 0, 56);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(b1.area();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}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catch(InvalidBoxDimensionException e) {}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try</a:t>
            </a:r>
            <a:endParaRPr lang="en-US" b="1" dirty="0">
              <a:solidFill>
                <a:srgbClr val="0070C0"/>
              </a:solidFill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		{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			Box </a:t>
            </a:r>
            <a:r>
              <a:rPr lang="en-US" b="1" dirty="0" smtClean="0">
                <a:solidFill>
                  <a:srgbClr val="0070C0"/>
                </a:solidFill>
              </a:rPr>
              <a:t>b2 </a:t>
            </a:r>
            <a:r>
              <a:rPr lang="en-US" b="1" dirty="0">
                <a:solidFill>
                  <a:srgbClr val="0070C0"/>
                </a:solidFill>
              </a:rPr>
              <a:t>= new Box(10, 0, 56);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			</a:t>
            </a:r>
            <a:r>
              <a:rPr lang="en-US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</a:rPr>
              <a:t>(b2.area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		catch(InvalidBoxDimensionException </a:t>
            </a:r>
            <a:r>
              <a:rPr lang="en-US" b="1" dirty="0">
                <a:solidFill>
                  <a:srgbClr val="0070C0"/>
                </a:solidFill>
              </a:rPr>
              <a:t>e) {}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} // End of Method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 smtClean="0"/>
              <a:t>}// End of 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96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Creating Your Own Exceptions</a:t>
            </a:r>
          </a:p>
          <a:p>
            <a:pPr algn="ctr"/>
            <a:r>
              <a:rPr lang="en-US" dirty="0" smtClean="0"/>
              <a:t>[Example : Checked Type]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556792"/>
            <a:ext cx="89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Define a checked type exception class named </a:t>
            </a:r>
            <a:r>
              <a:rPr lang="en-US" sz="2400" b="1" dirty="0" smtClean="0">
                <a:solidFill>
                  <a:srgbClr val="FF0000"/>
                </a:solidFill>
              </a:rPr>
              <a:t>‘InvalidBoxDimensionException’</a:t>
            </a:r>
            <a:r>
              <a:rPr lang="en-US" sz="2400" b="1" dirty="0" smtClean="0"/>
              <a:t> which can be thrown whenever an attempt is made to create an instance of class </a:t>
            </a:r>
            <a:r>
              <a:rPr lang="en-US" sz="2400" b="1" dirty="0" smtClean="0">
                <a:solidFill>
                  <a:srgbClr val="FF0000"/>
                </a:solidFill>
              </a:rPr>
              <a:t>‘Box’</a:t>
            </a:r>
            <a:r>
              <a:rPr lang="en-US" sz="2400" b="1" dirty="0" smtClean="0"/>
              <a:t> with length, width or height is either less than or equal to 0.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0420" y="3429000"/>
            <a:ext cx="9023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class	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InvalidBoxDimensionException	</a:t>
            </a:r>
            <a:r>
              <a:rPr lang="en-US" b="1" dirty="0" smtClean="0"/>
              <a:t>extends		</a:t>
            </a:r>
            <a:r>
              <a:rPr lang="en-US" b="1" dirty="0" smtClean="0">
                <a:solidFill>
                  <a:srgbClr val="FF0000"/>
                </a:solidFill>
              </a:rPr>
              <a:t>Exception</a:t>
            </a:r>
          </a:p>
          <a:p>
            <a:pPr algn="just"/>
            <a:r>
              <a:rPr lang="en-US" b="1" dirty="0" smtClean="0"/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InvalidBoxDimensionException (double	</a:t>
            </a:r>
            <a:r>
              <a:rPr lang="en-US" b="1" dirty="0" err="1" smtClean="0">
                <a:solidFill>
                  <a:srgbClr val="FF0000"/>
                </a:solidFill>
              </a:rPr>
              <a:t>invalidDim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 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(“Box Instance with Invalid Dimension :”+ </a:t>
            </a:r>
            <a:r>
              <a:rPr lang="en-US" b="1" dirty="0" err="1" smtClean="0">
                <a:solidFill>
                  <a:srgbClr val="FF0000"/>
                </a:solidFill>
              </a:rPr>
              <a:t>invalidDim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algn="just"/>
            <a:r>
              <a:rPr lang="en-US" b="1" dirty="0" smtClean="0"/>
              <a:t>}// End of 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40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Your Own Exceptions</a:t>
            </a:r>
          </a:p>
          <a:p>
            <a:pPr algn="ctr"/>
            <a:r>
              <a:rPr lang="en-US" dirty="0" smtClean="0"/>
              <a:t>[Example : Checked Type ….]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20" y="1340768"/>
            <a:ext cx="90235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class	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Box</a:t>
            </a:r>
          </a:p>
          <a:p>
            <a:pPr algn="just"/>
            <a:r>
              <a:rPr lang="en-US" b="1" dirty="0" smtClean="0"/>
              <a:t>{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	private	double	length;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private	double	width;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private	double	height;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Box (double length, double width, double height) </a:t>
            </a:r>
            <a:r>
              <a:rPr lang="en-US" sz="1600" b="1" dirty="0" smtClean="0">
                <a:solidFill>
                  <a:srgbClr val="0070C0"/>
                </a:solidFill>
              </a:rPr>
              <a:t>throws </a:t>
            </a:r>
            <a:r>
              <a:rPr lang="en-US" sz="1600" b="1" dirty="0">
                <a:solidFill>
                  <a:srgbClr val="0070C0"/>
                </a:solidFill>
              </a:rPr>
              <a:t>InvalidBoxDimensionException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if( length &lt;=0) 	throw new InvalidBoxDimensionException(length);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if( </a:t>
            </a:r>
            <a:r>
              <a:rPr lang="en-US" dirty="0" smtClean="0">
                <a:solidFill>
                  <a:srgbClr val="FF0000"/>
                </a:solidFill>
              </a:rPr>
              <a:t>width </a:t>
            </a:r>
            <a:r>
              <a:rPr lang="en-US" dirty="0">
                <a:solidFill>
                  <a:srgbClr val="FF0000"/>
                </a:solidFill>
              </a:rPr>
              <a:t>&lt;=0) </a:t>
            </a:r>
            <a:r>
              <a:rPr lang="en-US" dirty="0" smtClean="0">
                <a:solidFill>
                  <a:srgbClr val="FF0000"/>
                </a:solidFill>
              </a:rPr>
              <a:t>	throw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InvalidBoxDimensionException(width);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if( </a:t>
            </a:r>
            <a:r>
              <a:rPr lang="en-US" dirty="0" smtClean="0">
                <a:solidFill>
                  <a:srgbClr val="FF0000"/>
                </a:solidFill>
              </a:rPr>
              <a:t>height&lt;=</a:t>
            </a:r>
            <a:r>
              <a:rPr lang="en-US" dirty="0">
                <a:solidFill>
                  <a:srgbClr val="FF0000"/>
                </a:solidFill>
              </a:rPr>
              <a:t>0) </a:t>
            </a:r>
            <a:r>
              <a:rPr lang="en-US" dirty="0" smtClean="0">
                <a:solidFill>
                  <a:srgbClr val="FF0000"/>
                </a:solidFill>
              </a:rPr>
              <a:t>	throw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smtClean="0">
                <a:solidFill>
                  <a:srgbClr val="FF0000"/>
                </a:solidFill>
              </a:rPr>
              <a:t>InvalidBoxDimensionException(height);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this.length</a:t>
            </a:r>
            <a:r>
              <a:rPr lang="en-US" dirty="0" smtClean="0">
                <a:solidFill>
                  <a:srgbClr val="FF0000"/>
                </a:solidFill>
              </a:rPr>
              <a:t> = length; </a:t>
            </a:r>
            <a:r>
              <a:rPr lang="en-US" dirty="0" err="1" smtClean="0">
                <a:solidFill>
                  <a:srgbClr val="FF0000"/>
                </a:solidFill>
              </a:rPr>
              <a:t>this.width</a:t>
            </a:r>
            <a:r>
              <a:rPr lang="en-US" dirty="0" smtClean="0">
                <a:solidFill>
                  <a:srgbClr val="FF0000"/>
                </a:solidFill>
              </a:rPr>
              <a:t> = width; </a:t>
            </a:r>
            <a:r>
              <a:rPr lang="en-US" dirty="0" err="1" smtClean="0">
                <a:solidFill>
                  <a:srgbClr val="FF0000"/>
                </a:solidFill>
              </a:rPr>
              <a:t>this.height</a:t>
            </a:r>
            <a:r>
              <a:rPr lang="en-US" dirty="0" smtClean="0">
                <a:solidFill>
                  <a:srgbClr val="FF0000"/>
                </a:solidFill>
              </a:rPr>
              <a:t> = height;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	}// End of Constructor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	public double area() { return 2*(length*width + width*height + height*length);}	</a:t>
            </a:r>
            <a:r>
              <a:rPr lang="en-US" dirty="0">
                <a:solidFill>
                  <a:srgbClr val="FF0000"/>
                </a:solidFill>
              </a:rPr>
              <a:t> public double </a:t>
            </a:r>
            <a:r>
              <a:rPr lang="en-US" dirty="0" smtClean="0">
                <a:solidFill>
                  <a:srgbClr val="FF0000"/>
                </a:solidFill>
              </a:rPr>
              <a:t>volume() </a:t>
            </a:r>
            <a:r>
              <a:rPr lang="en-US" dirty="0">
                <a:solidFill>
                  <a:srgbClr val="FF0000"/>
                </a:solidFill>
              </a:rPr>
              <a:t>{ return </a:t>
            </a:r>
            <a:r>
              <a:rPr lang="en-US" dirty="0" smtClean="0">
                <a:solidFill>
                  <a:srgbClr val="FF0000"/>
                </a:solidFill>
              </a:rPr>
              <a:t>length*width*height; }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/>
              <a:t>}// End of class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724128" y="2636912"/>
            <a:ext cx="338437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76256" y="2132856"/>
            <a:ext cx="216024" cy="43204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7292" y="1486525"/>
            <a:ext cx="381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Throws Clause is Must for Checked Exceptions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2099</TotalTime>
  <Words>422</Words>
  <Application>Microsoft Office PowerPoint</Application>
  <PresentationFormat>On-screen Show (4:3)</PresentationFormat>
  <Paragraphs>128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342</cp:revision>
  <cp:lastPrinted>2014-01-11T02:25:52Z</cp:lastPrinted>
  <dcterms:created xsi:type="dcterms:W3CDTF">2014-01-11T00:18:07Z</dcterms:created>
  <dcterms:modified xsi:type="dcterms:W3CDTF">2020-11-17T08:37:33Z</dcterms:modified>
</cp:coreProperties>
</file>