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3" r:id="rId2"/>
    <p:sldId id="442" r:id="rId3"/>
    <p:sldId id="443" r:id="rId4"/>
    <p:sldId id="444" r:id="rId5"/>
    <p:sldId id="445" r:id="rId6"/>
    <p:sldId id="446" r:id="rId7"/>
    <p:sldId id="448" r:id="rId8"/>
    <p:sldId id="451" r:id="rId9"/>
    <p:sldId id="452" r:id="rId10"/>
    <p:sldId id="454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89" d="100"/>
          <a:sy n="89" d="100"/>
        </p:scale>
        <p:origin x="666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IT 2103 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Use of finally clause in 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Some Important Facts About Exceptions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643464" cy="1143000"/>
          </a:xfrm>
        </p:spPr>
        <p:txBody>
          <a:bodyPr/>
          <a:lstStyle/>
          <a:p>
            <a:r>
              <a:rPr lang="en-US" dirty="0" smtClean="0"/>
              <a:t>Use of finally clause (statement)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600200"/>
            <a:ext cx="88569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finally block in general used to perform certain house keeping operations such as closing files or releasing system resources.</a:t>
            </a:r>
          </a:p>
          <a:p>
            <a:pPr algn="just" eaLnBrk="1" hangingPunct="1"/>
            <a:r>
              <a:rPr lang="en-US" sz="2400" dirty="0">
                <a:solidFill>
                  <a:srgbClr val="000000"/>
                </a:solidFill>
                <a:latin typeface="Arial"/>
              </a:rPr>
              <a:t>finally block may be added immediately after try block or after the last catch block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finally block when present is guaranteed to execute regardless of whether an exception is thrown or not.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required , finally block can be used to handle any exception generated within a try block.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8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finally clause </a:t>
            </a:r>
            <a:r>
              <a:rPr lang="en-US" dirty="0"/>
              <a:t>Syntax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625480"/>
            <a:ext cx="39791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Immediately After try() block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// End of 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finally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// End of finally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catch(Exception-Type-1 e) { …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catch(Exception-Type-2 e) { … }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catch(Exception-Type-N e) { … 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55976" y="1625480"/>
            <a:ext cx="45365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After the last catch() block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// End of 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catch(Exception-Type-1 e) { …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catch(Exception-Type-2 e) { … }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catch(Exception-Type-N e) { …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finally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…………………..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// End of finally</a:t>
            </a:r>
          </a:p>
        </p:txBody>
      </p:sp>
    </p:spTree>
    <p:extLst>
      <p:ext uri="{BB962C8B-B14F-4D97-AF65-F5344CB8AC3E}">
        <p14:creationId xmlns:p14="http://schemas.microsoft.com/office/powerpoint/2010/main" val="22969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finally clause 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295400"/>
            <a:ext cx="837165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002060"/>
                </a:solidFill>
              </a:rPr>
              <a:t>// File Name ExceptionDemo.java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class </a:t>
            </a:r>
            <a:r>
              <a:rPr lang="en-US" sz="1350" b="1" dirty="0" err="1" smtClean="0">
                <a:solidFill>
                  <a:srgbClr val="FF0000"/>
                </a:solidFill>
              </a:rPr>
              <a:t>ExampleFinallyClause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	public </a:t>
            </a:r>
            <a:r>
              <a:rPr lang="en-US" sz="1350" b="1" dirty="0">
                <a:solidFill>
                  <a:srgbClr val="FF0000"/>
                </a:solidFill>
              </a:rPr>
              <a:t>static void main(String </a:t>
            </a:r>
            <a:r>
              <a:rPr lang="en-US" sz="1350" b="1" dirty="0" err="1">
                <a:solidFill>
                  <a:srgbClr val="FF0000"/>
                </a:solidFill>
              </a:rPr>
              <a:t>args</a:t>
            </a:r>
            <a:r>
              <a:rPr lang="en-US" sz="1350" b="1" dirty="0">
                <a:solidFill>
                  <a:srgbClr val="FF0000"/>
                </a:solidFill>
              </a:rPr>
              <a:t>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	{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		</a:t>
            </a:r>
            <a:r>
              <a:rPr lang="en-US" sz="1350" b="1" dirty="0" err="1" smtClean="0">
                <a:solidFill>
                  <a:srgbClr val="FF0000"/>
                </a:solidFill>
              </a:rPr>
              <a:t>int</a:t>
            </a:r>
            <a:r>
              <a:rPr lang="en-US" sz="1350" b="1" dirty="0" smtClean="0">
                <a:solidFill>
                  <a:srgbClr val="FF0000"/>
                </a:solidFill>
              </a:rPr>
              <a:t> </a:t>
            </a:r>
            <a:r>
              <a:rPr lang="en-US" sz="1350" b="1" dirty="0">
                <a:solidFill>
                  <a:srgbClr val="FF0000"/>
                </a:solidFill>
              </a:rPr>
              <a:t>a=10;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		</a:t>
            </a:r>
            <a:r>
              <a:rPr lang="en-US" sz="1350" b="1" dirty="0" err="1" smtClean="0">
                <a:solidFill>
                  <a:srgbClr val="FF0000"/>
                </a:solidFill>
              </a:rPr>
              <a:t>int</a:t>
            </a:r>
            <a:r>
              <a:rPr lang="en-US" sz="1350" b="1" dirty="0" smtClean="0">
                <a:solidFill>
                  <a:srgbClr val="FF0000"/>
                </a:solidFill>
              </a:rPr>
              <a:t> </a:t>
            </a:r>
            <a:r>
              <a:rPr lang="en-US" sz="1350" b="1" dirty="0">
                <a:solidFill>
                  <a:srgbClr val="FF0000"/>
                </a:solidFill>
              </a:rPr>
              <a:t>b = 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		</a:t>
            </a:r>
            <a:r>
              <a:rPr lang="en-US" sz="1350" b="1" dirty="0" smtClean="0">
                <a:solidFill>
                  <a:srgbClr val="002060"/>
                </a:solidFill>
              </a:rPr>
              <a:t>try // Outer Try</a:t>
            </a:r>
            <a:endParaRPr lang="en-US" sz="135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002060"/>
                </a:solidFill>
              </a:rPr>
              <a:t>		{</a:t>
            </a:r>
            <a:endParaRPr lang="en-US" sz="135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</a:t>
            </a:r>
            <a:r>
              <a:rPr lang="en-US" sz="1350" b="1" dirty="0" smtClean="0">
                <a:solidFill>
                  <a:srgbClr val="FF0000"/>
                </a:solidFill>
              </a:rPr>
              <a:t>			</a:t>
            </a:r>
            <a:r>
              <a:rPr lang="en-US" sz="1350" b="1" dirty="0" err="1" smtClean="0">
                <a:solidFill>
                  <a:srgbClr val="002060"/>
                </a:solidFill>
              </a:rPr>
              <a:t>int</a:t>
            </a:r>
            <a:r>
              <a:rPr lang="en-US" sz="1350" b="1" dirty="0" smtClean="0">
                <a:solidFill>
                  <a:srgbClr val="002060"/>
                </a:solidFill>
              </a:rPr>
              <a:t> </a:t>
            </a:r>
            <a:r>
              <a:rPr lang="en-US" sz="1350" b="1" dirty="0">
                <a:solidFill>
                  <a:srgbClr val="002060"/>
                </a:solidFill>
              </a:rPr>
              <a:t>b1=</a:t>
            </a:r>
            <a:r>
              <a:rPr lang="en-US" sz="1350" b="1" dirty="0" err="1">
                <a:solidFill>
                  <a:srgbClr val="002060"/>
                </a:solidFill>
              </a:rPr>
              <a:t>Integer.parseInt</a:t>
            </a:r>
            <a:r>
              <a:rPr lang="en-US" sz="1350" b="1" dirty="0">
                <a:solidFill>
                  <a:srgbClr val="002060"/>
                </a:solidFill>
              </a:rPr>
              <a:t>(</a:t>
            </a:r>
            <a:r>
              <a:rPr lang="en-US" sz="1350" b="1" dirty="0" err="1">
                <a:solidFill>
                  <a:srgbClr val="002060"/>
                </a:solidFill>
              </a:rPr>
              <a:t>args</a:t>
            </a:r>
            <a:r>
              <a:rPr lang="en-US" sz="1350" b="1" dirty="0">
                <a:solidFill>
                  <a:srgbClr val="002060"/>
                </a:solidFill>
              </a:rPr>
              <a:t>[0]);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002060"/>
                </a:solidFill>
              </a:rPr>
              <a:t> </a:t>
            </a:r>
            <a:r>
              <a:rPr lang="en-US" sz="1350" b="1" dirty="0" smtClean="0">
                <a:solidFill>
                  <a:srgbClr val="002060"/>
                </a:solidFill>
              </a:rPr>
              <a:t>			</a:t>
            </a:r>
            <a:r>
              <a:rPr lang="en-US" sz="1350" b="1" dirty="0" err="1" smtClean="0">
                <a:solidFill>
                  <a:srgbClr val="002060"/>
                </a:solidFill>
              </a:rPr>
              <a:t>int</a:t>
            </a:r>
            <a:r>
              <a:rPr lang="en-US" sz="1350" b="1" dirty="0" smtClean="0">
                <a:solidFill>
                  <a:srgbClr val="002060"/>
                </a:solidFill>
              </a:rPr>
              <a:t> </a:t>
            </a:r>
            <a:r>
              <a:rPr lang="en-US" sz="1350" b="1" dirty="0">
                <a:solidFill>
                  <a:srgbClr val="002060"/>
                </a:solidFill>
              </a:rPr>
              <a:t>x = a/(a-b1);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 </a:t>
            </a:r>
            <a:r>
              <a:rPr lang="en-US" sz="1350" b="1" dirty="0" smtClean="0">
                <a:solidFill>
                  <a:srgbClr val="FF0000"/>
                </a:solidFill>
              </a:rPr>
              <a:t>			try	// Inner try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</a:t>
            </a:r>
            <a:r>
              <a:rPr lang="en-US" sz="1350" b="1" dirty="0" smtClean="0">
                <a:solidFill>
                  <a:srgbClr val="FF0000"/>
                </a:solidFill>
              </a:rPr>
              <a:t>			{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 </a:t>
            </a:r>
            <a:r>
              <a:rPr lang="en-US" sz="1350" b="1" dirty="0" smtClean="0">
                <a:solidFill>
                  <a:srgbClr val="FF0000"/>
                </a:solidFill>
              </a:rPr>
              <a:t>				</a:t>
            </a:r>
            <a:r>
              <a:rPr lang="en-US" sz="1350" b="1" dirty="0" err="1" smtClean="0">
                <a:solidFill>
                  <a:srgbClr val="FF0000"/>
                </a:solidFill>
              </a:rPr>
              <a:t>int</a:t>
            </a:r>
            <a:r>
              <a:rPr lang="en-US" sz="1350" b="1" dirty="0" smtClean="0">
                <a:solidFill>
                  <a:srgbClr val="FF0000"/>
                </a:solidFill>
              </a:rPr>
              <a:t> </a:t>
            </a:r>
            <a:r>
              <a:rPr lang="en-US" sz="1350" b="1" dirty="0">
                <a:solidFill>
                  <a:srgbClr val="FF0000"/>
                </a:solidFill>
              </a:rPr>
              <a:t>y = b/(b-b1);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 </a:t>
            </a:r>
            <a:r>
              <a:rPr lang="en-US" sz="1350" b="1" dirty="0" smtClean="0">
                <a:solidFill>
                  <a:srgbClr val="FF0000"/>
                </a:solidFill>
              </a:rPr>
              <a:t>			} // End of Inner try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 </a:t>
            </a:r>
            <a:r>
              <a:rPr lang="en-US" sz="1350" b="1" dirty="0" smtClean="0">
                <a:solidFill>
                  <a:srgbClr val="FF0000"/>
                </a:solidFill>
              </a:rPr>
              <a:t>			finally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 </a:t>
            </a:r>
            <a:r>
              <a:rPr lang="en-US" sz="1350" b="1" dirty="0" smtClean="0">
                <a:solidFill>
                  <a:srgbClr val="FF0000"/>
                </a:solidFill>
              </a:rPr>
              <a:t>			{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 </a:t>
            </a:r>
            <a:r>
              <a:rPr lang="en-US" sz="1350" b="1" dirty="0" smtClean="0">
                <a:solidFill>
                  <a:srgbClr val="FF0000"/>
                </a:solidFill>
              </a:rPr>
              <a:t>			</a:t>
            </a:r>
            <a:r>
              <a:rPr lang="en-US" sz="135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350" b="1" dirty="0">
                <a:solidFill>
                  <a:srgbClr val="FF0000"/>
                </a:solidFill>
              </a:rPr>
              <a:t>("Inner Block executed");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>
                <a:solidFill>
                  <a:srgbClr val="FF0000"/>
                </a:solidFill>
              </a:rPr>
              <a:t>     </a:t>
            </a:r>
            <a:r>
              <a:rPr lang="en-US" sz="1350" b="1" dirty="0" smtClean="0">
                <a:solidFill>
                  <a:srgbClr val="FF0000"/>
                </a:solidFill>
              </a:rPr>
              <a:t>			} // End of finally clause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		</a:t>
            </a:r>
            <a:r>
              <a:rPr lang="en-US" sz="1350" b="1" dirty="0" smtClean="0">
                <a:solidFill>
                  <a:srgbClr val="002060"/>
                </a:solidFill>
              </a:rPr>
              <a:t>} // End of Outer </a:t>
            </a:r>
            <a:r>
              <a:rPr lang="en-US" sz="1350" b="1" dirty="0" smtClean="0">
                <a:solidFill>
                  <a:srgbClr val="002060"/>
                </a:solidFill>
              </a:rPr>
              <a:t>try</a:t>
            </a:r>
          </a:p>
          <a:p>
            <a:pPr>
              <a:spcBef>
                <a:spcPct val="0"/>
              </a:spcBef>
              <a:buNone/>
            </a:pPr>
            <a:r>
              <a:rPr lang="en-US" sz="1350" b="1" dirty="0" smtClean="0">
                <a:solidFill>
                  <a:srgbClr val="002060"/>
                </a:solidFill>
              </a:rPr>
              <a:t>		</a:t>
            </a:r>
            <a:r>
              <a:rPr lang="en-US" sz="1350" b="1" dirty="0">
                <a:solidFill>
                  <a:srgbClr val="002060"/>
                </a:solidFill>
              </a:rPr>
              <a:t>finally</a:t>
            </a:r>
          </a:p>
          <a:p>
            <a:pPr>
              <a:spcBef>
                <a:spcPct val="0"/>
              </a:spcBef>
              <a:buNone/>
            </a:pPr>
            <a:r>
              <a:rPr lang="en-US" sz="1350" b="1" dirty="0" smtClean="0">
                <a:solidFill>
                  <a:srgbClr val="002060"/>
                </a:solidFill>
              </a:rPr>
              <a:t>		{</a:t>
            </a:r>
            <a:endParaRPr lang="en-US" sz="1350" b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sz="1350" b="1" dirty="0">
                <a:solidFill>
                  <a:srgbClr val="002060"/>
                </a:solidFill>
              </a:rPr>
              <a:t>     </a:t>
            </a:r>
            <a:r>
              <a:rPr lang="en-US" sz="1350" b="1" dirty="0" smtClean="0">
                <a:solidFill>
                  <a:srgbClr val="002060"/>
                </a:solidFill>
              </a:rPr>
              <a:t>			</a:t>
            </a:r>
            <a:r>
              <a:rPr lang="en-US" sz="1350" b="1" dirty="0" err="1" smtClean="0">
                <a:solidFill>
                  <a:srgbClr val="002060"/>
                </a:solidFill>
              </a:rPr>
              <a:t>System.out.println</a:t>
            </a:r>
            <a:r>
              <a:rPr lang="en-US" sz="1350" b="1" dirty="0">
                <a:solidFill>
                  <a:srgbClr val="002060"/>
                </a:solidFill>
              </a:rPr>
              <a:t>("Outer Block executed");</a:t>
            </a:r>
          </a:p>
          <a:p>
            <a:pPr>
              <a:spcBef>
                <a:spcPct val="0"/>
              </a:spcBef>
              <a:buNone/>
            </a:pPr>
            <a:r>
              <a:rPr lang="en-US" sz="1350" b="1" dirty="0" smtClean="0">
                <a:solidFill>
                  <a:srgbClr val="002060"/>
                </a:solidFill>
              </a:rPr>
              <a:t>		} // End of finally clause</a:t>
            </a:r>
            <a:endParaRPr lang="en-US" sz="1350" b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sz="1350" b="1" dirty="0" smtClean="0">
                <a:solidFill>
                  <a:srgbClr val="002060"/>
                </a:solidFill>
              </a:rPr>
              <a:t>	</a:t>
            </a:r>
            <a:r>
              <a:rPr lang="en-US" sz="1350" b="1" dirty="0" smtClean="0">
                <a:solidFill>
                  <a:srgbClr val="FF0000"/>
                </a:solidFill>
              </a:rPr>
              <a:t>} // End of main() Method</a:t>
            </a:r>
            <a:endParaRPr lang="en-US" sz="135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sz="1350" b="1" dirty="0" smtClean="0">
                <a:solidFill>
                  <a:srgbClr val="FF0000"/>
                </a:solidFill>
              </a:rPr>
              <a:t>} // End of class</a:t>
            </a:r>
            <a:endParaRPr lang="en-US" sz="135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35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finally clause </a:t>
            </a:r>
            <a:r>
              <a:rPr lang="en-US" dirty="0" smtClean="0"/>
              <a:t>Example …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1411288"/>
            <a:ext cx="888409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java </a:t>
            </a:r>
            <a:r>
              <a:rPr lang="en-US" sz="18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ExampleFinallyClause</a:t>
            </a:r>
            <a:endParaRPr lang="en-US" sz="18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Outer Block executed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Exception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in thread "main"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java.lang.ArrayIndexOutOfBoundsException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 [Partial Output Shown]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1800" b="1" dirty="0">
                <a:solidFill>
                  <a:srgbClr val="002060"/>
                </a:solidFill>
                <a:cs typeface="Arial" panose="020B0604020202020204" pitchFamily="34" charset="0"/>
              </a:rPr>
              <a:t>java </a:t>
            </a:r>
            <a:r>
              <a:rPr lang="en-US" sz="1800" b="1" dirty="0" err="1">
                <a:solidFill>
                  <a:srgbClr val="002060"/>
                </a:solidFill>
                <a:cs typeface="Arial" panose="020B0604020202020204" pitchFamily="34" charset="0"/>
              </a:rPr>
              <a:t>ExampleFinallyClause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45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Inner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Block executed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Outer Block executed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1800" b="1" dirty="0">
                <a:solidFill>
                  <a:srgbClr val="002060"/>
                </a:solidFill>
                <a:cs typeface="Arial" panose="020B0604020202020204" pitchFamily="34" charset="0"/>
              </a:rPr>
              <a:t>java </a:t>
            </a:r>
            <a:r>
              <a:rPr lang="en-US" sz="1800" b="1" dirty="0" err="1">
                <a:solidFill>
                  <a:srgbClr val="002060"/>
                </a:solidFill>
                <a:cs typeface="Arial" panose="020B0604020202020204" pitchFamily="34" charset="0"/>
              </a:rPr>
              <a:t>ExampleFinallyClause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Outer Block executed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java.lang.ArithmeticException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: / by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zero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[Partial Output Shown]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1800" b="1" dirty="0">
                <a:solidFill>
                  <a:srgbClr val="002060"/>
                </a:solidFill>
                <a:cs typeface="Arial" panose="020B0604020202020204" pitchFamily="34" charset="0"/>
              </a:rPr>
              <a:t>java </a:t>
            </a:r>
            <a:r>
              <a:rPr lang="en-US" sz="1800" b="1" dirty="0" err="1">
                <a:solidFill>
                  <a:srgbClr val="002060"/>
                </a:solidFill>
                <a:cs typeface="Arial" panose="020B0604020202020204" pitchFamily="34" charset="0"/>
              </a:rPr>
              <a:t>ExampleFinallyClause</a:t>
            </a:r>
            <a:r>
              <a:rPr lang="en-US" sz="1800" b="1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20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Inner Block executed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Outer Block executed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java.lang.ArithmeticException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: / by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zero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[Partial Output Shown]</a:t>
            </a:r>
          </a:p>
        </p:txBody>
      </p:sp>
    </p:spTree>
    <p:extLst>
      <p:ext uri="{BB962C8B-B14F-4D97-AF65-F5344CB8AC3E}">
        <p14:creationId xmlns:p14="http://schemas.microsoft.com/office/powerpoint/2010/main" val="206312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135909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Fact I : A super class exception type can catch all sub class exceptions. So, while writing catch blocks , catch sub class exceptions first and then super class exceptions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Important Facts About Exceptions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1108" y="2636912"/>
            <a:ext cx="603310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extends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RuntimeException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{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BException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extends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{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CException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extends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{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class Demo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public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static void main(String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args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{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try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{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	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a=10;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catch(</a:t>
            </a:r>
            <a:r>
              <a:rPr lang="en-US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e)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	}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catch(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BException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e) 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{	}</a:t>
            </a:r>
            <a:endParaRPr lang="en-US" sz="1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		catch(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CException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e) 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{	}</a:t>
            </a:r>
            <a:endParaRPr lang="en-US" sz="1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} // End of method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 // End of class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2852936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RuntimeException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7734333" y="328498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7656" y="3573016"/>
            <a:ext cx="17967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AException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6840252" y="4014491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0192" y="4314821"/>
            <a:ext cx="126014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BException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8378996" y="400506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38936" y="4305394"/>
            <a:ext cx="126014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C</a:t>
            </a:r>
            <a:r>
              <a:rPr lang="en-US" b="1" dirty="0" err="1" smtClean="0">
                <a:solidFill>
                  <a:srgbClr val="002060"/>
                </a:solidFill>
              </a:rPr>
              <a:t>Exception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9" y="4737442"/>
            <a:ext cx="3672408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135909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Fact I : A super class exception type can catch all sub class exceptions. So, while writing catch blocks , catch sub class exceptions first and then super class exceptions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Important Facts About Exceptions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1108" y="2636912"/>
            <a:ext cx="603310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extends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RuntimeException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{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BException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extends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{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CException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extends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{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class Demo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public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static void main(String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args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{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try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{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	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a=10;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}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catch(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BException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e) 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{	}</a:t>
            </a:r>
            <a:endParaRPr lang="en-US" sz="1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		catch(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CException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e) 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{	}</a:t>
            </a:r>
          </a:p>
          <a:p>
            <a:pPr>
              <a:spcBef>
                <a:spcPct val="0"/>
              </a:spcBef>
              <a:buNone/>
            </a:pP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catch(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AException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e) {	}</a:t>
            </a:r>
            <a:endParaRPr lang="en-US" sz="1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} // End of method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 // End of class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2852936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RuntimeException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7734333" y="328498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7656" y="3573016"/>
            <a:ext cx="17967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AException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6840252" y="4014491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0192" y="4314821"/>
            <a:ext cx="126014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BException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8378996" y="400506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38936" y="4305394"/>
            <a:ext cx="126014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C</a:t>
            </a:r>
            <a:r>
              <a:rPr lang="en-US" b="1" dirty="0" err="1" smtClean="0">
                <a:solidFill>
                  <a:srgbClr val="002060"/>
                </a:solidFill>
              </a:rPr>
              <a:t>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5400050"/>
            <a:ext cx="244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 ERROR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855043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Fact II : An overridden method in sub-class can not throw an exception broader and stronger than the method of the super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Important Facts About Exceptions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552" y="2333685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File Name : ExceptionDemo.java</a:t>
            </a:r>
          </a:p>
          <a:p>
            <a:r>
              <a:rPr lang="en-US" b="1" dirty="0"/>
              <a:t>import java.io.*;</a:t>
            </a:r>
          </a:p>
          <a:p>
            <a:r>
              <a:rPr lang="en-US" b="1" dirty="0"/>
              <a:t>class A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public void display() throws </a:t>
            </a:r>
            <a:r>
              <a:rPr lang="en-US" b="1" dirty="0" err="1">
                <a:solidFill>
                  <a:srgbClr val="FF0000"/>
                </a:solidFill>
              </a:rPr>
              <a:t>IOException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{</a:t>
            </a:r>
          </a:p>
          <a:p>
            <a:r>
              <a:rPr lang="en-US" b="1" dirty="0">
                <a:solidFill>
                  <a:srgbClr val="FF0000"/>
                </a:solidFill>
              </a:rPr>
              <a:t>	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class B extends A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2060"/>
                </a:solidFill>
              </a:rPr>
              <a:t>public void display() throws Exception</a:t>
            </a:r>
          </a:p>
          <a:p>
            <a:r>
              <a:rPr lang="en-US" b="1" dirty="0">
                <a:solidFill>
                  <a:srgbClr val="002060"/>
                </a:solidFill>
              </a:rPr>
              <a:t>	{</a:t>
            </a:r>
          </a:p>
          <a:p>
            <a:r>
              <a:rPr lang="en-US" b="1" dirty="0">
                <a:solidFill>
                  <a:srgbClr val="002060"/>
                </a:solidFill>
              </a:rPr>
              <a:t>	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7536" y="2996952"/>
            <a:ext cx="3468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Compile-Time Error</a:t>
            </a:r>
          </a:p>
          <a:p>
            <a:endParaRPr lang="en-US" b="1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ExceptionDemo.java:11</a:t>
            </a:r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: display() in B cannot override display() in A; overridden method does not throw </a:t>
            </a:r>
            <a:r>
              <a:rPr lang="en-US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java.lang.Exception</a:t>
            </a:r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        public void display() throws Exception</a:t>
            </a:r>
          </a:p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                    ^</a:t>
            </a:r>
          </a:p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0655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855043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Fact II : An overridden method in sub-class can not throw an exception broader and stronger than the method of the super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Important Facts About Exceptions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7544" y="2132856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File Name : ExceptionDemo.java</a:t>
            </a:r>
          </a:p>
          <a:p>
            <a:r>
              <a:rPr lang="en-US" b="1" dirty="0"/>
              <a:t>import java.io.*;</a:t>
            </a:r>
          </a:p>
          <a:p>
            <a:r>
              <a:rPr lang="en-US" b="1" dirty="0"/>
              <a:t>class A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public void display() throws </a:t>
            </a:r>
            <a:r>
              <a:rPr lang="en-US" b="1" dirty="0" err="1" smtClean="0">
                <a:solidFill>
                  <a:srgbClr val="FF0000"/>
                </a:solidFill>
              </a:rPr>
              <a:t>RuntimeException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{</a:t>
            </a:r>
          </a:p>
          <a:p>
            <a:r>
              <a:rPr lang="en-US" b="1" dirty="0">
                <a:solidFill>
                  <a:srgbClr val="FF0000"/>
                </a:solidFill>
              </a:rPr>
              <a:t>	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class B extends A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2060"/>
                </a:solidFill>
              </a:rPr>
              <a:t>public void display() throws </a:t>
            </a:r>
            <a:r>
              <a:rPr lang="en-US" b="1" dirty="0" err="1" smtClean="0">
                <a:solidFill>
                  <a:srgbClr val="002060"/>
                </a:solidFill>
              </a:rPr>
              <a:t>IOException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	{</a:t>
            </a:r>
          </a:p>
          <a:p>
            <a:r>
              <a:rPr lang="en-US" b="1" dirty="0">
                <a:solidFill>
                  <a:srgbClr val="002060"/>
                </a:solidFill>
              </a:rPr>
              <a:t>	}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234517"/>
            <a:ext cx="7272808" cy="1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2181</TotalTime>
  <Words>407</Words>
  <Application>Microsoft Office PowerPoint</Application>
  <PresentationFormat>On-screen Show (4:3)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Times New Roman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352</cp:revision>
  <cp:lastPrinted>2014-01-11T02:25:52Z</cp:lastPrinted>
  <dcterms:created xsi:type="dcterms:W3CDTF">2014-01-11T00:18:07Z</dcterms:created>
  <dcterms:modified xsi:type="dcterms:W3CDTF">2020-11-19T09:04:32Z</dcterms:modified>
</cp:coreProperties>
</file>