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13" r:id="rId2"/>
    <p:sldId id="430" r:id="rId3"/>
    <p:sldId id="431" r:id="rId4"/>
    <p:sldId id="432" r:id="rId5"/>
    <p:sldId id="433" r:id="rId6"/>
    <p:sldId id="434" r:id="rId7"/>
    <p:sldId id="436" r:id="rId8"/>
    <p:sldId id="438" r:id="rId9"/>
    <p:sldId id="440" r:id="rId10"/>
    <p:sldId id="442" r:id="rId11"/>
    <p:sldId id="429" r:id="rId12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69" d="100"/>
          <a:sy n="69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8DF4-CF26-4812-ABCF-08312EE4AC03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0A1E-E34D-4E5E-AD1F-C067DEA0A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b="1" smtClean="0"/>
              <a:pPr/>
              <a:t>‹#›</a:t>
            </a:fld>
            <a:r>
              <a:rPr lang="en-US" sz="1200" b="1" dirty="0" smtClean="0"/>
              <a:t>          </a:t>
            </a:r>
            <a:r>
              <a:rPr lang="en-US" sz="1200" b="1" dirty="0" smtClean="0"/>
              <a:t>IT 2103 : Object-Oriented</a:t>
            </a:r>
            <a:r>
              <a:rPr lang="en-US" sz="1200" b="1" baseline="0" dirty="0" smtClean="0"/>
              <a:t> Programming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Method Signatures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Polymorphism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Polymorphism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1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258323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What is the problem with the following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8371656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Polymorphism:</a:t>
            </a:r>
          </a:p>
          <a:p>
            <a:r>
              <a:rPr lang="en-US" dirty="0" smtClean="0"/>
              <a:t>Subtyping </a:t>
            </a:r>
            <a:r>
              <a:rPr lang="en-US" dirty="0"/>
              <a:t>(Via Method Overriding)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340" y="2193434"/>
            <a:ext cx="54913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A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print(</a:t>
            </a:r>
            <a:r>
              <a:rPr lang="en-US" dirty="0" err="1" smtClean="0"/>
              <a:t>int</a:t>
            </a:r>
            <a:r>
              <a:rPr lang="en-US" dirty="0" smtClean="0"/>
              <a:t> x) 	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(“Hello Class A”); </a:t>
            </a:r>
          </a:p>
          <a:p>
            <a:r>
              <a:rPr lang="en-US" dirty="0"/>
              <a:t>	</a:t>
            </a:r>
            <a:r>
              <a:rPr lang="en-US" dirty="0" smtClean="0"/>
              <a:t>	return 0;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}// End of class 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class B extends 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public void print()	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{ 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 smtClean="0">
                <a:solidFill>
                  <a:srgbClr val="FF0000"/>
                </a:solidFill>
              </a:rPr>
              <a:t>(“Hello Class B”);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}// End of class B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498516" y="2815218"/>
            <a:ext cx="6241836" cy="2477983"/>
            <a:chOff x="1498516" y="2815218"/>
            <a:chExt cx="5737780" cy="2477983"/>
          </a:xfrm>
        </p:grpSpPr>
        <p:grpSp>
          <p:nvGrpSpPr>
            <p:cNvPr id="11" name="Group 10"/>
            <p:cNvGrpSpPr/>
            <p:nvPr/>
          </p:nvGrpSpPr>
          <p:grpSpPr>
            <a:xfrm>
              <a:off x="1498516" y="2815218"/>
              <a:ext cx="5276016" cy="288032"/>
              <a:chOff x="1498516" y="2815218"/>
              <a:chExt cx="5276016" cy="2880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498516" y="2815218"/>
                <a:ext cx="1842492" cy="288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3318148" y="2974092"/>
                <a:ext cx="34563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1533110" y="5005169"/>
              <a:ext cx="5276016" cy="288032"/>
              <a:chOff x="1498516" y="2815218"/>
              <a:chExt cx="5276016" cy="2880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498516" y="2815218"/>
                <a:ext cx="1842492" cy="288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3318148" y="2974092"/>
                <a:ext cx="34563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Arrow Connector 15"/>
            <p:cNvCxnSpPr/>
            <p:nvPr/>
          </p:nvCxnSpPr>
          <p:spPr>
            <a:xfrm>
              <a:off x="6774532" y="2974092"/>
              <a:ext cx="461764" cy="9589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6774532" y="4235946"/>
              <a:ext cx="461764" cy="92809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5832140" y="3831431"/>
            <a:ext cx="3204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Method Overloading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5694347"/>
            <a:ext cx="3690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Error </a:t>
            </a:r>
            <a:r>
              <a:rPr lang="en-US" sz="2400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Not Method Overriding </a:t>
            </a:r>
            <a:endParaRPr lang="en-US" sz="2400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14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3068960"/>
            <a:ext cx="5419328" cy="1647131"/>
          </a:xfrm>
        </p:spPr>
        <p:txBody>
          <a:bodyPr>
            <a:normAutofit/>
          </a:bodyPr>
          <a:lstStyle/>
          <a:p>
            <a:r>
              <a:rPr lang="en-IN" sz="8000" b="1" i="1" dirty="0" smtClean="0">
                <a:solidFill>
                  <a:srgbClr val="FF0000"/>
                </a:solidFill>
                <a:latin typeface="Arial Rounded MT Bold" pitchFamily="34" charset="0"/>
              </a:rPr>
              <a:t>Thank You</a:t>
            </a:r>
            <a:endParaRPr lang="en-IN" sz="8000" b="1" i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340769"/>
            <a:ext cx="8426896" cy="1368152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A Method Signature </a:t>
            </a:r>
            <a:r>
              <a:rPr lang="en-US" dirty="0"/>
              <a:t>is the method name and the </a:t>
            </a:r>
            <a:r>
              <a:rPr lang="en-US" dirty="0" smtClean="0"/>
              <a:t>number, type and order of </a:t>
            </a:r>
            <a:r>
              <a:rPr lang="en-US" dirty="0"/>
              <a:t>its </a:t>
            </a:r>
            <a:r>
              <a:rPr lang="en-US" dirty="0" smtClean="0"/>
              <a:t>parameters 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Return </a:t>
            </a:r>
            <a:r>
              <a:rPr lang="en-US" dirty="0" smtClean="0"/>
              <a:t>type of a method is not </a:t>
            </a:r>
            <a:r>
              <a:rPr lang="en-US" dirty="0"/>
              <a:t>considered to be a part of the method signature.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Method Signatures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3473713"/>
            <a:ext cx="4248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doSomeThing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 , float b)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………………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562" y="4913873"/>
            <a:ext cx="4248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float 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doSome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 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c)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………………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324044" y="3938956"/>
            <a:ext cx="79208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6145" y="2925450"/>
            <a:ext cx="387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4626" y="2925450"/>
            <a:ext cx="387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 Signatures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27055" y="3849215"/>
            <a:ext cx="3781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doSomeThing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int,float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324044" y="5320632"/>
            <a:ext cx="79208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27055" y="5238528"/>
            <a:ext cx="3060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doSome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int,int,int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31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5" grpId="0"/>
      <p:bldP spid="6" grpId="0" animBg="1"/>
      <p:bldP spid="7" grpId="0"/>
      <p:bldP spid="8" grpId="0"/>
      <p:bldP spid="9" grpId="0"/>
      <p:bldP spid="10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493837"/>
            <a:ext cx="8856984" cy="279925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One Interface Having Multiple 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Three Flavors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Adhoc</a:t>
            </a:r>
            <a:r>
              <a:rPr lang="en-US" dirty="0" smtClean="0"/>
              <a:t> Polymorphism (Via Method Overloading)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Subtyping (Via Method Overriding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Parametric Polymorphism (Via Generic Programming –Will be Covered Later)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7600" dirty="0" smtClean="0"/>
              <a:t>Polymorphism</a:t>
            </a:r>
          </a:p>
          <a:p>
            <a:r>
              <a:rPr lang="en-US" dirty="0"/>
              <a:t>https://en.wikipedia.org/wiki/Polymorphism_(computer_science)</a:t>
            </a:r>
          </a:p>
        </p:txBody>
      </p:sp>
    </p:spTree>
    <p:extLst>
      <p:ext uri="{BB962C8B-B14F-4D97-AF65-F5344CB8AC3E}">
        <p14:creationId xmlns:p14="http://schemas.microsoft.com/office/powerpoint/2010/main" val="274801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371656" cy="2511227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Supported via Method Overloading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Two Methods are said to be overloaded if they have same name but different signatures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Method signatures can be different either via having different number of arguments to methods or via having different order of the arguments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Overloaded method either may have same or different return types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8515672" cy="1143000"/>
          </a:xfrm>
        </p:spPr>
        <p:txBody>
          <a:bodyPr/>
          <a:lstStyle/>
          <a:p>
            <a:r>
              <a:rPr lang="en-US" dirty="0" err="1" smtClean="0"/>
              <a:t>Adhoc</a:t>
            </a:r>
            <a:r>
              <a:rPr lang="en-US" dirty="0" smtClean="0"/>
              <a:t> Polymorphism : Method Overloading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06567"/>
            <a:ext cx="47525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	add(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 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b) 	{ ….}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float 	add(float a, float b)	{ ….}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add(double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b)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{ ….}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String	add(String a, String b) 	{ ….}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904332" y="4320804"/>
            <a:ext cx="97840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06683" y="4203501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904332" y="4907940"/>
            <a:ext cx="97840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6683" y="4790637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add(float , float )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904332" y="5495076"/>
            <a:ext cx="97840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06683" y="5377773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add(double , double )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4904332" y="6142515"/>
            <a:ext cx="97840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06683" y="6025212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add(String , String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3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2299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Method Overloading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Adhoc</a:t>
            </a:r>
            <a:r>
              <a:rPr lang="en-US" dirty="0"/>
              <a:t> Polymorphism : Method Overloading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204864"/>
            <a:ext cx="53640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MethodOverloadingExample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a, float b)		{ … 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float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(float a,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b)		{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 }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a, float b,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c)	{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 }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float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a, float b, double c)	{ … }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Right Arrow 4"/>
          <p:cNvSpPr/>
          <p:nvPr/>
        </p:nvSpPr>
        <p:spPr>
          <a:xfrm>
            <a:off x="5220072" y="2831480"/>
            <a:ext cx="1272201" cy="252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92273" y="2772828"/>
            <a:ext cx="1638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, float)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220071" y="3375238"/>
            <a:ext cx="1272201" cy="252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92272" y="3316586"/>
            <a:ext cx="1638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(float,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220071" y="3934232"/>
            <a:ext cx="1272201" cy="252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92272" y="3875580"/>
            <a:ext cx="204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, float,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5220071" y="4483669"/>
            <a:ext cx="1272201" cy="252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92272" y="4425017"/>
            <a:ext cx="2544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, float, double)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2570" y="5345339"/>
            <a:ext cx="44454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float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(double a, float b)	{ … }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double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(double x, float y)	{ … }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4419600" y="5389478"/>
            <a:ext cx="428171" cy="100811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96544" y="5013176"/>
            <a:ext cx="4211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Wrong Method Declaration in In Same Class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Compile Time Error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(Not Overloaded Methods)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20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/>
      <p:bldP spid="14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2583235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This Type of Polymorphism is known as Runtime Polymorphism (Dynamic Method Dispatch or Method Overriding)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Two Methods are said to be overridden if and only if they have </a:t>
            </a:r>
            <a:r>
              <a:rPr lang="en-US" b="1" dirty="0" smtClean="0">
                <a:solidFill>
                  <a:srgbClr val="FF0000"/>
                </a:solidFill>
              </a:rPr>
              <a:t>same name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same signatures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same return type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Exhibited only by sub-classes of a common super class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A sub class can override a method of a super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8371656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Polymorphism:</a:t>
            </a:r>
          </a:p>
          <a:p>
            <a:r>
              <a:rPr lang="en-US" dirty="0" smtClean="0"/>
              <a:t>Subtyping </a:t>
            </a:r>
            <a:r>
              <a:rPr lang="en-US" dirty="0"/>
              <a:t>(Via Method Overriding)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005064"/>
            <a:ext cx="43444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A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public void </a:t>
            </a:r>
            <a:r>
              <a:rPr lang="en-US" dirty="0" err="1" smtClean="0"/>
              <a:t>doS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 	{ …. }</a:t>
            </a:r>
          </a:p>
          <a:p>
            <a:r>
              <a:rPr lang="en-US" dirty="0" smtClean="0"/>
              <a:t>}// End of class A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class B extends 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public void </a:t>
            </a:r>
            <a:r>
              <a:rPr lang="en-US" dirty="0" err="1" smtClean="0">
                <a:solidFill>
                  <a:srgbClr val="FF0000"/>
                </a:solidFill>
              </a:rPr>
              <a:t>doS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a,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b)	{ …. }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}// End of class 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8586" y="4869160"/>
            <a:ext cx="3435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B overrides the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method of super class A.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9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258323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Method Overriding Example-1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8371656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Polymorphism:</a:t>
            </a:r>
          </a:p>
          <a:p>
            <a:r>
              <a:rPr lang="en-US" dirty="0" smtClean="0"/>
              <a:t>Subtyping </a:t>
            </a:r>
            <a:r>
              <a:rPr lang="en-US" dirty="0"/>
              <a:t>(Via Method Overriding)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916832"/>
            <a:ext cx="54913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A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public void print() 	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(“Hello Class A”); 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}// End of class A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class B extends 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public void print()	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{ 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 smtClean="0">
                <a:solidFill>
                  <a:srgbClr val="FF0000"/>
                </a:solidFill>
              </a:rPr>
              <a:t>(“Hello Class B”);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}// End of class 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98058" y="1988840"/>
            <a:ext cx="26944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 a1 = new A();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a1.print();</a:t>
            </a:r>
          </a:p>
          <a:p>
            <a:endParaRPr lang="en-US" sz="2400" u="sng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What’s the o/p?</a:t>
            </a:r>
            <a:endParaRPr lang="en-US" sz="2400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a1 = new B();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a1.print();</a:t>
            </a:r>
          </a:p>
          <a:p>
            <a:endParaRPr lang="en-US" sz="2400" u="sng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24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 the o/p?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6093296"/>
            <a:ext cx="8354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B overrides the print() method of super class A.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23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258323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Method Overriding Example-2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8371656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Polymorphism:</a:t>
            </a:r>
          </a:p>
          <a:p>
            <a:r>
              <a:rPr lang="en-US" dirty="0" smtClean="0"/>
              <a:t>Subtyping </a:t>
            </a:r>
            <a:r>
              <a:rPr lang="en-US" dirty="0"/>
              <a:t>(Via Method Overriding)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844824"/>
            <a:ext cx="433920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void print() 	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(“Hello Class A”); 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}// End of class A</a:t>
            </a:r>
          </a:p>
          <a:p>
            <a:r>
              <a:rPr 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B extends A</a:t>
            </a:r>
          </a:p>
          <a:p>
            <a:r>
              <a:rPr 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public void print()	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(“Hello Class B”);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}// End of class B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extends A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public void print()	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 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(“Hello Class </a:t>
            </a:r>
            <a:r>
              <a:rPr 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C”);</a:t>
            </a:r>
            <a:endParaRPr 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}// End of class </a:t>
            </a:r>
            <a:r>
              <a:rPr 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en-US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extends A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public void print()	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 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(“Hello Class </a:t>
            </a:r>
            <a:r>
              <a:rPr 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D”);</a:t>
            </a:r>
            <a:endParaRPr 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}// End of class </a:t>
            </a:r>
            <a:r>
              <a:rPr 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3827894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Sub-classes B, C and D overrides the print() from the super class 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76256" y="1844824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092280" y="2276872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12160" y="2708920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012160" y="269006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092280" y="2708920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100392" y="2699493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796136" y="3122114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876256" y="3150708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884368" y="3141281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6247" y="4959133"/>
            <a:ext cx="24432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a1 =	new	A();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a1.print();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a1 = new D();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a1.print();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04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5" grpId="0"/>
      <p:bldP spid="8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258323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Overridden Methods Cannot Have Different Return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8371656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Polymorphism:</a:t>
            </a:r>
          </a:p>
          <a:p>
            <a:r>
              <a:rPr lang="en-US" dirty="0" smtClean="0"/>
              <a:t>Subtyping </a:t>
            </a:r>
            <a:r>
              <a:rPr lang="en-US" dirty="0"/>
              <a:t>(Via Method Overriding)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340" y="2193434"/>
            <a:ext cx="54913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A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print() 	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(“Hello Class A”); </a:t>
            </a:r>
          </a:p>
          <a:p>
            <a:r>
              <a:rPr lang="en-US" dirty="0"/>
              <a:t>	</a:t>
            </a:r>
            <a:r>
              <a:rPr lang="en-US" dirty="0" smtClean="0"/>
              <a:t>	return 0;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}// End of class 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class B extends 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public void print()	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{ 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 smtClean="0">
                <a:solidFill>
                  <a:srgbClr val="FF0000"/>
                </a:solidFill>
              </a:rPr>
              <a:t>(“Hello Class B”);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}// End of class B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498516" y="2815218"/>
            <a:ext cx="5737780" cy="2477983"/>
            <a:chOff x="1498516" y="2815218"/>
            <a:chExt cx="5737780" cy="2477983"/>
          </a:xfrm>
        </p:grpSpPr>
        <p:grpSp>
          <p:nvGrpSpPr>
            <p:cNvPr id="11" name="Group 10"/>
            <p:cNvGrpSpPr/>
            <p:nvPr/>
          </p:nvGrpSpPr>
          <p:grpSpPr>
            <a:xfrm>
              <a:off x="1498516" y="2815218"/>
              <a:ext cx="5276016" cy="288032"/>
              <a:chOff x="1498516" y="2815218"/>
              <a:chExt cx="5276016" cy="2880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498516" y="2815218"/>
                <a:ext cx="1842492" cy="288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3318148" y="2974092"/>
                <a:ext cx="34563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1533110" y="5005169"/>
              <a:ext cx="5276016" cy="288032"/>
              <a:chOff x="1498516" y="2815218"/>
              <a:chExt cx="5276016" cy="2880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498516" y="2815218"/>
                <a:ext cx="1842492" cy="288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3318148" y="2974092"/>
                <a:ext cx="34563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Arrow Connector 15"/>
            <p:cNvCxnSpPr/>
            <p:nvPr/>
          </p:nvCxnSpPr>
          <p:spPr>
            <a:xfrm>
              <a:off x="6774532" y="2974092"/>
              <a:ext cx="461764" cy="9589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6774532" y="4235946"/>
              <a:ext cx="461764" cy="92809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7344816" y="2708920"/>
            <a:ext cx="1835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Wrong .. 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 Time Error</a:t>
            </a: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Overridden Methods Can Not have Different Return Types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92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1" grpId="0"/>
    </p:bld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928</TotalTime>
  <Words>442</Words>
  <Application>Microsoft Office PowerPoint</Application>
  <PresentationFormat>On-screen Show (4:3)</PresentationFormat>
  <Paragraphs>191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Rounded MT Bold</vt:lpstr>
      <vt:lpstr>Calibri</vt:lpstr>
      <vt:lpstr>Wingdings</vt:lpstr>
      <vt:lpstr>AAOC ZC222-L1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Dr. Pankaj Vyas [MU - Jaipur]</cp:lastModifiedBy>
  <cp:revision>189</cp:revision>
  <cp:lastPrinted>2014-01-11T02:25:52Z</cp:lastPrinted>
  <dcterms:created xsi:type="dcterms:W3CDTF">2014-01-11T00:18:07Z</dcterms:created>
  <dcterms:modified xsi:type="dcterms:W3CDTF">2020-08-26T05:37:05Z</dcterms:modified>
</cp:coreProperties>
</file>