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4" r:id="rId6"/>
    <p:sldId id="435" r:id="rId7"/>
    <p:sldId id="436" r:id="rId8"/>
    <p:sldId id="437" r:id="rId9"/>
    <p:sldId id="438" r:id="rId10"/>
    <p:sldId id="440" r:id="rId11"/>
    <p:sldId id="442" r:id="rId12"/>
    <p:sldId id="444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Local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19528" cy="1143000"/>
          </a:xfrm>
        </p:spPr>
        <p:txBody>
          <a:bodyPr/>
          <a:lstStyle/>
          <a:p>
            <a:r>
              <a:rPr lang="en-US" dirty="0" smtClean="0"/>
              <a:t>Anonymous Class : Example 1…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496" y="1397089"/>
            <a:ext cx="87849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class Test</a:t>
            </a:r>
          </a:p>
          <a:p>
            <a:r>
              <a:rPr lang="en-US" sz="1700" b="1" dirty="0"/>
              <a:t>{</a:t>
            </a:r>
          </a:p>
          <a:p>
            <a:r>
              <a:rPr lang="en-US" sz="1700" b="1" dirty="0"/>
              <a:t>	public static void main(String </a:t>
            </a:r>
            <a:r>
              <a:rPr lang="en-US" sz="1700" b="1" dirty="0" err="1"/>
              <a:t>args</a:t>
            </a:r>
            <a:r>
              <a:rPr lang="en-US" sz="1700" b="1" dirty="0"/>
              <a:t>[])</a:t>
            </a:r>
          </a:p>
          <a:p>
            <a:r>
              <a:rPr lang="en-US" sz="1700" b="1" dirty="0"/>
              <a:t>	{</a:t>
            </a:r>
          </a:p>
          <a:p>
            <a:r>
              <a:rPr lang="en-US" sz="1700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A a1 = new A(20)</a:t>
            </a:r>
          </a:p>
          <a:p>
            <a:r>
              <a:rPr lang="en-US" b="1" dirty="0">
                <a:solidFill>
                  <a:srgbClr val="FF0000"/>
                </a:solidFill>
              </a:rPr>
              <a:t>		{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00B050"/>
                </a:solidFill>
              </a:rPr>
              <a:t>public void show()</a:t>
            </a:r>
          </a:p>
          <a:p>
            <a:r>
              <a:rPr lang="en-US" b="1" dirty="0">
                <a:solidFill>
                  <a:srgbClr val="00B050"/>
                </a:solidFill>
              </a:rPr>
              <a:t>			{</a:t>
            </a:r>
          </a:p>
          <a:p>
            <a:r>
              <a:rPr lang="en-US" b="1" dirty="0">
                <a:solidFill>
                  <a:srgbClr val="00B050"/>
                </a:solidFill>
              </a:rPr>
              <a:t>			      </a:t>
            </a:r>
            <a:r>
              <a:rPr lang="en-US" b="1" dirty="0" err="1">
                <a:solidFill>
                  <a:srgbClr val="00B050"/>
                </a:solidFill>
              </a:rPr>
              <a:t>super.show</a:t>
            </a:r>
            <a:r>
              <a:rPr lang="en-US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</a:rPr>
              <a:t>			      System.out.println("Hello");</a:t>
            </a:r>
          </a:p>
          <a:p>
            <a:r>
              <a:rPr lang="en-US" b="1" dirty="0">
                <a:solidFill>
                  <a:srgbClr val="00B050"/>
                </a:solidFill>
              </a:rPr>
              <a:t>			}</a:t>
            </a:r>
          </a:p>
          <a:p>
            <a:r>
              <a:rPr lang="en-US" b="1" dirty="0">
                <a:solidFill>
                  <a:srgbClr val="FF0000"/>
                </a:solidFill>
              </a:rPr>
              <a:t>		      	</a:t>
            </a:r>
            <a:r>
              <a:rPr lang="en-US" b="1" dirty="0">
                <a:solidFill>
                  <a:srgbClr val="7030A0"/>
                </a:solidFill>
              </a:rPr>
              <a:t>public void display()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			{</a:t>
            </a:r>
          </a:p>
          <a:p>
            <a:r>
              <a:rPr lang="en-US" b="1" dirty="0">
                <a:solidFill>
                  <a:srgbClr val="7030A0"/>
                </a:solidFill>
              </a:rPr>
              <a:t>			      System.out.println("Hi");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			}</a:t>
            </a:r>
          </a:p>
          <a:p>
            <a:r>
              <a:rPr lang="en-US" b="1" dirty="0">
                <a:solidFill>
                  <a:srgbClr val="FF0000"/>
                </a:solidFill>
              </a:rPr>
              <a:t>		};</a:t>
            </a:r>
          </a:p>
          <a:p>
            <a:r>
              <a:rPr lang="en-US" sz="1700" b="1" dirty="0"/>
              <a:t>		</a:t>
            </a:r>
            <a:r>
              <a:rPr lang="en-US" sz="2000" b="1" dirty="0">
                <a:solidFill>
                  <a:srgbClr val="FF0000"/>
                </a:solidFill>
              </a:rPr>
              <a:t>a1.show();</a:t>
            </a:r>
          </a:p>
          <a:p>
            <a:r>
              <a:rPr lang="en-US" sz="1700" b="1" dirty="0"/>
              <a:t>		//a1.display();</a:t>
            </a:r>
          </a:p>
          <a:p>
            <a:r>
              <a:rPr lang="en-US" sz="1700" b="1" dirty="0"/>
              <a:t>	}// End of Method</a:t>
            </a:r>
          </a:p>
          <a:p>
            <a:r>
              <a:rPr lang="en-US" sz="1700" b="1" dirty="0"/>
              <a:t>}// End of Class Test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35896" y="1772816"/>
            <a:ext cx="3240360" cy="8640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76639" y="1491139"/>
            <a:ext cx="1944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 Semicolon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7992" y="2762985"/>
            <a:ext cx="5256584" cy="29946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236296" y="2762984"/>
            <a:ext cx="360040" cy="2994655"/>
          </a:xfrm>
          <a:prstGeom prst="rightBrace">
            <a:avLst>
              <a:gd name="adj1" fmla="val 59127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5902058" y="4060256"/>
            <a:ext cx="3975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Body of Anonymous Sub-class of 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87225">
            <a:off x="3108338" y="6005454"/>
            <a:ext cx="1682183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89495" y="5965474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Calling show () Method of Inner Class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19528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Anonymous Class : Example 2</a:t>
            </a:r>
          </a:p>
          <a:p>
            <a:r>
              <a:rPr lang="en-US" dirty="0" smtClean="0"/>
              <a:t>(Inner Class Implementing an Interface)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" y="1340768"/>
            <a:ext cx="62964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File Name : Inner2.java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X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Interface X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	static	void	main(String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	x1	=	new	X()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public	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show(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}// End of Method</a:t>
            </a:r>
            <a:b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public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return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a*b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}// End of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}; // End of class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03640" y="2355235"/>
            <a:ext cx="1620688" cy="158417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1882" y="1910958"/>
            <a:ext cx="194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 Semicolon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2641" y="4076566"/>
            <a:ext cx="5256584" cy="2471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6870945" y="4076565"/>
            <a:ext cx="360040" cy="2471975"/>
          </a:xfrm>
          <a:prstGeom prst="rightBrace">
            <a:avLst>
              <a:gd name="adj1" fmla="val 59127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021541" y="4715764"/>
            <a:ext cx="328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Body of an Anonymous class implementing an interface X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19528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Anonymous Class : Example 2 …</a:t>
            </a:r>
          </a:p>
          <a:p>
            <a:r>
              <a:rPr lang="en-US" dirty="0" smtClean="0"/>
              <a:t>(Inner Class Implementing an Interface)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" y="1340768"/>
            <a:ext cx="6296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System.out.println(x1.show(10,30));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System.out.println(x1.mul(10,30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main() Method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  <a:p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13590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With-in The Boundary of a Method of some other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Forms :	1.	Local Class							2. 	Anonymous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14376"/>
            <a:ext cx="60486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class A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public	void	show()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{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class X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	} // End of class X</a:t>
            </a:r>
            <a:br>
              <a:rPr lang="en-US" sz="2200" b="1" dirty="0" smtClean="0">
                <a:solidFill>
                  <a:srgbClr val="FF0000"/>
                </a:solidFill>
              </a:rPr>
            </a:b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FF0000"/>
                </a:solidFill>
              </a:rPr>
              <a:t>class Y extends X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	{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	} // End of class Y</a:t>
            </a:r>
          </a:p>
          <a:p>
            <a:r>
              <a:rPr lang="en-US" sz="2200" dirty="0" smtClean="0"/>
              <a:t>	}// End of Method</a:t>
            </a:r>
          </a:p>
          <a:p>
            <a:r>
              <a:rPr lang="en-US" sz="2200" dirty="0" smtClean="0"/>
              <a:t>}// End of class A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691680" y="3895348"/>
            <a:ext cx="5688632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96336" y="4050687"/>
            <a:ext cx="1204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X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1680" y="4937760"/>
            <a:ext cx="5688632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98869" y="5093099"/>
            <a:ext cx="1199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Y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9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Local Classes are Visible Only </a:t>
            </a:r>
            <a:r>
              <a:rPr lang="en-US" dirty="0"/>
              <a:t>in </a:t>
            </a:r>
            <a:r>
              <a:rPr lang="en-US" dirty="0" smtClean="0"/>
              <a:t>the Methods in which they are defined. [ </a:t>
            </a:r>
            <a:r>
              <a:rPr lang="en-US" u="sng" dirty="0" smtClean="0">
                <a:solidFill>
                  <a:srgbClr val="FF0000"/>
                </a:solidFill>
              </a:rPr>
              <a:t>No Scope Access Modifier such as public, protected can be used for Local Classes</a:t>
            </a:r>
            <a:r>
              <a:rPr lang="en-US" dirty="0" smtClean="0"/>
              <a:t>]</a:t>
            </a:r>
            <a:endParaRPr lang="en-US" dirty="0"/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Local Classes </a:t>
            </a:r>
            <a:r>
              <a:rPr lang="en-US" dirty="0"/>
              <a:t>can </a:t>
            </a:r>
            <a:r>
              <a:rPr lang="en-US" dirty="0" smtClean="0"/>
              <a:t>Only Use ‘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’ </a:t>
            </a:r>
            <a:r>
              <a:rPr lang="en-US" dirty="0"/>
              <a:t>variables from its enclosing method</a:t>
            </a:r>
            <a:r>
              <a:rPr lang="en-US" dirty="0" smtClean="0"/>
              <a:t>. </a:t>
            </a:r>
            <a:endParaRPr lang="en-US" dirty="0"/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However, Local Classes </a:t>
            </a:r>
            <a:r>
              <a:rPr lang="en-US" dirty="0"/>
              <a:t>can </a:t>
            </a:r>
            <a:r>
              <a:rPr lang="en-US" dirty="0" smtClean="0"/>
              <a:t>Access instance-fields and object methods of the enclosing class even if they are private.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Local Classes </a:t>
            </a:r>
            <a:r>
              <a:rPr lang="en-US" dirty="0" smtClean="0"/>
              <a:t>..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6" y="1340768"/>
            <a:ext cx="4392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protected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b=10;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b="1" dirty="0" err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</a:t>
            </a:r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show() method</a:t>
            </a:r>
          </a:p>
          <a:p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A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6" y="1340768"/>
            <a:ext cx="4248472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1772816"/>
            <a:ext cx="43559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=b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("b="+b);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("x="+x);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064" y="1772816"/>
            <a:ext cx="4248472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3768" y="4509120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83768" y="1772816"/>
            <a:ext cx="2179296" cy="30243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83768" y="4941168"/>
            <a:ext cx="2179296" cy="80196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3768" y="494116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11760" y="2056084"/>
            <a:ext cx="6120680" cy="47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32440" y="2056084"/>
            <a:ext cx="0" cy="22613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111336" y="2610272"/>
            <a:ext cx="1421104" cy="20428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24036" y="4297766"/>
            <a:ext cx="3065022" cy="165151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89058" y="5085184"/>
            <a:ext cx="2543382" cy="8640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63064" y="13581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Class B Within Show Method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7944" y="587727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Error: Local Class Cannot Access non-final Variables From the Enclosing Method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Local Classes </a:t>
            </a:r>
            <a:r>
              <a:rPr lang="en-US" dirty="0" smtClean="0"/>
              <a:t>.. Example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6" y="1340768"/>
            <a:ext cx="4392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protected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b=10;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b="1" dirty="0" err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2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x=10</a:t>
            </a:r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show() method</a:t>
            </a:r>
          </a:p>
          <a:p>
            <a:endParaRPr lang="en-US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End of A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6" y="1340768"/>
            <a:ext cx="4248472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4" y="1772816"/>
            <a:ext cx="43559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=b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("b="+b);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("x="+x);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064" y="1772816"/>
            <a:ext cx="4248472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3768" y="4509120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83768" y="1772816"/>
            <a:ext cx="2179296" cy="302433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83768" y="4941168"/>
            <a:ext cx="2179296" cy="80196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3768" y="494116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11760" y="2056084"/>
            <a:ext cx="6120680" cy="47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32440" y="2056084"/>
            <a:ext cx="0" cy="22613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111336" y="2610272"/>
            <a:ext cx="1421104" cy="204286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63888" y="4317480"/>
            <a:ext cx="2425170" cy="16318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989058" y="5085184"/>
            <a:ext cx="2543382" cy="8640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63064" y="13581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Class B Within Show Method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7944" y="5877272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Error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Class Can Access Only final Variables From the Enclosing Method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Local Classes .. Example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295400"/>
            <a:ext cx="479330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File Name : inner.java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	static	void	main(String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a1 = 10;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A(20).show();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}//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End 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static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void print()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66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= new A(30);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a1.show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*/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} // End of Method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056" y="1700808"/>
            <a:ext cx="40324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this.a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a+20;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a+40;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("a1="+a1);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("b="+b);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("c="+c);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//End 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class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5004" y="274468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5004" y="3005770"/>
            <a:ext cx="2298174" cy="2695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07798" y="1700808"/>
            <a:ext cx="340266" cy="130496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8298" y="3266852"/>
            <a:ext cx="329766" cy="318648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15004" y="3293802"/>
            <a:ext cx="2292794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4154" y="3293802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58563" y="1700808"/>
            <a:ext cx="3877933" cy="47525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443664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Local Classes Without a Name </a:t>
            </a:r>
            <a:r>
              <a:rPr lang="en-US" b="1" dirty="0" smtClean="0">
                <a:solidFill>
                  <a:srgbClr val="FF0000"/>
                </a:solidFill>
              </a:rPr>
              <a:t>(Another Form of Local Classes)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Can either extend an Existing Concrete or Abstract class or Can implement an  Existing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Only one instance of an Anonymous Inner class can be created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Whole body of </a:t>
            </a:r>
            <a:r>
              <a:rPr lang="en-US" b="1" dirty="0"/>
              <a:t>an Anonymous Inner class </a:t>
            </a:r>
            <a:r>
              <a:rPr lang="en-US" b="1" dirty="0" smtClean="0"/>
              <a:t>is  defined in a single statement ending with semi-colon (;)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Frequently used for Writing a GUI and an Event Handling type of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Anonymous Inner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If extending a class (Either Concrete or Abstract)</a:t>
            </a:r>
          </a:p>
          <a:p>
            <a:pPr marL="0" indent="0"/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super-class-name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reference-variable</a:t>
            </a:r>
            <a:r>
              <a:rPr lang="en-US" sz="2000" b="1" dirty="0" smtClean="0"/>
              <a:t> = new </a:t>
            </a:r>
            <a:r>
              <a:rPr lang="en-US" sz="2000" b="1" dirty="0" smtClean="0">
                <a:solidFill>
                  <a:srgbClr val="FF0000"/>
                </a:solidFill>
              </a:rPr>
              <a:t>super-class-name()</a:t>
            </a:r>
          </a:p>
          <a:p>
            <a:pPr marL="0" indent="0"/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  <a:endParaRPr lang="en-US" sz="2000" b="1" dirty="0"/>
          </a:p>
          <a:p>
            <a:pPr marL="0" indent="0"/>
            <a:r>
              <a:rPr lang="en-US" sz="2000" b="1" dirty="0" smtClean="0"/>
              <a:t>		…………..</a:t>
            </a:r>
          </a:p>
          <a:p>
            <a:pPr marL="0" indent="0"/>
            <a:r>
              <a:rPr lang="en-US" sz="2000" b="1" dirty="0"/>
              <a:t>	</a:t>
            </a:r>
            <a:r>
              <a:rPr lang="en-US" sz="2000" b="1" dirty="0" smtClean="0"/>
              <a:t>	…………..</a:t>
            </a:r>
          </a:p>
          <a:p>
            <a:pPr marL="0" indent="0"/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If </a:t>
            </a:r>
            <a:r>
              <a:rPr lang="en-US" sz="2000" b="1" dirty="0" smtClean="0"/>
              <a:t>implementing an interface</a:t>
            </a:r>
            <a:endParaRPr lang="en-US" sz="2000" b="1" dirty="0"/>
          </a:p>
          <a:p>
            <a:pPr marL="0" indent="0"/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interface-name</a:t>
            </a:r>
            <a:r>
              <a:rPr lang="en-US" sz="2000" b="1" dirty="0" smtClean="0"/>
              <a:t>  </a:t>
            </a:r>
            <a:r>
              <a:rPr lang="en-US" sz="2000" b="1" dirty="0">
                <a:solidFill>
                  <a:srgbClr val="0070C0"/>
                </a:solidFill>
              </a:rPr>
              <a:t>reference-variable</a:t>
            </a:r>
            <a:r>
              <a:rPr lang="en-US" sz="2000" b="1" dirty="0"/>
              <a:t> = new </a:t>
            </a:r>
            <a:r>
              <a:rPr lang="en-US" sz="2000" b="1" dirty="0" smtClean="0">
                <a:solidFill>
                  <a:srgbClr val="FF0000"/>
                </a:solidFill>
              </a:rPr>
              <a:t>interface-name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</a:p>
          <a:p>
            <a:pPr marL="0" indent="0"/>
            <a:r>
              <a:rPr lang="en-US" sz="2000" b="1" dirty="0">
                <a:solidFill>
                  <a:srgbClr val="FF0000"/>
                </a:solidFill>
              </a:rPr>
              <a:t>	{</a:t>
            </a:r>
            <a:endParaRPr lang="en-US" sz="2000" b="1" dirty="0"/>
          </a:p>
          <a:p>
            <a:pPr marL="0" indent="0"/>
            <a:r>
              <a:rPr lang="en-US" sz="2000" b="1" dirty="0"/>
              <a:t>		…………..</a:t>
            </a:r>
          </a:p>
          <a:p>
            <a:pPr marL="0" indent="0"/>
            <a:r>
              <a:rPr lang="en-US" sz="2000" b="1" dirty="0"/>
              <a:t>		…………..</a:t>
            </a:r>
          </a:p>
          <a:p>
            <a:pPr marL="0" indent="0"/>
            <a:r>
              <a:rPr lang="en-US" sz="2000" b="1" dirty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};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51576" cy="1143000"/>
          </a:xfrm>
        </p:spPr>
        <p:txBody>
          <a:bodyPr/>
          <a:lstStyle/>
          <a:p>
            <a:r>
              <a:rPr lang="en-US" dirty="0"/>
              <a:t>Anonymous Inner </a:t>
            </a:r>
            <a:r>
              <a:rPr lang="en-US" dirty="0" smtClean="0"/>
              <a:t>Classes : Syntax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347864" y="2611070"/>
            <a:ext cx="576064" cy="914400"/>
          </a:xfrm>
          <a:prstGeom prst="rightBrace">
            <a:avLst>
              <a:gd name="adj1" fmla="val 24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5976" y="2837438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of the Class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347864" y="4786808"/>
            <a:ext cx="576064" cy="914400"/>
          </a:xfrm>
          <a:prstGeom prst="rightBrace">
            <a:avLst>
              <a:gd name="adj1" fmla="val 24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5976" y="5013176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of the Class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Anonymous Class : Example 1</a:t>
            </a:r>
          </a:p>
          <a:p>
            <a:r>
              <a:rPr lang="en-US" dirty="0" smtClean="0"/>
              <a:t>(Inner Class Extending a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7704" y="1412776"/>
            <a:ext cx="6264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File Name : inner.java</a:t>
            </a:r>
          </a:p>
          <a:p>
            <a:r>
              <a:rPr lang="en-US" sz="2400" b="1" dirty="0"/>
              <a:t>class A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	private </a:t>
            </a:r>
            <a:r>
              <a:rPr lang="en-US" sz="2400" b="1" dirty="0" err="1"/>
              <a:t>int</a:t>
            </a:r>
            <a:r>
              <a:rPr lang="en-US" sz="2400" b="1" dirty="0"/>
              <a:t> a;</a:t>
            </a:r>
          </a:p>
          <a:p>
            <a:r>
              <a:rPr lang="en-US" sz="2400" b="1" dirty="0"/>
              <a:t>	A(</a:t>
            </a:r>
            <a:r>
              <a:rPr lang="en-US" sz="2400" b="1" dirty="0" err="1"/>
              <a:t>int</a:t>
            </a:r>
            <a:r>
              <a:rPr lang="en-US" sz="2400" b="1" dirty="0"/>
              <a:t> a)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this.a</a:t>
            </a:r>
            <a:r>
              <a:rPr lang="en-US" sz="2400" b="1" dirty="0"/>
              <a:t> =a;</a:t>
            </a:r>
          </a:p>
          <a:p>
            <a:r>
              <a:rPr lang="en-US" sz="2400" b="1" dirty="0"/>
              <a:t>	}</a:t>
            </a:r>
          </a:p>
          <a:p>
            <a:r>
              <a:rPr lang="en-US" sz="2400" b="1" dirty="0"/>
              <a:t>	void show()</a:t>
            </a:r>
          </a:p>
          <a:p>
            <a:r>
              <a:rPr lang="en-US" sz="2400" b="1" dirty="0"/>
              <a:t>	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System.out.println</a:t>
            </a:r>
            <a:r>
              <a:rPr lang="en-US" sz="2400" b="1" dirty="0"/>
              <a:t>("a="+a);</a:t>
            </a:r>
          </a:p>
          <a:p>
            <a:r>
              <a:rPr lang="en-US" sz="2400" b="1" dirty="0"/>
              <a:t>	} // End of show()</a:t>
            </a:r>
          </a:p>
          <a:p>
            <a:r>
              <a:rPr lang="en-US" sz="2400" b="1" dirty="0"/>
              <a:t>}// End of class A</a:t>
            </a:r>
          </a:p>
        </p:txBody>
      </p:sp>
    </p:spTree>
    <p:extLst>
      <p:ext uri="{BB962C8B-B14F-4D97-AF65-F5344CB8AC3E}">
        <p14:creationId xmlns:p14="http://schemas.microsoft.com/office/powerpoint/2010/main" val="34497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2380</TotalTime>
  <Words>361</Words>
  <Application>Microsoft Office PowerPoint</Application>
  <PresentationFormat>On-screen Show (4:3)</PresentationFormat>
  <Paragraphs>231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354</cp:revision>
  <cp:lastPrinted>2014-01-11T02:25:52Z</cp:lastPrinted>
  <dcterms:created xsi:type="dcterms:W3CDTF">2014-01-11T00:18:07Z</dcterms:created>
  <dcterms:modified xsi:type="dcterms:W3CDTF">2020-11-05T10:04:12Z</dcterms:modified>
</cp:coreProperties>
</file>