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13" r:id="rId2"/>
    <p:sldId id="430" r:id="rId3"/>
    <p:sldId id="433" r:id="rId4"/>
    <p:sldId id="431" r:id="rId5"/>
    <p:sldId id="434" r:id="rId6"/>
    <p:sldId id="436" r:id="rId7"/>
    <p:sldId id="432" r:id="rId8"/>
    <p:sldId id="438" r:id="rId9"/>
    <p:sldId id="446" r:id="rId10"/>
    <p:sldId id="440" r:id="rId11"/>
    <p:sldId id="441" r:id="rId12"/>
    <p:sldId id="444" r:id="rId13"/>
    <p:sldId id="447" r:id="rId14"/>
    <p:sldId id="429" r:id="rId1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accesscontrol.html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Access Modifiers in </a:t>
            </a:r>
            <a:r>
              <a:rPr lang="en-US" sz="3200" dirty="0"/>
              <a:t>Java (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docs.oracle.com/javase/tutorial/java/javaOO/accesscontrol.html</a:t>
            </a:r>
            <a:r>
              <a:rPr lang="en-US" sz="3200" dirty="0" smtClean="0"/>
              <a:t>)</a:t>
            </a:r>
          </a:p>
          <a:p>
            <a:pPr marL="0" indent="0"/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Visibility of Fields/Methods</a:t>
            </a:r>
            <a:endParaRPr lang="en-US" dirty="0"/>
          </a:p>
        </p:txBody>
      </p:sp>
      <p:graphicFrame>
        <p:nvGraphicFramePr>
          <p:cNvPr id="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38739"/>
              </p:ext>
            </p:extLst>
          </p:nvPr>
        </p:nvGraphicFramePr>
        <p:xfrm>
          <a:off x="1259632" y="2420888"/>
          <a:ext cx="7280594" cy="2408808"/>
        </p:xfrm>
        <a:graphic>
          <a:graphicData uri="http://schemas.openxmlformats.org/drawingml/2006/table">
            <a:tbl>
              <a:tblPr/>
              <a:tblGrid>
                <a:gridCol w="3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0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package- 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With in the Same Class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Sub-Classes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Other 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Non-subclasses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6120172" y="8620"/>
            <a:ext cx="576064" cy="4248472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8432" y="1340768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Modifiers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48136" y="2876176"/>
            <a:ext cx="576064" cy="1872208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50737" y="3581447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Locations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Visibility of Fields/Methods</a:t>
            </a:r>
            <a:endParaRPr lang="en-US" dirty="0"/>
          </a:p>
        </p:txBody>
      </p:sp>
      <p:graphicFrame>
        <p:nvGraphicFramePr>
          <p:cNvPr id="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95895"/>
              </p:ext>
            </p:extLst>
          </p:nvPr>
        </p:nvGraphicFramePr>
        <p:xfrm>
          <a:off x="1259632" y="2420888"/>
          <a:ext cx="7280594" cy="2408808"/>
        </p:xfrm>
        <a:graphic>
          <a:graphicData uri="http://schemas.openxmlformats.org/drawingml/2006/table">
            <a:tbl>
              <a:tblPr/>
              <a:tblGrid>
                <a:gridCol w="3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0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package- 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With in the Same Class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Sub-Classes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Other 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Non-subclasses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6120172" y="8620"/>
            <a:ext cx="576064" cy="4248472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8432" y="1340768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Modifiers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48136" y="2876176"/>
            <a:ext cx="576064" cy="1872208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50737" y="3581447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Locations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Visibility of Fields/Methods</a:t>
            </a:r>
            <a:endParaRPr lang="en-US" dirty="0"/>
          </a:p>
        </p:txBody>
      </p:sp>
      <p:graphicFrame>
        <p:nvGraphicFramePr>
          <p:cNvPr id="4" name="Group 64"/>
          <p:cNvGraphicFramePr>
            <a:graphicFrameLocks noGrp="1"/>
          </p:cNvGraphicFramePr>
          <p:nvPr>
            <p:extLst/>
          </p:nvPr>
        </p:nvGraphicFramePr>
        <p:xfrm>
          <a:off x="1259632" y="2420888"/>
          <a:ext cx="7280594" cy="2408808"/>
        </p:xfrm>
        <a:graphic>
          <a:graphicData uri="http://schemas.openxmlformats.org/drawingml/2006/table">
            <a:tbl>
              <a:tblPr/>
              <a:tblGrid>
                <a:gridCol w="3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0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package- 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With in the Same Class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Sub-Classes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Other 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Non-subclasses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6120172" y="8620"/>
            <a:ext cx="576064" cy="4248472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8432" y="1340768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Modifiers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48136" y="2876176"/>
            <a:ext cx="576064" cy="1872208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50737" y="3581447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Locations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&lt;&lt;private&gt; members of a class say ‘C’ are visible only in side the class ‘C’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&lt;&lt;package-private&gt;&gt; members of class ‘C’ are visible in the all the classes of the package to which the class ‘C’ belongs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&lt;&lt;protected&gt;&gt; members of class ‘C’ are visible in 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/>
              <a:t>all the classes of the package to which the class </a:t>
            </a:r>
            <a:r>
              <a:rPr lang="en-US" dirty="0" smtClean="0"/>
              <a:t>‘C’ belongs and (ii) all the sub-classes of ‘C’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&lt;&lt;public&gt;&gt; members of class ‘C’ are visible to every other class belonging to the same or any other package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Access Modifiers : Summary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5400" y="5500893"/>
            <a:ext cx="9143904" cy="952443"/>
            <a:chOff x="153984" y="5358365"/>
            <a:chExt cx="9143904" cy="952443"/>
          </a:xfrm>
        </p:grpSpPr>
        <p:grpSp>
          <p:nvGrpSpPr>
            <p:cNvPr id="5" name="Group 4"/>
            <p:cNvGrpSpPr/>
            <p:nvPr/>
          </p:nvGrpSpPr>
          <p:grpSpPr>
            <a:xfrm>
              <a:off x="611560" y="5877272"/>
              <a:ext cx="8208912" cy="433536"/>
              <a:chOff x="539552" y="5803032"/>
              <a:chExt cx="8208912" cy="433536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39552" y="5803032"/>
                <a:ext cx="1368152" cy="4335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public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95736" y="5803032"/>
                <a:ext cx="1800200" cy="4335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protected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283968" y="5803032"/>
                <a:ext cx="2808312" cy="4335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package-private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380312" y="5803032"/>
                <a:ext cx="1368152" cy="4335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private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0" idx="6"/>
                <a:endCxn id="11" idx="2"/>
              </p:cNvCxnSpPr>
              <p:nvPr/>
            </p:nvCxnSpPr>
            <p:spPr>
              <a:xfrm>
                <a:off x="1907704" y="6019800"/>
                <a:ext cx="28803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995936" y="6022848"/>
                <a:ext cx="28803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7092280" y="6019800"/>
                <a:ext cx="28803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53984" y="5518376"/>
              <a:ext cx="232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Highest Access Level</a:t>
              </a:r>
              <a:endPara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74904" y="5522676"/>
              <a:ext cx="232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Lowest Access Level</a:t>
              </a:r>
              <a:endPara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2476968" y="5687653"/>
              <a:ext cx="4497936" cy="43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473196" y="5358365"/>
              <a:ext cx="2456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Decreasing Access Level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45544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Helps the programmer to decide access levels for the instance fields and methods of the class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Encapsulation is supported via Access Modifiers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Scope/Visibility/Access Privileges of the ‘Instance Fields’ and ‘Methods’ of a class is determined via their Access </a:t>
            </a:r>
            <a:r>
              <a:rPr lang="en-US" sz="2200" dirty="0"/>
              <a:t>Modifiers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Java Provides following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200" dirty="0" smtClean="0"/>
              <a:t>public (Highest Access/Privilege Level )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200" dirty="0" smtClean="0"/>
              <a:t>protected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200" dirty="0" smtClean="0"/>
              <a:t>private (Least Privilege Level)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200" dirty="0" smtClean="0"/>
              <a:t>package-private (Default Modifier – if no access modifier is used)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are Access Modifiers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6049569"/>
            <a:ext cx="6888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package-private is not a Java Keyword. </a:t>
            </a:r>
            <a:endParaRPr lang="en-US" sz="24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8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40768"/>
            <a:ext cx="8229600" cy="40954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/>
              <a:t>class Student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private</a:t>
            </a:r>
            <a:r>
              <a:rPr lang="en-US" sz="1400" dirty="0" smtClean="0"/>
              <a:t>	String 	name;	</a:t>
            </a:r>
            <a:r>
              <a:rPr lang="en-US" sz="1400" dirty="0" smtClean="0">
                <a:solidFill>
                  <a:srgbClr val="FF0000"/>
                </a:solidFill>
              </a:rPr>
              <a:t>// name of student (Access Level : private)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	age;	</a:t>
            </a:r>
            <a:r>
              <a:rPr lang="en-US" sz="1400" dirty="0" smtClean="0">
                <a:solidFill>
                  <a:srgbClr val="FF0000"/>
                </a:solidFill>
              </a:rPr>
              <a:t>// age of student (Access Level: package-private)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protected</a:t>
            </a:r>
            <a:r>
              <a:rPr lang="en-US" sz="1400" dirty="0" smtClean="0"/>
              <a:t>	String	</a:t>
            </a:r>
            <a:r>
              <a:rPr lang="en-US" sz="1400" dirty="0" err="1" smtClean="0"/>
              <a:t>idno</a:t>
            </a:r>
            <a:r>
              <a:rPr lang="en-US" sz="1400" dirty="0" smtClean="0"/>
              <a:t>;	</a:t>
            </a:r>
            <a:r>
              <a:rPr lang="en-US" sz="1400" dirty="0" smtClean="0">
                <a:solidFill>
                  <a:srgbClr val="FF0000"/>
                </a:solidFill>
              </a:rPr>
              <a:t>// id number of student ( Access Level : protected)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public	</a:t>
            </a:r>
            <a:r>
              <a:rPr lang="en-US" sz="1400" dirty="0" smtClean="0"/>
              <a:t>String	</a:t>
            </a:r>
            <a:r>
              <a:rPr lang="en-US" sz="1400" dirty="0" err="1" smtClean="0"/>
              <a:t>getName</a:t>
            </a:r>
            <a:r>
              <a:rPr lang="en-US" sz="1400" dirty="0" smtClean="0"/>
              <a:t>()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return name;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public</a:t>
            </a:r>
            <a:r>
              <a:rPr lang="en-US" sz="1400" dirty="0" smtClean="0"/>
              <a:t> void	display()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(“Name :”+ name);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(“Age : “+ age);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dirty="0" smtClean="0"/>
              <a:t>}// End of class Student	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3984" y="5358365"/>
            <a:ext cx="9143904" cy="952443"/>
            <a:chOff x="153984" y="5358365"/>
            <a:chExt cx="9143904" cy="952443"/>
          </a:xfrm>
        </p:grpSpPr>
        <p:grpSp>
          <p:nvGrpSpPr>
            <p:cNvPr id="13" name="Group 12"/>
            <p:cNvGrpSpPr/>
            <p:nvPr/>
          </p:nvGrpSpPr>
          <p:grpSpPr>
            <a:xfrm>
              <a:off x="611560" y="5877272"/>
              <a:ext cx="8208912" cy="433536"/>
              <a:chOff x="539552" y="5803032"/>
              <a:chExt cx="8208912" cy="43353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39552" y="5803032"/>
                <a:ext cx="1368152" cy="4335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public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195736" y="5803032"/>
                <a:ext cx="1800200" cy="4335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protected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3968" y="5803032"/>
                <a:ext cx="2808312" cy="4335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package-private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380312" y="5803032"/>
                <a:ext cx="1368152" cy="4335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private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14" idx="6"/>
                <a:endCxn id="15" idx="2"/>
              </p:cNvCxnSpPr>
              <p:nvPr/>
            </p:nvCxnSpPr>
            <p:spPr>
              <a:xfrm>
                <a:off x="1907704" y="6019800"/>
                <a:ext cx="28803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995936" y="6022848"/>
                <a:ext cx="28803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7092280" y="6019800"/>
                <a:ext cx="28803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153984" y="5518376"/>
              <a:ext cx="232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Highest Access Level</a:t>
              </a:r>
              <a:endPara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74904" y="5522676"/>
              <a:ext cx="232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Lowest Access Level</a:t>
              </a:r>
              <a:endPara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1" idx="3"/>
              <a:endCxn id="22" idx="1"/>
            </p:cNvCxnSpPr>
            <p:nvPr/>
          </p:nvCxnSpPr>
          <p:spPr>
            <a:xfrm>
              <a:off x="2476968" y="5687653"/>
              <a:ext cx="4497936" cy="43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473196" y="5358365"/>
              <a:ext cx="2456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Decreasing Access Level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86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36633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Places from where a member of class can be accessed/referenced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Five Possible Access Locations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From within a class itself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From other classes in the same package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From sub-classes defined with-in the same package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From sub-classes defined in some other packages 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From classes defined in other packages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Access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7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Access Locations : Example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971600" y="1383159"/>
            <a:ext cx="6463290" cy="3209693"/>
            <a:chOff x="971600" y="1383159"/>
            <a:chExt cx="6463290" cy="3209693"/>
          </a:xfrm>
        </p:grpSpPr>
        <p:grpSp>
          <p:nvGrpSpPr>
            <p:cNvPr id="49" name="Group 48"/>
            <p:cNvGrpSpPr/>
            <p:nvPr/>
          </p:nvGrpSpPr>
          <p:grpSpPr>
            <a:xfrm>
              <a:off x="971600" y="1916832"/>
              <a:ext cx="6463290" cy="2676020"/>
              <a:chOff x="803743" y="1700808"/>
              <a:chExt cx="6463290" cy="267602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60280" y="1700808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PackA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23728" y="2636912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PackB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72448" y="2636912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PackX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endCxn id="9" idx="0"/>
              </p:cNvCxnSpPr>
              <p:nvPr/>
            </p:nvCxnSpPr>
            <p:spPr>
              <a:xfrm>
                <a:off x="2519772" y="2420888"/>
                <a:ext cx="0" cy="2160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519772" y="2420888"/>
                <a:ext cx="15121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046256" y="2217056"/>
                <a:ext cx="0" cy="2160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055752" y="2420888"/>
                <a:ext cx="15121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5557852" y="2433080"/>
                <a:ext cx="0" cy="2160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234104" y="3501008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PackC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13352" y="3501008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PackD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78820" y="3501008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PackY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62072" y="3518896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PackZ</a:t>
                </a:r>
                <a:endParaRPr lang="en-US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619672" y="3146664"/>
                <a:ext cx="1800200" cy="372232"/>
                <a:chOff x="2495960" y="4593320"/>
                <a:chExt cx="3048148" cy="432048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2495960" y="4797152"/>
                  <a:ext cx="0" cy="2160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495960" y="4797152"/>
                  <a:ext cx="151216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4022444" y="4593320"/>
                  <a:ext cx="0" cy="2160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031940" y="4797152"/>
                  <a:ext cx="151216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5534040" y="4809344"/>
                  <a:ext cx="0" cy="2160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4667820" y="3158684"/>
                <a:ext cx="1800200" cy="372232"/>
                <a:chOff x="2495960" y="4593320"/>
                <a:chExt cx="3048148" cy="432048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2495960" y="4797152"/>
                  <a:ext cx="0" cy="2160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495960" y="4797152"/>
                  <a:ext cx="151216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022444" y="4593320"/>
                  <a:ext cx="0" cy="2160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031940" y="4797152"/>
                  <a:ext cx="151216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5534040" y="4809344"/>
                  <a:ext cx="0" cy="2160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/>
              <p:cNvSpPr txBox="1"/>
              <p:nvPr/>
            </p:nvSpPr>
            <p:spPr>
              <a:xfrm>
                <a:off x="1234104" y="4022952"/>
                <a:ext cx="7793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C1,C2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03917" y="3996672"/>
                <a:ext cx="7793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D1,D2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270057" y="4022952"/>
                <a:ext cx="7793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Y1,Y2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45628" y="4038274"/>
                <a:ext cx="7793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Z1,Z2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03743" y="2723791"/>
                <a:ext cx="1319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B1,B2,B3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47048" y="2744678"/>
                <a:ext cx="1319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X1,X2,X3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971600" y="1383159"/>
              <a:ext cx="6423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Consider the Following Package Hierarchy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465313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B1,B2 and B3 are classes in package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Similarly classes X1,X2 and X3 belongs to package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C1,C2 classes belongs to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D1,D2 classes belongs to PackD.Y1,Y2 classes belongs to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Z1,Z2 and Z3 classes belongs to classes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Assume class B3 (package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is a sub-class of B1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(package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PackB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Assume class Z2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(package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is a sub-class of B2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(package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Access Locations :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568952" cy="247903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74210" y="4493854"/>
            <a:ext cx="3112569" cy="1908398"/>
            <a:chOff x="5219480" y="2132856"/>
            <a:chExt cx="2810133" cy="2555415"/>
          </a:xfrm>
        </p:grpSpPr>
        <p:sp>
          <p:nvSpPr>
            <p:cNvPr id="5" name="Rectangle 4"/>
            <p:cNvSpPr/>
            <p:nvPr/>
          </p:nvSpPr>
          <p:spPr>
            <a:xfrm>
              <a:off x="5796136" y="2132856"/>
              <a:ext cx="57606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endCxn id="5" idx="2"/>
            </p:cNvCxnSpPr>
            <p:nvPr/>
          </p:nvCxnSpPr>
          <p:spPr>
            <a:xfrm flipV="1">
              <a:off x="6084168" y="2636912"/>
              <a:ext cx="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804112" y="3068960"/>
              <a:ext cx="57606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9856" y="2201259"/>
              <a:ext cx="1619757" cy="453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&lt;&lt;super class&gt;&gt;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09856" y="3064212"/>
              <a:ext cx="1444641" cy="453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&lt;&lt;sub class&gt;&gt;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19480" y="3905236"/>
              <a:ext cx="2111821" cy="783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B1 and B3 belongs to 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Same Package </a:t>
              </a:r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PackB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13417" y="4544938"/>
            <a:ext cx="3147015" cy="1908398"/>
            <a:chOff x="5219480" y="2132856"/>
            <a:chExt cx="2841232" cy="2555415"/>
          </a:xfrm>
        </p:grpSpPr>
        <p:sp>
          <p:nvSpPr>
            <p:cNvPr id="56" name="Rectangle 55"/>
            <p:cNvSpPr/>
            <p:nvPr/>
          </p:nvSpPr>
          <p:spPr>
            <a:xfrm>
              <a:off x="5796136" y="2132856"/>
              <a:ext cx="57606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B2</a:t>
              </a:r>
              <a:endParaRPr lang="en-US" dirty="0"/>
            </a:p>
          </p:txBody>
        </p:sp>
        <p:cxnSp>
          <p:nvCxnSpPr>
            <p:cNvPr id="57" name="Straight Arrow Connector 56"/>
            <p:cNvCxnSpPr>
              <a:endCxn id="56" idx="2"/>
            </p:cNvCxnSpPr>
            <p:nvPr/>
          </p:nvCxnSpPr>
          <p:spPr>
            <a:xfrm flipV="1">
              <a:off x="6084168" y="2636912"/>
              <a:ext cx="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5804112" y="3068960"/>
              <a:ext cx="57606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Z2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09856" y="2201259"/>
              <a:ext cx="1619757" cy="453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&lt;&lt;super class&gt;&gt;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09856" y="3064212"/>
              <a:ext cx="1444641" cy="453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&lt;&lt;sub class&gt;&gt;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19480" y="3905236"/>
              <a:ext cx="2841232" cy="783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B2 belongs to Package Pack B</a:t>
              </a:r>
            </a:p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Z2 belongs to Package </a:t>
              </a:r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PackZ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0" y="4149080"/>
            <a:ext cx="9144000" cy="72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0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Visibility of Fields/Methods</a:t>
            </a:r>
            <a:endParaRPr lang="en-US" dirty="0"/>
          </a:p>
        </p:txBody>
      </p:sp>
      <p:graphicFrame>
        <p:nvGraphicFramePr>
          <p:cNvPr id="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274"/>
              </p:ext>
            </p:extLst>
          </p:nvPr>
        </p:nvGraphicFramePr>
        <p:xfrm>
          <a:off x="1259632" y="2420888"/>
          <a:ext cx="7280594" cy="2408808"/>
        </p:xfrm>
        <a:graphic>
          <a:graphicData uri="http://schemas.openxmlformats.org/drawingml/2006/table">
            <a:tbl>
              <a:tblPr/>
              <a:tblGrid>
                <a:gridCol w="3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0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package- 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With in the Same Class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Sub-Classes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Other 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Non-subclasses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6120172" y="8620"/>
            <a:ext cx="576064" cy="4248472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8432" y="1340768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Modifiers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48136" y="2876176"/>
            <a:ext cx="576064" cy="1872208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50737" y="3581447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Locations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3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Visibility of Fields/Methods</a:t>
            </a:r>
            <a:endParaRPr lang="en-US" dirty="0"/>
          </a:p>
        </p:txBody>
      </p:sp>
      <p:graphicFrame>
        <p:nvGraphicFramePr>
          <p:cNvPr id="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56006"/>
              </p:ext>
            </p:extLst>
          </p:nvPr>
        </p:nvGraphicFramePr>
        <p:xfrm>
          <a:off x="1259632" y="2780928"/>
          <a:ext cx="7280594" cy="2408808"/>
        </p:xfrm>
        <a:graphic>
          <a:graphicData uri="http://schemas.openxmlformats.org/drawingml/2006/table">
            <a:tbl>
              <a:tblPr/>
              <a:tblGrid>
                <a:gridCol w="3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0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package- 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With in the Same Class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Sub-Classes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Other 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Non-subclasses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6120172" y="368660"/>
            <a:ext cx="576064" cy="4248472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8432" y="1700808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Modifiers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48136" y="3236216"/>
            <a:ext cx="576064" cy="1872208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50737" y="3941487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Locations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Visibility of Fields/Methods</a:t>
            </a:r>
            <a:endParaRPr lang="en-US" dirty="0"/>
          </a:p>
        </p:txBody>
      </p:sp>
      <p:graphicFrame>
        <p:nvGraphicFramePr>
          <p:cNvPr id="4" name="Group 64"/>
          <p:cNvGraphicFramePr>
            <a:graphicFrameLocks noGrp="1"/>
          </p:cNvGraphicFramePr>
          <p:nvPr>
            <p:extLst/>
          </p:nvPr>
        </p:nvGraphicFramePr>
        <p:xfrm>
          <a:off x="1259632" y="2780928"/>
          <a:ext cx="7280594" cy="2408808"/>
        </p:xfrm>
        <a:graphic>
          <a:graphicData uri="http://schemas.openxmlformats.org/drawingml/2006/table">
            <a:tbl>
              <a:tblPr/>
              <a:tblGrid>
                <a:gridCol w="3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0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package- 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With in the Same Class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Sub-Classes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Other Classes in same package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Non-subclasses in other packages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6120172" y="368660"/>
            <a:ext cx="576064" cy="4248472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8432" y="1700808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Modifiers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48136" y="3236216"/>
            <a:ext cx="576064" cy="1872208"/>
          </a:xfrm>
          <a:prstGeom prst="rightBrace">
            <a:avLst>
              <a:gd name="adj1" fmla="val 43209"/>
              <a:gd name="adj2" fmla="val 49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50737" y="3941487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Locations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1721</TotalTime>
  <Words>696</Words>
  <Application>Microsoft Office PowerPoint</Application>
  <PresentationFormat>On-screen Show (4:3)</PresentationFormat>
  <Paragraphs>222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Times New Roman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286</cp:revision>
  <cp:lastPrinted>2014-01-11T02:25:52Z</cp:lastPrinted>
  <dcterms:created xsi:type="dcterms:W3CDTF">2014-01-11T00:18:07Z</dcterms:created>
  <dcterms:modified xsi:type="dcterms:W3CDTF">2020-09-09T05:44:14Z</dcterms:modified>
</cp:coreProperties>
</file>