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roxima Nova"/>
      <p:regular r:id="rId38"/>
      <p:bold r:id="rId39"/>
      <p:italic r:id="rId40"/>
      <p:boldItalic r:id="rId41"/>
    </p:embeddedFont>
    <p:embeddedFont>
      <p:font typeface="Montserra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5.xml"/><Relationship Id="rId42" Type="http://schemas.openxmlformats.org/officeDocument/2006/relationships/font" Target="fonts/Montserrat-regular.fntdata"/><Relationship Id="rId41" Type="http://schemas.openxmlformats.org/officeDocument/2006/relationships/font" Target="fonts/ProximaNova-boldItalic.fntdata"/><Relationship Id="rId22" Type="http://schemas.openxmlformats.org/officeDocument/2006/relationships/slide" Target="slides/slide17.xml"/><Relationship Id="rId44" Type="http://schemas.openxmlformats.org/officeDocument/2006/relationships/font" Target="fonts/Montserrat-italic.fntdata"/><Relationship Id="rId21" Type="http://schemas.openxmlformats.org/officeDocument/2006/relationships/slide" Target="slides/slide16.xml"/><Relationship Id="rId43" Type="http://schemas.openxmlformats.org/officeDocument/2006/relationships/font" Target="fonts/Montserrat-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bold.fntdata"/><Relationship Id="rId16" Type="http://schemas.openxmlformats.org/officeDocument/2006/relationships/slide" Target="slides/slide11.xml"/><Relationship Id="rId38" Type="http://schemas.openxmlformats.org/officeDocument/2006/relationships/font" Target="fonts/ProximaNov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183f88eb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183f88eb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2b5c5b6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2b5c5b6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2b5c5b6c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2b5c5b6c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183f88eb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183f88eb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183f88e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183f88e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2b5c5b6c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2b5c5b6c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2b5c5b6c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2b5c5b6c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183f88eb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183f88eb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183f88e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183f88e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2b5c5b6cd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2b5c5b6cd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2b5c5b6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2b5c5b6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2b5c5b6c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2b5c5b6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183f88eb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183f88eb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183f88eb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183f88eb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2b5c5b6cd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2b5c5b6cd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2b5c5b6c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2b5c5b6c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183f88eb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183f88eb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183f88eb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183f88eb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183f88eb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183f88eb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618b382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618b382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618b3829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618b3829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2b5c5b6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2b5c5b6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618b3829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618b3829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618b3829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618b3829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183f88eb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183f88eb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2b5c5b6c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2b5c5b6c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2b5c5b6c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2b5c5b6c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2b5c5b6c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2b5c5b6c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61c77bca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61c77bca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183f88eb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183f88eb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183f88eb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183f88eb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Smart Vehicle</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TimeStamp Class</a:t>
            </a:r>
            <a:endParaRPr/>
          </a:p>
        </p:txBody>
      </p:sp>
      <p:sp>
        <p:nvSpPr>
          <p:cNvPr id="115" name="Google Shape;115;p22"/>
          <p:cNvSpPr txBox="1"/>
          <p:nvPr>
            <p:ph idx="1" type="body"/>
          </p:nvPr>
        </p:nvSpPr>
        <p:spPr>
          <a:xfrm>
            <a:off x="311700" y="771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further store the specific sensor values into TimeStamp Classes</a:t>
            </a:r>
            <a:endParaRPr/>
          </a:p>
        </p:txBody>
      </p:sp>
      <p:pic>
        <p:nvPicPr>
          <p:cNvPr id="116" name="Google Shape;116;p22"/>
          <p:cNvPicPr preferRelativeResize="0"/>
          <p:nvPr/>
        </p:nvPicPr>
        <p:blipFill>
          <a:blip r:embed="rId3">
            <a:alphaModFix/>
          </a:blip>
          <a:stretch>
            <a:fillRect/>
          </a:stretch>
        </p:blipFill>
        <p:spPr>
          <a:xfrm>
            <a:off x="231325" y="1295374"/>
            <a:ext cx="5291651" cy="1108100"/>
          </a:xfrm>
          <a:prstGeom prst="rect">
            <a:avLst/>
          </a:prstGeom>
          <a:noFill/>
          <a:ln>
            <a:noFill/>
          </a:ln>
        </p:spPr>
      </p:pic>
      <p:pic>
        <p:nvPicPr>
          <p:cNvPr id="117" name="Google Shape;117;p22"/>
          <p:cNvPicPr preferRelativeResize="0"/>
          <p:nvPr/>
        </p:nvPicPr>
        <p:blipFill>
          <a:blip r:embed="rId4">
            <a:alphaModFix/>
          </a:blip>
          <a:stretch>
            <a:fillRect/>
          </a:stretch>
        </p:blipFill>
        <p:spPr>
          <a:xfrm>
            <a:off x="2894925" y="2502877"/>
            <a:ext cx="6133400" cy="1216550"/>
          </a:xfrm>
          <a:prstGeom prst="rect">
            <a:avLst/>
          </a:prstGeom>
          <a:noFill/>
          <a:ln>
            <a:noFill/>
          </a:ln>
        </p:spPr>
      </p:pic>
      <p:pic>
        <p:nvPicPr>
          <p:cNvPr id="118" name="Google Shape;118;p22"/>
          <p:cNvPicPr preferRelativeResize="0"/>
          <p:nvPr/>
        </p:nvPicPr>
        <p:blipFill>
          <a:blip r:embed="rId5">
            <a:alphaModFix/>
          </a:blip>
          <a:stretch>
            <a:fillRect/>
          </a:stretch>
        </p:blipFill>
        <p:spPr>
          <a:xfrm>
            <a:off x="93850" y="3818824"/>
            <a:ext cx="6170619" cy="1108100"/>
          </a:xfrm>
          <a:prstGeom prst="rect">
            <a:avLst/>
          </a:prstGeom>
          <a:noFill/>
          <a:ln>
            <a:noFill/>
          </a:ln>
        </p:spPr>
      </p:pic>
      <p:sp>
        <p:nvSpPr>
          <p:cNvPr id="119" name="Google Shape;119;p22"/>
          <p:cNvSpPr txBox="1"/>
          <p:nvPr/>
        </p:nvSpPr>
        <p:spPr>
          <a:xfrm>
            <a:off x="5786425" y="1649325"/>
            <a:ext cx="169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For Behavior 1</a:t>
            </a:r>
            <a:endParaRPr>
              <a:latin typeface="Proxima Nova"/>
              <a:ea typeface="Proxima Nova"/>
              <a:cs typeface="Proxima Nova"/>
              <a:sym typeface="Proxima Nova"/>
            </a:endParaRPr>
          </a:p>
        </p:txBody>
      </p:sp>
      <p:sp>
        <p:nvSpPr>
          <p:cNvPr id="120" name="Google Shape;120;p22"/>
          <p:cNvSpPr txBox="1"/>
          <p:nvPr/>
        </p:nvSpPr>
        <p:spPr>
          <a:xfrm>
            <a:off x="684850" y="2911050"/>
            <a:ext cx="19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For Behavior 2 and 3</a:t>
            </a:r>
            <a:endParaRPr>
              <a:latin typeface="Proxima Nova"/>
              <a:ea typeface="Proxima Nova"/>
              <a:cs typeface="Proxima Nova"/>
              <a:sym typeface="Proxima Nova"/>
            </a:endParaRPr>
          </a:p>
        </p:txBody>
      </p:sp>
      <p:sp>
        <p:nvSpPr>
          <p:cNvPr id="121" name="Google Shape;121;p22"/>
          <p:cNvSpPr txBox="1"/>
          <p:nvPr/>
        </p:nvSpPr>
        <p:spPr>
          <a:xfrm>
            <a:off x="6421025" y="4172775"/>
            <a:ext cx="169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For Behavior 4</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b="1" lang="en" sz="1800">
                <a:latin typeface="Montserrat"/>
                <a:ea typeface="Montserrat"/>
                <a:cs typeface="Montserrat"/>
                <a:sym typeface="Montserrat"/>
              </a:rPr>
              <a:t>Change the temperature and airflow/air when a person enters car</a:t>
            </a:r>
            <a:endParaRPr b="1"/>
          </a:p>
        </p:txBody>
      </p:sp>
      <p:sp>
        <p:nvSpPr>
          <p:cNvPr id="127" name="Google Shape;127;p23"/>
          <p:cNvSpPr txBox="1"/>
          <p:nvPr>
            <p:ph idx="1" type="body"/>
          </p:nvPr>
        </p:nvSpPr>
        <p:spPr>
          <a:xfrm>
            <a:off x="311700" y="1076275"/>
            <a:ext cx="8520600" cy="3805200"/>
          </a:xfrm>
          <a:prstGeom prst="rect">
            <a:avLst/>
          </a:prstGeom>
        </p:spPr>
        <p:txBody>
          <a:bodyPr anchorCtr="0" anchor="t" bIns="91425" lIns="91425" spcFirstLastPara="1" rIns="91425" wrap="square" tIns="91425">
            <a:normAutofit lnSpcReduction="10000"/>
          </a:bodyPr>
          <a:lstStyle/>
          <a:p>
            <a:pPr indent="-342900" lvl="0" marL="457200" rtl="0" algn="l">
              <a:spcBef>
                <a:spcPts val="120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Whenever a Person enters the car, the AC as well as the fan is switched on. The Fan speed is increased and the AC temperature is decreased in case more people enter the car.</a:t>
            </a:r>
            <a:endParaRPr>
              <a:solidFill>
                <a:srgbClr val="000000"/>
              </a:solidFill>
              <a:latin typeface="Montserrat"/>
              <a:ea typeface="Montserrat"/>
              <a:cs typeface="Montserrat"/>
              <a:sym typeface="Montserrat"/>
            </a:endParaRPr>
          </a:p>
          <a:p>
            <a:pPr indent="-342900" lvl="0" marL="457200" rtl="0" algn="l">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This is to ensure proper ventilation inside the car.</a:t>
            </a:r>
            <a:endParaRPr>
              <a:solidFill>
                <a:srgbClr val="000000"/>
              </a:solidFill>
              <a:latin typeface="Montserrat"/>
              <a:ea typeface="Montserrat"/>
              <a:cs typeface="Montserrat"/>
              <a:sym typeface="Montserrat"/>
            </a:endParaRPr>
          </a:p>
          <a:p>
            <a:pPr indent="-342900" lvl="0" marL="457200" rtl="0" algn="l">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Use of bidirectional flow sensor allows detection of direction of movement</a:t>
            </a:r>
            <a:endParaRPr>
              <a:solidFill>
                <a:srgbClr val="000000"/>
              </a:solidFill>
              <a:latin typeface="Montserrat"/>
              <a:ea typeface="Montserrat"/>
              <a:cs typeface="Montserrat"/>
              <a:sym typeface="Montserrat"/>
            </a:endParaRPr>
          </a:p>
          <a:p>
            <a:pPr indent="-342900" lvl="0" marL="457200" rtl="0" algn="l">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These </a:t>
            </a:r>
            <a:r>
              <a:rPr lang="en">
                <a:solidFill>
                  <a:srgbClr val="000000"/>
                </a:solidFill>
                <a:latin typeface="Montserrat"/>
                <a:ea typeface="Montserrat"/>
                <a:cs typeface="Montserrat"/>
                <a:sym typeface="Montserrat"/>
              </a:rPr>
              <a:t>sensors</a:t>
            </a:r>
            <a:r>
              <a:rPr lang="en">
                <a:solidFill>
                  <a:srgbClr val="000000"/>
                </a:solidFill>
                <a:latin typeface="Montserrat"/>
                <a:ea typeface="Montserrat"/>
                <a:cs typeface="Montserrat"/>
                <a:sym typeface="Montserrat"/>
              </a:rPr>
              <a:t> can be fitted in the car door </a:t>
            </a:r>
            <a:r>
              <a:rPr lang="en">
                <a:solidFill>
                  <a:srgbClr val="000000"/>
                </a:solidFill>
                <a:latin typeface="Montserrat"/>
                <a:ea typeface="Montserrat"/>
                <a:cs typeface="Montserrat"/>
                <a:sym typeface="Montserrat"/>
              </a:rPr>
              <a:t>frame and can signal the central unit of the car to increase or decrease the temperature/fan speed accordingly</a:t>
            </a:r>
            <a:endParaRPr>
              <a:solidFill>
                <a:srgbClr val="000000"/>
              </a:solidFill>
              <a:latin typeface="Montserrat"/>
              <a:ea typeface="Montserrat"/>
              <a:cs typeface="Montserrat"/>
              <a:sym typeface="Montserrat"/>
            </a:endParaRPr>
          </a:p>
          <a:p>
            <a:pPr indent="-342900" lvl="0" marL="457200" rtl="0" algn="l">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Active Behaviour: Increase in Fan Speed</a:t>
            </a:r>
            <a:endParaRPr>
              <a:solidFill>
                <a:srgbClr val="000000"/>
              </a:solidFill>
              <a:latin typeface="Montserrat"/>
              <a:ea typeface="Montserrat"/>
              <a:cs typeface="Montserrat"/>
              <a:sym typeface="Montserrat"/>
            </a:endParaRPr>
          </a:p>
          <a:p>
            <a:pPr indent="-342900" lvl="0" marL="457200" rtl="0" algn="l">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If it is detected at any point that some people have left the car, then the AC and duct air flow are adjusted accordingly.</a:t>
            </a:r>
            <a:endParaRPr>
              <a:solidFill>
                <a:srgbClr val="00000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183100" y="1129525"/>
            <a:ext cx="8520600" cy="3632400"/>
          </a:xfrm>
          <a:prstGeom prst="rect">
            <a:avLst/>
          </a:prstGeom>
        </p:spPr>
        <p:txBody>
          <a:bodyPr anchorCtr="0" anchor="t" bIns="91425" lIns="91425" spcFirstLastPara="1" rIns="91425" wrap="square" tIns="91425">
            <a:normAutofit fontScale="25000"/>
          </a:bodyPr>
          <a:lstStyle/>
          <a:p>
            <a:pPr indent="0" lvl="0" marL="0" rtl="0" algn="l">
              <a:spcBef>
                <a:spcPts val="1200"/>
              </a:spcBef>
              <a:spcAft>
                <a:spcPts val="0"/>
              </a:spcAft>
              <a:buNone/>
            </a:pPr>
            <a:r>
              <a:rPr lang="en" sz="700">
                <a:solidFill>
                  <a:srgbClr val="000000"/>
                </a:solidFill>
                <a:latin typeface="Montserrat"/>
                <a:ea typeface="Montserrat"/>
                <a:cs typeface="Montserrat"/>
                <a:sym typeface="Montserrat"/>
              </a:rPr>
              <a:t>`	</a:t>
            </a:r>
            <a:r>
              <a:rPr lang="en" sz="5600">
                <a:solidFill>
                  <a:srgbClr val="000000"/>
                </a:solidFill>
                <a:latin typeface="Montserrat"/>
                <a:ea typeface="Montserrat"/>
                <a:cs typeface="Montserrat"/>
                <a:sym typeface="Montserrat"/>
              </a:rPr>
              <a:t>Entities:</a:t>
            </a:r>
            <a:endParaRPr sz="5600">
              <a:solidFill>
                <a:srgbClr val="000000"/>
              </a:solidFill>
              <a:latin typeface="Montserrat"/>
              <a:ea typeface="Montserrat"/>
              <a:cs typeface="Montserrat"/>
              <a:sym typeface="Montserrat"/>
            </a:endParaRPr>
          </a:p>
          <a:p>
            <a:pPr indent="-317500" lvl="0" marL="1371600" rtl="0" algn="l">
              <a:spcBef>
                <a:spcPts val="1200"/>
              </a:spcBef>
              <a:spcAft>
                <a:spcPts val="0"/>
              </a:spcAft>
              <a:buClr>
                <a:srgbClr val="000000"/>
              </a:buClr>
              <a:buSzPct val="100000"/>
              <a:buFont typeface="Montserrat"/>
              <a:buChar char="-"/>
            </a:pPr>
            <a:r>
              <a:rPr lang="en" sz="5600">
                <a:solidFill>
                  <a:srgbClr val="000000"/>
                </a:solidFill>
                <a:latin typeface="Montserrat"/>
                <a:ea typeface="Montserrat"/>
                <a:cs typeface="Montserrat"/>
                <a:sym typeface="Montserrat"/>
              </a:rPr>
              <a:t>People</a:t>
            </a:r>
            <a:endParaRPr sz="5600">
              <a:solidFill>
                <a:srgbClr val="000000"/>
              </a:solidFill>
              <a:latin typeface="Montserrat"/>
              <a:ea typeface="Montserrat"/>
              <a:cs typeface="Montserrat"/>
              <a:sym typeface="Montserrat"/>
            </a:endParaRPr>
          </a:p>
          <a:p>
            <a:pPr indent="-317500" lvl="1" marL="1828800" rtl="0" algn="l">
              <a:spcBef>
                <a:spcPts val="0"/>
              </a:spcBef>
              <a:spcAft>
                <a:spcPts val="0"/>
              </a:spcAft>
              <a:buClr>
                <a:srgbClr val="000000"/>
              </a:buClr>
              <a:buSzPct val="100000"/>
              <a:buFont typeface="Montserrat"/>
              <a:buChar char="-"/>
            </a:pPr>
            <a:r>
              <a:rPr lang="en" sz="5600">
                <a:solidFill>
                  <a:srgbClr val="000000"/>
                </a:solidFill>
                <a:latin typeface="Montserrat"/>
                <a:ea typeface="Montserrat"/>
                <a:cs typeface="Montserrat"/>
                <a:sym typeface="Montserrat"/>
              </a:rPr>
              <a:t>Attributes :</a:t>
            </a:r>
            <a:endParaRPr sz="5600">
              <a:solidFill>
                <a:srgbClr val="000000"/>
              </a:solidFill>
              <a:latin typeface="Montserrat"/>
              <a:ea typeface="Montserrat"/>
              <a:cs typeface="Montserrat"/>
              <a:sym typeface="Montserrat"/>
            </a:endParaRPr>
          </a:p>
          <a:p>
            <a:pPr indent="-317500" lvl="2" marL="2286000" rtl="0" algn="l">
              <a:spcBef>
                <a:spcPts val="0"/>
              </a:spcBef>
              <a:spcAft>
                <a:spcPts val="0"/>
              </a:spcAft>
              <a:buClr>
                <a:srgbClr val="000000"/>
              </a:buClr>
              <a:buSzPct val="100000"/>
              <a:buFont typeface="Montserrat"/>
              <a:buChar char="-"/>
            </a:pPr>
            <a:r>
              <a:rPr lang="en" sz="5600">
                <a:solidFill>
                  <a:srgbClr val="000000"/>
                </a:solidFill>
                <a:latin typeface="Montserrat"/>
                <a:ea typeface="Montserrat"/>
                <a:cs typeface="Montserrat"/>
                <a:sym typeface="Montserrat"/>
              </a:rPr>
              <a:t>Number of people in car</a:t>
            </a:r>
            <a:endParaRPr sz="5600">
              <a:solidFill>
                <a:srgbClr val="000000"/>
              </a:solidFill>
              <a:latin typeface="Montserrat"/>
              <a:ea typeface="Montserrat"/>
              <a:cs typeface="Montserrat"/>
              <a:sym typeface="Montserrat"/>
            </a:endParaRPr>
          </a:p>
          <a:p>
            <a:pPr indent="-317500" lvl="0" marL="1371600" rtl="0" algn="l">
              <a:spcBef>
                <a:spcPts val="0"/>
              </a:spcBef>
              <a:spcAft>
                <a:spcPts val="0"/>
              </a:spcAft>
              <a:buClr>
                <a:srgbClr val="000000"/>
              </a:buClr>
              <a:buSzPct val="100000"/>
              <a:buFont typeface="Montserrat"/>
              <a:buChar char="-"/>
            </a:pPr>
            <a:r>
              <a:rPr lang="en" sz="5600">
                <a:solidFill>
                  <a:srgbClr val="000000"/>
                </a:solidFill>
                <a:latin typeface="Montserrat"/>
                <a:ea typeface="Montserrat"/>
                <a:cs typeface="Montserrat"/>
                <a:sym typeface="Montserrat"/>
              </a:rPr>
              <a:t>Vent Duct</a:t>
            </a:r>
            <a:endParaRPr sz="5600">
              <a:solidFill>
                <a:srgbClr val="000000"/>
              </a:solidFill>
              <a:latin typeface="Montserrat"/>
              <a:ea typeface="Montserrat"/>
              <a:cs typeface="Montserrat"/>
              <a:sym typeface="Montserrat"/>
            </a:endParaRPr>
          </a:p>
          <a:p>
            <a:pPr indent="-317500" lvl="1" marL="1828800" rtl="0" algn="l">
              <a:spcBef>
                <a:spcPts val="0"/>
              </a:spcBef>
              <a:spcAft>
                <a:spcPts val="0"/>
              </a:spcAft>
              <a:buClr>
                <a:srgbClr val="000000"/>
              </a:buClr>
              <a:buSzPct val="100000"/>
              <a:buFont typeface="Montserrat"/>
              <a:buChar char="-"/>
            </a:pPr>
            <a:r>
              <a:rPr lang="en" sz="5600">
                <a:solidFill>
                  <a:srgbClr val="000000"/>
                </a:solidFill>
                <a:latin typeface="Montserrat"/>
                <a:ea typeface="Montserrat"/>
                <a:cs typeface="Montserrat"/>
                <a:sym typeface="Montserrat"/>
              </a:rPr>
              <a:t>Attributes:</a:t>
            </a:r>
            <a:endParaRPr sz="5600">
              <a:solidFill>
                <a:srgbClr val="000000"/>
              </a:solidFill>
              <a:latin typeface="Montserrat"/>
              <a:ea typeface="Montserrat"/>
              <a:cs typeface="Montserrat"/>
              <a:sym typeface="Montserrat"/>
            </a:endParaRPr>
          </a:p>
          <a:p>
            <a:pPr indent="-317500" lvl="2" marL="2286000" rtl="0" algn="l">
              <a:spcBef>
                <a:spcPts val="0"/>
              </a:spcBef>
              <a:spcAft>
                <a:spcPts val="0"/>
              </a:spcAft>
              <a:buClr>
                <a:srgbClr val="000000"/>
              </a:buClr>
              <a:buSzPct val="100000"/>
              <a:buFont typeface="Montserrat"/>
              <a:buChar char="-"/>
            </a:pPr>
            <a:r>
              <a:rPr lang="en" sz="5600">
                <a:solidFill>
                  <a:srgbClr val="000000"/>
                </a:solidFill>
                <a:latin typeface="Montserrat"/>
                <a:ea typeface="Montserrat"/>
                <a:cs typeface="Montserrat"/>
                <a:sym typeface="Montserrat"/>
              </a:rPr>
              <a:t>Power</a:t>
            </a:r>
            <a:endParaRPr sz="5600">
              <a:solidFill>
                <a:srgbClr val="000000"/>
              </a:solidFill>
              <a:latin typeface="Montserrat"/>
              <a:ea typeface="Montserrat"/>
              <a:cs typeface="Montserrat"/>
              <a:sym typeface="Montserrat"/>
            </a:endParaRPr>
          </a:p>
          <a:p>
            <a:pPr indent="-317500" lvl="2" marL="2286000" rtl="0" algn="l">
              <a:spcBef>
                <a:spcPts val="0"/>
              </a:spcBef>
              <a:spcAft>
                <a:spcPts val="0"/>
              </a:spcAft>
              <a:buClr>
                <a:srgbClr val="000000"/>
              </a:buClr>
              <a:buSzPct val="100000"/>
              <a:buFont typeface="Montserrat"/>
              <a:buChar char="-"/>
            </a:pPr>
            <a:r>
              <a:rPr lang="en" sz="5600">
                <a:solidFill>
                  <a:srgbClr val="000000"/>
                </a:solidFill>
                <a:latin typeface="Montserrat"/>
                <a:ea typeface="Montserrat"/>
                <a:cs typeface="Montserrat"/>
                <a:sym typeface="Montserrat"/>
              </a:rPr>
              <a:t>Vent Duct Status</a:t>
            </a:r>
            <a:endParaRPr sz="5600">
              <a:solidFill>
                <a:srgbClr val="000000"/>
              </a:solidFill>
              <a:latin typeface="Montserrat"/>
              <a:ea typeface="Montserrat"/>
              <a:cs typeface="Montserrat"/>
              <a:sym typeface="Montserrat"/>
            </a:endParaRPr>
          </a:p>
          <a:p>
            <a:pPr indent="-317500" lvl="0" marL="1371600" rtl="0" algn="l">
              <a:spcBef>
                <a:spcPts val="0"/>
              </a:spcBef>
              <a:spcAft>
                <a:spcPts val="0"/>
              </a:spcAft>
              <a:buClr>
                <a:srgbClr val="000000"/>
              </a:buClr>
              <a:buSzPct val="100000"/>
              <a:buFont typeface="Montserrat"/>
              <a:buChar char="-"/>
            </a:pPr>
            <a:r>
              <a:rPr lang="en" sz="5600">
                <a:solidFill>
                  <a:srgbClr val="000000"/>
                </a:solidFill>
                <a:latin typeface="Montserrat"/>
                <a:ea typeface="Montserrat"/>
                <a:cs typeface="Montserrat"/>
                <a:sym typeface="Montserrat"/>
              </a:rPr>
              <a:t>AC</a:t>
            </a:r>
            <a:endParaRPr sz="5600">
              <a:solidFill>
                <a:srgbClr val="000000"/>
              </a:solidFill>
              <a:latin typeface="Montserrat"/>
              <a:ea typeface="Montserrat"/>
              <a:cs typeface="Montserrat"/>
              <a:sym typeface="Montserrat"/>
            </a:endParaRPr>
          </a:p>
          <a:p>
            <a:pPr indent="-317500" lvl="1" marL="1828800" rtl="0" algn="l">
              <a:spcBef>
                <a:spcPts val="0"/>
              </a:spcBef>
              <a:spcAft>
                <a:spcPts val="0"/>
              </a:spcAft>
              <a:buClr>
                <a:srgbClr val="000000"/>
              </a:buClr>
              <a:buSzPct val="100000"/>
              <a:buFont typeface="Montserrat"/>
              <a:buChar char="-"/>
            </a:pPr>
            <a:r>
              <a:rPr lang="en" sz="5600">
                <a:solidFill>
                  <a:srgbClr val="000000"/>
                </a:solidFill>
                <a:latin typeface="Montserrat"/>
                <a:ea typeface="Montserrat"/>
                <a:cs typeface="Montserrat"/>
                <a:sym typeface="Montserrat"/>
              </a:rPr>
              <a:t>Attributes:</a:t>
            </a:r>
            <a:endParaRPr sz="5600">
              <a:solidFill>
                <a:srgbClr val="000000"/>
              </a:solidFill>
              <a:latin typeface="Montserrat"/>
              <a:ea typeface="Montserrat"/>
              <a:cs typeface="Montserrat"/>
              <a:sym typeface="Montserrat"/>
            </a:endParaRPr>
          </a:p>
          <a:p>
            <a:pPr indent="-317500" lvl="2" marL="2286000" rtl="0" algn="l">
              <a:spcBef>
                <a:spcPts val="0"/>
              </a:spcBef>
              <a:spcAft>
                <a:spcPts val="0"/>
              </a:spcAft>
              <a:buClr>
                <a:srgbClr val="000000"/>
              </a:buClr>
              <a:buSzPct val="100000"/>
              <a:buFont typeface="Montserrat"/>
              <a:buChar char="-"/>
            </a:pPr>
            <a:r>
              <a:rPr lang="en" sz="5600">
                <a:solidFill>
                  <a:srgbClr val="000000"/>
                </a:solidFill>
                <a:latin typeface="Montserrat"/>
                <a:ea typeface="Montserrat"/>
                <a:cs typeface="Montserrat"/>
                <a:sym typeface="Montserrat"/>
              </a:rPr>
              <a:t>AC Flow</a:t>
            </a:r>
            <a:endParaRPr sz="5600">
              <a:solidFill>
                <a:srgbClr val="000000"/>
              </a:solidFill>
              <a:latin typeface="Montserrat"/>
              <a:ea typeface="Montserrat"/>
              <a:cs typeface="Montserrat"/>
              <a:sym typeface="Montserrat"/>
            </a:endParaRPr>
          </a:p>
          <a:p>
            <a:pPr indent="-317500" lvl="2" marL="2286000" rtl="0" algn="l">
              <a:spcBef>
                <a:spcPts val="0"/>
              </a:spcBef>
              <a:spcAft>
                <a:spcPts val="0"/>
              </a:spcAft>
              <a:buClr>
                <a:srgbClr val="000000"/>
              </a:buClr>
              <a:buSzPct val="100000"/>
              <a:buFont typeface="Montserrat"/>
              <a:buChar char="-"/>
            </a:pPr>
            <a:r>
              <a:rPr lang="en" sz="5600">
                <a:solidFill>
                  <a:srgbClr val="000000"/>
                </a:solidFill>
                <a:latin typeface="Montserrat"/>
                <a:ea typeface="Montserrat"/>
                <a:cs typeface="Montserrat"/>
                <a:sym typeface="Montserrat"/>
              </a:rPr>
              <a:t>AC Status</a:t>
            </a:r>
            <a:endParaRPr sz="5600">
              <a:solidFill>
                <a:srgbClr val="000000"/>
              </a:solidFill>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
        <p:nvSpPr>
          <p:cNvPr id="133" name="Google Shape;133;p24"/>
          <p:cNvSpPr txBox="1"/>
          <p:nvPr/>
        </p:nvSpPr>
        <p:spPr>
          <a:xfrm>
            <a:off x="292300" y="337525"/>
            <a:ext cx="8668500" cy="747300"/>
          </a:xfrm>
          <a:prstGeom prst="rect">
            <a:avLst/>
          </a:prstGeom>
          <a:noFill/>
          <a:ln>
            <a:noFill/>
          </a:ln>
        </p:spPr>
        <p:txBody>
          <a:bodyPr anchorCtr="0" anchor="t" bIns="91425" lIns="91425" spcFirstLastPara="1" rIns="91425" wrap="square" tIns="91425">
            <a:spAutoFit/>
          </a:bodyPr>
          <a:lstStyle/>
          <a:p>
            <a:pPr indent="-228600" lvl="0" marL="228600" rtl="0" algn="l">
              <a:lnSpc>
                <a:spcPct val="115000"/>
              </a:lnSpc>
              <a:spcBef>
                <a:spcPts val="1200"/>
              </a:spcBef>
              <a:spcAft>
                <a:spcPts val="1200"/>
              </a:spcAft>
              <a:buNone/>
            </a:pPr>
            <a:r>
              <a:rPr b="1" lang="en" sz="1700">
                <a:latin typeface="Montserrat"/>
                <a:ea typeface="Montserrat"/>
                <a:cs typeface="Montserrat"/>
                <a:sym typeface="Montserrat"/>
              </a:rPr>
              <a:t>Change the temperature and airflow/air when a person enters/exits the car:</a:t>
            </a:r>
            <a:endParaRPr b="1" sz="17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Classes and Entities for Behavior 1</a:t>
            </a:r>
            <a:endParaRPr/>
          </a:p>
        </p:txBody>
      </p:sp>
      <p:pic>
        <p:nvPicPr>
          <p:cNvPr id="139" name="Google Shape;139;p25"/>
          <p:cNvPicPr preferRelativeResize="0"/>
          <p:nvPr/>
        </p:nvPicPr>
        <p:blipFill>
          <a:blip r:embed="rId3">
            <a:alphaModFix/>
          </a:blip>
          <a:stretch>
            <a:fillRect/>
          </a:stretch>
        </p:blipFill>
        <p:spPr>
          <a:xfrm>
            <a:off x="538588" y="1076271"/>
            <a:ext cx="8066826" cy="37541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18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 Behaviour </a:t>
            </a:r>
            <a:r>
              <a:rPr lang="en"/>
              <a:t>Code for Behavior 1</a:t>
            </a:r>
            <a:endParaRPr/>
          </a:p>
          <a:p>
            <a:pPr indent="0" lvl="0" marL="0" rtl="0" algn="l">
              <a:spcBef>
                <a:spcPts val="0"/>
              </a:spcBef>
              <a:spcAft>
                <a:spcPts val="0"/>
              </a:spcAft>
              <a:buNone/>
            </a:pPr>
            <a:r>
              <a:t/>
            </a:r>
            <a:endParaRPr/>
          </a:p>
        </p:txBody>
      </p:sp>
      <p:pic>
        <p:nvPicPr>
          <p:cNvPr id="145" name="Google Shape;145;p26"/>
          <p:cNvPicPr preferRelativeResize="0"/>
          <p:nvPr/>
        </p:nvPicPr>
        <p:blipFill>
          <a:blip r:embed="rId3">
            <a:alphaModFix/>
          </a:blip>
          <a:stretch>
            <a:fillRect/>
          </a:stretch>
        </p:blipFill>
        <p:spPr>
          <a:xfrm>
            <a:off x="152400" y="939050"/>
            <a:ext cx="5330526" cy="3971675"/>
          </a:xfrm>
          <a:prstGeom prst="rect">
            <a:avLst/>
          </a:prstGeom>
          <a:noFill/>
          <a:ln>
            <a:noFill/>
          </a:ln>
        </p:spPr>
      </p:pic>
      <p:pic>
        <p:nvPicPr>
          <p:cNvPr id="146" name="Google Shape;146;p26"/>
          <p:cNvPicPr preferRelativeResize="0"/>
          <p:nvPr/>
        </p:nvPicPr>
        <p:blipFill>
          <a:blip r:embed="rId4">
            <a:alphaModFix/>
          </a:blip>
          <a:stretch>
            <a:fillRect/>
          </a:stretch>
        </p:blipFill>
        <p:spPr>
          <a:xfrm>
            <a:off x="5605176" y="1491600"/>
            <a:ext cx="3356274" cy="24946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b="1" lang="en" sz="1800">
                <a:solidFill>
                  <a:srgbClr val="000000"/>
                </a:solidFill>
                <a:latin typeface="Montserrat"/>
                <a:ea typeface="Montserrat"/>
                <a:cs typeface="Montserrat"/>
                <a:sym typeface="Montserrat"/>
              </a:rPr>
              <a:t>Start wipers on rain and increase speed based on rain intensity</a:t>
            </a:r>
            <a:endParaRPr b="1"/>
          </a:p>
        </p:txBody>
      </p:sp>
      <p:sp>
        <p:nvSpPr>
          <p:cNvPr id="152" name="Google Shape;152;p27"/>
          <p:cNvSpPr txBox="1"/>
          <p:nvPr>
            <p:ph idx="1" type="body"/>
          </p:nvPr>
        </p:nvSpPr>
        <p:spPr>
          <a:xfrm>
            <a:off x="311700" y="941525"/>
            <a:ext cx="8520600" cy="4230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Whenever the </a:t>
            </a:r>
            <a:r>
              <a:rPr lang="en"/>
              <a:t>weather</a:t>
            </a:r>
            <a:r>
              <a:rPr lang="en"/>
              <a:t> condition indicates rain, car wipers will start automatically </a:t>
            </a:r>
            <a:endParaRPr/>
          </a:p>
          <a:p>
            <a:pPr indent="-342900" lvl="0" marL="457200" rtl="0" algn="l">
              <a:spcBef>
                <a:spcPts val="0"/>
              </a:spcBef>
              <a:spcAft>
                <a:spcPts val="0"/>
              </a:spcAft>
              <a:buSzPts val="1800"/>
              <a:buChar char="-"/>
            </a:pPr>
            <a:r>
              <a:rPr lang="en"/>
              <a:t>Based upon the intensity of rain, wiper speed will increase/decrease.</a:t>
            </a:r>
            <a:endParaRPr/>
          </a:p>
          <a:p>
            <a:pPr indent="-342900" lvl="0" marL="457200" rtl="0" algn="l">
              <a:spcBef>
                <a:spcPts val="0"/>
              </a:spcBef>
              <a:spcAft>
                <a:spcPts val="0"/>
              </a:spcAft>
              <a:buSzPts val="1800"/>
              <a:buChar char="-"/>
            </a:pPr>
            <a:r>
              <a:rPr lang="en"/>
              <a:t>Once it stops raining, the wipers will stop automatically.</a:t>
            </a:r>
            <a:endParaRPr/>
          </a:p>
          <a:p>
            <a:pPr indent="-342900" lvl="0" marL="457200" rtl="0" algn="l">
              <a:spcBef>
                <a:spcPts val="0"/>
              </a:spcBef>
              <a:spcAft>
                <a:spcPts val="0"/>
              </a:spcAft>
              <a:buSzPts val="1800"/>
              <a:buChar char="-"/>
            </a:pPr>
            <a:r>
              <a:rPr lang="en"/>
              <a:t>The user is suggested an option to open their sunroof based on the intensity of sunlight taken from the Pyranometer</a:t>
            </a:r>
            <a:endParaRPr/>
          </a:p>
          <a:p>
            <a:pPr indent="-342900" lvl="0" marL="457200" rtl="0" algn="l">
              <a:spcBef>
                <a:spcPts val="0"/>
              </a:spcBef>
              <a:spcAft>
                <a:spcPts val="0"/>
              </a:spcAft>
              <a:buSzPts val="1800"/>
              <a:buChar char="-"/>
            </a:pPr>
            <a:r>
              <a:rPr lang="en"/>
              <a:t>If the sunlight intensity is very high, close the sunroof automatically </a:t>
            </a:r>
            <a:endParaRPr/>
          </a:p>
          <a:p>
            <a:pPr indent="-342900" lvl="0" marL="457200" rtl="0" algn="l">
              <a:spcBef>
                <a:spcPts val="0"/>
              </a:spcBef>
              <a:spcAft>
                <a:spcPts val="0"/>
              </a:spcAft>
              <a:buSzPts val="1800"/>
              <a:buChar char="-"/>
            </a:pPr>
            <a:r>
              <a:rPr lang="en"/>
              <a:t>Doppler Radar sensor is used for detecting the precipitation intensity and raindrop size falling on the window glass.</a:t>
            </a:r>
            <a:endParaRPr/>
          </a:p>
          <a:p>
            <a:pPr indent="-342900" lvl="0" marL="457200" rtl="0" algn="l">
              <a:spcBef>
                <a:spcPts val="0"/>
              </a:spcBef>
              <a:spcAft>
                <a:spcPts val="0"/>
              </a:spcAft>
              <a:buSzPts val="1800"/>
              <a:buChar char="-"/>
            </a:pPr>
            <a:r>
              <a:rPr lang="en"/>
              <a:t>Switching on wipers and closing the sunroof comes under active context.</a:t>
            </a:r>
            <a:endParaRPr/>
          </a:p>
          <a:p>
            <a:pPr indent="-342900" lvl="0" marL="457200" rtl="0" algn="l">
              <a:spcBef>
                <a:spcPts val="0"/>
              </a:spcBef>
              <a:spcAft>
                <a:spcPts val="0"/>
              </a:spcAft>
              <a:buSzPts val="1800"/>
              <a:buChar char="-"/>
            </a:pPr>
            <a:r>
              <a:rPr lang="en"/>
              <a:t>Opening sunroof comes under passive context.</a:t>
            </a:r>
            <a:endParaRPr/>
          </a:p>
          <a:p>
            <a:pPr indent="-342900" lvl="0" marL="457200" rtl="0" algn="l">
              <a:spcBef>
                <a:spcPts val="0"/>
              </a:spcBef>
              <a:spcAft>
                <a:spcPts val="0"/>
              </a:spcAft>
              <a:buSzPts val="1800"/>
              <a:buChar char="-"/>
            </a:pPr>
            <a:r>
              <a:rPr b="1" i="1" lang="en">
                <a:solidFill>
                  <a:schemeClr val="accent5"/>
                </a:solidFill>
              </a:rPr>
              <a:t>Conflict Resolution-</a:t>
            </a:r>
            <a:r>
              <a:rPr lang="en"/>
              <a:t> </a:t>
            </a:r>
            <a:r>
              <a:rPr lang="en"/>
              <a:t>If the sunroof is open and it is raining, the sunroof will close automatically.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228600" lvl="0" marL="228600" rtl="0" algn="l">
              <a:lnSpc>
                <a:spcPct val="115000"/>
              </a:lnSpc>
              <a:spcBef>
                <a:spcPts val="1200"/>
              </a:spcBef>
              <a:spcAft>
                <a:spcPts val="1200"/>
              </a:spcAft>
              <a:buNone/>
            </a:pPr>
            <a:r>
              <a:rPr b="1" lang="en" sz="1600">
                <a:solidFill>
                  <a:srgbClr val="000000"/>
                </a:solidFill>
                <a:latin typeface="Montserrat"/>
                <a:ea typeface="Montserrat"/>
                <a:cs typeface="Montserrat"/>
                <a:sym typeface="Montserrat"/>
              </a:rPr>
              <a:t> Start wipers on rain and increase speed based on rain intensity, open/close sunroof</a:t>
            </a:r>
            <a:endParaRPr b="1" sz="1600">
              <a:latin typeface="Montserrat"/>
              <a:ea typeface="Montserrat"/>
              <a:cs typeface="Montserrat"/>
              <a:sym typeface="Montserrat"/>
            </a:endParaRPr>
          </a:p>
        </p:txBody>
      </p:sp>
      <p:sp>
        <p:nvSpPr>
          <p:cNvPr id="158" name="Google Shape;158;p28"/>
          <p:cNvSpPr txBox="1"/>
          <p:nvPr>
            <p:ph idx="1" type="body"/>
          </p:nvPr>
        </p:nvSpPr>
        <p:spPr>
          <a:xfrm>
            <a:off x="311700" y="865325"/>
            <a:ext cx="8520600" cy="4141800"/>
          </a:xfrm>
          <a:prstGeom prst="rect">
            <a:avLst/>
          </a:prstGeom>
        </p:spPr>
        <p:txBody>
          <a:bodyPr anchorCtr="0" anchor="t" bIns="91425" lIns="91425" spcFirstLastPara="1" rIns="91425" wrap="square" tIns="91425">
            <a:normAutofit fontScale="92500" lnSpcReduction="20000"/>
          </a:bodyPr>
          <a:lstStyle/>
          <a:p>
            <a:pPr indent="-328453" lvl="0" marL="1371600" rtl="0" algn="l">
              <a:spcBef>
                <a:spcPts val="1200"/>
              </a:spcBef>
              <a:spcAft>
                <a:spcPts val="0"/>
              </a:spcAft>
              <a:buClr>
                <a:srgbClr val="000000"/>
              </a:buClr>
              <a:buSzPct val="100000"/>
              <a:buFont typeface="Montserrat"/>
              <a:buChar char="●"/>
            </a:pPr>
            <a:r>
              <a:rPr lang="en" sz="1700">
                <a:solidFill>
                  <a:srgbClr val="000000"/>
                </a:solidFill>
                <a:latin typeface="Montserrat"/>
                <a:ea typeface="Montserrat"/>
                <a:cs typeface="Montserrat"/>
                <a:sym typeface="Montserrat"/>
              </a:rPr>
              <a:t>Entities</a:t>
            </a:r>
            <a:endParaRPr sz="1700">
              <a:solidFill>
                <a:srgbClr val="000000"/>
              </a:solidFill>
              <a:latin typeface="Montserrat"/>
              <a:ea typeface="Montserrat"/>
              <a:cs typeface="Montserrat"/>
              <a:sym typeface="Montserrat"/>
            </a:endParaRPr>
          </a:p>
          <a:p>
            <a:pPr indent="-328453" lvl="1" marL="1828800" rtl="0" algn="l">
              <a:spcBef>
                <a:spcPts val="0"/>
              </a:spcBef>
              <a:spcAft>
                <a:spcPts val="0"/>
              </a:spcAft>
              <a:buClr>
                <a:srgbClr val="000000"/>
              </a:buClr>
              <a:buSzPct val="100000"/>
              <a:buFont typeface="Montserrat"/>
              <a:buChar char="○"/>
            </a:pPr>
            <a:r>
              <a:rPr lang="en" sz="1700">
                <a:solidFill>
                  <a:srgbClr val="000000"/>
                </a:solidFill>
                <a:latin typeface="Montserrat"/>
                <a:ea typeface="Montserrat"/>
                <a:cs typeface="Montserrat"/>
                <a:sym typeface="Montserrat"/>
              </a:rPr>
              <a:t>Wipers</a:t>
            </a:r>
            <a:endParaRPr sz="1700">
              <a:solidFill>
                <a:srgbClr val="000000"/>
              </a:solidFill>
              <a:latin typeface="Montserrat"/>
              <a:ea typeface="Montserrat"/>
              <a:cs typeface="Montserrat"/>
              <a:sym typeface="Montserrat"/>
            </a:endParaRPr>
          </a:p>
          <a:p>
            <a:pPr indent="-328453" lvl="2" marL="2286000" rtl="0" algn="l">
              <a:spcBef>
                <a:spcPts val="0"/>
              </a:spcBef>
              <a:spcAft>
                <a:spcPts val="0"/>
              </a:spcAft>
              <a:buClr>
                <a:srgbClr val="000000"/>
              </a:buClr>
              <a:buSzPct val="100000"/>
              <a:buFont typeface="Montserrat"/>
              <a:buChar char="■"/>
            </a:pPr>
            <a:r>
              <a:rPr lang="en" sz="1700">
                <a:solidFill>
                  <a:srgbClr val="000000"/>
                </a:solidFill>
                <a:latin typeface="Montserrat"/>
                <a:ea typeface="Montserrat"/>
                <a:cs typeface="Montserrat"/>
                <a:sym typeface="Montserrat"/>
              </a:rPr>
              <a:t>Attributes:</a:t>
            </a:r>
            <a:endParaRPr sz="1700">
              <a:solidFill>
                <a:srgbClr val="000000"/>
              </a:solidFill>
              <a:latin typeface="Montserrat"/>
              <a:ea typeface="Montserrat"/>
              <a:cs typeface="Montserrat"/>
              <a:sym typeface="Montserrat"/>
            </a:endParaRPr>
          </a:p>
          <a:p>
            <a:pPr indent="-328453" lvl="3" marL="2743200" rtl="0" algn="l">
              <a:spcBef>
                <a:spcPts val="0"/>
              </a:spcBef>
              <a:spcAft>
                <a:spcPts val="0"/>
              </a:spcAft>
              <a:buClr>
                <a:srgbClr val="000000"/>
              </a:buClr>
              <a:buSzPct val="100000"/>
              <a:buFont typeface="Montserrat"/>
              <a:buChar char="●"/>
            </a:pPr>
            <a:r>
              <a:rPr lang="en" sz="1700">
                <a:solidFill>
                  <a:srgbClr val="000000"/>
                </a:solidFill>
                <a:latin typeface="Montserrat"/>
                <a:ea typeface="Montserrat"/>
                <a:cs typeface="Montserrat"/>
                <a:sym typeface="Montserrat"/>
              </a:rPr>
              <a:t>Wiper Status</a:t>
            </a:r>
            <a:endParaRPr sz="1700">
              <a:solidFill>
                <a:srgbClr val="000000"/>
              </a:solidFill>
              <a:latin typeface="Montserrat"/>
              <a:ea typeface="Montserrat"/>
              <a:cs typeface="Montserrat"/>
              <a:sym typeface="Montserrat"/>
            </a:endParaRPr>
          </a:p>
          <a:p>
            <a:pPr indent="-328453" lvl="3" marL="2743200" rtl="0" algn="l">
              <a:spcBef>
                <a:spcPts val="0"/>
              </a:spcBef>
              <a:spcAft>
                <a:spcPts val="0"/>
              </a:spcAft>
              <a:buClr>
                <a:srgbClr val="000000"/>
              </a:buClr>
              <a:buSzPct val="100000"/>
              <a:buFont typeface="Montserrat"/>
              <a:buChar char="●"/>
            </a:pPr>
            <a:r>
              <a:rPr lang="en" sz="1700">
                <a:solidFill>
                  <a:srgbClr val="000000"/>
                </a:solidFill>
                <a:latin typeface="Montserrat"/>
                <a:ea typeface="Montserrat"/>
                <a:cs typeface="Montserrat"/>
                <a:sym typeface="Montserrat"/>
              </a:rPr>
              <a:t>Wiper Speed</a:t>
            </a:r>
            <a:endParaRPr sz="1500">
              <a:solidFill>
                <a:srgbClr val="000000"/>
              </a:solidFill>
              <a:latin typeface="Montserrat"/>
              <a:ea typeface="Montserrat"/>
              <a:cs typeface="Montserrat"/>
              <a:sym typeface="Montserrat"/>
            </a:endParaRPr>
          </a:p>
          <a:p>
            <a:pPr indent="-316706" lvl="1" marL="1828800" rtl="0" algn="l">
              <a:spcBef>
                <a:spcPts val="0"/>
              </a:spcBef>
              <a:spcAft>
                <a:spcPts val="0"/>
              </a:spcAft>
              <a:buClr>
                <a:srgbClr val="000000"/>
              </a:buClr>
              <a:buSzPct val="100000"/>
              <a:buFont typeface="Montserrat"/>
              <a:buChar char="○"/>
            </a:pPr>
            <a:r>
              <a:rPr lang="en" sz="1500">
                <a:solidFill>
                  <a:srgbClr val="000000"/>
                </a:solidFill>
                <a:latin typeface="Montserrat"/>
                <a:ea typeface="Montserrat"/>
                <a:cs typeface="Montserrat"/>
                <a:sym typeface="Montserrat"/>
              </a:rPr>
              <a:t>Sun Roof</a:t>
            </a:r>
            <a:endParaRPr sz="1500">
              <a:solidFill>
                <a:srgbClr val="000000"/>
              </a:solidFill>
              <a:latin typeface="Montserrat"/>
              <a:ea typeface="Montserrat"/>
              <a:cs typeface="Montserrat"/>
              <a:sym typeface="Montserrat"/>
            </a:endParaRPr>
          </a:p>
          <a:p>
            <a:pPr indent="-316706" lvl="2" marL="2286000" rtl="0" algn="l">
              <a:spcBef>
                <a:spcPts val="0"/>
              </a:spcBef>
              <a:spcAft>
                <a:spcPts val="0"/>
              </a:spcAft>
              <a:buClr>
                <a:srgbClr val="000000"/>
              </a:buClr>
              <a:buSzPct val="100000"/>
              <a:buFont typeface="Montserrat"/>
              <a:buChar char="■"/>
            </a:pPr>
            <a:r>
              <a:rPr lang="en" sz="1500">
                <a:solidFill>
                  <a:srgbClr val="000000"/>
                </a:solidFill>
                <a:latin typeface="Montserrat"/>
                <a:ea typeface="Montserrat"/>
                <a:cs typeface="Montserrat"/>
                <a:sym typeface="Montserrat"/>
              </a:rPr>
              <a:t>Attributes:</a:t>
            </a:r>
            <a:endParaRPr sz="1500">
              <a:solidFill>
                <a:srgbClr val="000000"/>
              </a:solidFill>
              <a:latin typeface="Montserrat"/>
              <a:ea typeface="Montserrat"/>
              <a:cs typeface="Montserrat"/>
              <a:sym typeface="Montserrat"/>
            </a:endParaRPr>
          </a:p>
          <a:p>
            <a:pPr indent="-316706" lvl="3" marL="2743200" rtl="0" algn="l">
              <a:spcBef>
                <a:spcPts val="0"/>
              </a:spcBef>
              <a:spcAft>
                <a:spcPts val="0"/>
              </a:spcAft>
              <a:buClr>
                <a:srgbClr val="000000"/>
              </a:buClr>
              <a:buSzPct val="100000"/>
              <a:buFont typeface="Montserrat"/>
              <a:buChar char="●"/>
            </a:pPr>
            <a:r>
              <a:rPr lang="en" sz="1500">
                <a:solidFill>
                  <a:srgbClr val="000000"/>
                </a:solidFill>
                <a:latin typeface="Montserrat"/>
                <a:ea typeface="Montserrat"/>
                <a:cs typeface="Montserrat"/>
                <a:sym typeface="Montserrat"/>
              </a:rPr>
              <a:t>Sun Roof Status</a:t>
            </a:r>
            <a:endParaRPr sz="1700">
              <a:solidFill>
                <a:srgbClr val="000000"/>
              </a:solidFill>
              <a:latin typeface="Montserrat"/>
              <a:ea typeface="Montserrat"/>
              <a:cs typeface="Montserrat"/>
              <a:sym typeface="Montserrat"/>
            </a:endParaRPr>
          </a:p>
          <a:p>
            <a:pPr indent="-328453" lvl="1" marL="1828800" rtl="0" algn="l">
              <a:spcBef>
                <a:spcPts val="0"/>
              </a:spcBef>
              <a:spcAft>
                <a:spcPts val="0"/>
              </a:spcAft>
              <a:buClr>
                <a:srgbClr val="000000"/>
              </a:buClr>
              <a:buSzPct val="100000"/>
              <a:buFont typeface="Montserrat"/>
              <a:buChar char="○"/>
            </a:pPr>
            <a:r>
              <a:rPr lang="en" sz="1700">
                <a:solidFill>
                  <a:srgbClr val="000000"/>
                </a:solidFill>
                <a:latin typeface="Montserrat"/>
                <a:ea typeface="Montserrat"/>
                <a:cs typeface="Montserrat"/>
                <a:sym typeface="Montserrat"/>
              </a:rPr>
              <a:t>Weather</a:t>
            </a:r>
            <a:endParaRPr sz="1700">
              <a:solidFill>
                <a:srgbClr val="000000"/>
              </a:solidFill>
              <a:latin typeface="Montserrat"/>
              <a:ea typeface="Montserrat"/>
              <a:cs typeface="Montserrat"/>
              <a:sym typeface="Montserrat"/>
            </a:endParaRPr>
          </a:p>
          <a:p>
            <a:pPr indent="-328453" lvl="2" marL="2286000" rtl="0" algn="l">
              <a:spcBef>
                <a:spcPts val="0"/>
              </a:spcBef>
              <a:spcAft>
                <a:spcPts val="0"/>
              </a:spcAft>
              <a:buClr>
                <a:srgbClr val="000000"/>
              </a:buClr>
              <a:buSzPct val="100000"/>
              <a:buFont typeface="Montserrat"/>
              <a:buChar char="■"/>
            </a:pPr>
            <a:r>
              <a:rPr lang="en" sz="1700">
                <a:solidFill>
                  <a:srgbClr val="000000"/>
                </a:solidFill>
                <a:latin typeface="Montserrat"/>
                <a:ea typeface="Montserrat"/>
                <a:cs typeface="Montserrat"/>
                <a:sym typeface="Montserrat"/>
              </a:rPr>
              <a:t>Attributes:</a:t>
            </a:r>
            <a:endParaRPr sz="1700">
              <a:solidFill>
                <a:srgbClr val="000000"/>
              </a:solidFill>
              <a:latin typeface="Montserrat"/>
              <a:ea typeface="Montserrat"/>
              <a:cs typeface="Montserrat"/>
              <a:sym typeface="Montserrat"/>
            </a:endParaRPr>
          </a:p>
          <a:p>
            <a:pPr indent="-328453" lvl="3" marL="2743200" rtl="0" algn="l">
              <a:spcBef>
                <a:spcPts val="0"/>
              </a:spcBef>
              <a:spcAft>
                <a:spcPts val="0"/>
              </a:spcAft>
              <a:buClr>
                <a:srgbClr val="000000"/>
              </a:buClr>
              <a:buSzPct val="100000"/>
              <a:buFont typeface="Montserrat"/>
              <a:buChar char="●"/>
            </a:pPr>
            <a:r>
              <a:rPr lang="en" sz="1700">
                <a:solidFill>
                  <a:srgbClr val="000000"/>
                </a:solidFill>
                <a:latin typeface="Montserrat"/>
                <a:ea typeface="Montserrat"/>
                <a:cs typeface="Montserrat"/>
                <a:sym typeface="Montserrat"/>
              </a:rPr>
              <a:t>Sun Status</a:t>
            </a:r>
            <a:endParaRPr sz="1700">
              <a:solidFill>
                <a:srgbClr val="000000"/>
              </a:solidFill>
              <a:latin typeface="Montserrat"/>
              <a:ea typeface="Montserrat"/>
              <a:cs typeface="Montserrat"/>
              <a:sym typeface="Montserrat"/>
            </a:endParaRPr>
          </a:p>
          <a:p>
            <a:pPr indent="-328453" lvl="3" marL="2743200" rtl="0" algn="l">
              <a:spcBef>
                <a:spcPts val="0"/>
              </a:spcBef>
              <a:spcAft>
                <a:spcPts val="0"/>
              </a:spcAft>
              <a:buClr>
                <a:srgbClr val="000000"/>
              </a:buClr>
              <a:buSzPct val="100000"/>
              <a:buFont typeface="Montserrat"/>
              <a:buChar char="●"/>
            </a:pPr>
            <a:r>
              <a:rPr lang="en" sz="1700">
                <a:solidFill>
                  <a:srgbClr val="000000"/>
                </a:solidFill>
                <a:latin typeface="Montserrat"/>
                <a:ea typeface="Montserrat"/>
                <a:cs typeface="Montserrat"/>
                <a:sym typeface="Montserrat"/>
              </a:rPr>
              <a:t>Sun Intensity</a:t>
            </a:r>
            <a:endParaRPr sz="1700">
              <a:solidFill>
                <a:srgbClr val="000000"/>
              </a:solidFill>
              <a:latin typeface="Montserrat"/>
              <a:ea typeface="Montserrat"/>
              <a:cs typeface="Montserrat"/>
              <a:sym typeface="Montserrat"/>
            </a:endParaRPr>
          </a:p>
          <a:p>
            <a:pPr indent="-328453" lvl="3" marL="2743200" rtl="0" algn="l">
              <a:spcBef>
                <a:spcPts val="0"/>
              </a:spcBef>
              <a:spcAft>
                <a:spcPts val="0"/>
              </a:spcAft>
              <a:buClr>
                <a:srgbClr val="000000"/>
              </a:buClr>
              <a:buSzPct val="100000"/>
              <a:buFont typeface="Montserrat"/>
              <a:buChar char="●"/>
            </a:pPr>
            <a:r>
              <a:rPr lang="en" sz="1700">
                <a:solidFill>
                  <a:srgbClr val="000000"/>
                </a:solidFill>
                <a:latin typeface="Montserrat"/>
                <a:ea typeface="Montserrat"/>
                <a:cs typeface="Montserrat"/>
                <a:sym typeface="Montserrat"/>
              </a:rPr>
              <a:t>Rain Status</a:t>
            </a:r>
            <a:endParaRPr sz="1700">
              <a:solidFill>
                <a:srgbClr val="000000"/>
              </a:solidFill>
              <a:latin typeface="Montserrat"/>
              <a:ea typeface="Montserrat"/>
              <a:cs typeface="Montserrat"/>
              <a:sym typeface="Montserrat"/>
            </a:endParaRPr>
          </a:p>
          <a:p>
            <a:pPr indent="-328453" lvl="3" marL="2743200" rtl="0" algn="l">
              <a:spcBef>
                <a:spcPts val="0"/>
              </a:spcBef>
              <a:spcAft>
                <a:spcPts val="0"/>
              </a:spcAft>
              <a:buClr>
                <a:srgbClr val="000000"/>
              </a:buClr>
              <a:buSzPct val="100000"/>
              <a:buFont typeface="Montserrat"/>
              <a:buChar char="●"/>
            </a:pPr>
            <a:r>
              <a:rPr lang="en" sz="1700">
                <a:solidFill>
                  <a:srgbClr val="000000"/>
                </a:solidFill>
                <a:latin typeface="Montserrat"/>
                <a:ea typeface="Montserrat"/>
                <a:cs typeface="Montserrat"/>
                <a:sym typeface="Montserrat"/>
              </a:rPr>
              <a:t>Rain Intensity</a:t>
            </a:r>
            <a:endParaRPr sz="1700">
              <a:solidFill>
                <a:srgbClr val="000000"/>
              </a:solidFill>
              <a:latin typeface="Montserrat"/>
              <a:ea typeface="Montserrat"/>
              <a:cs typeface="Montserrat"/>
              <a:sym typeface="Montserrat"/>
            </a:endParaRPr>
          </a:p>
          <a:p>
            <a:pPr indent="-328453" lvl="1" marL="1828800" rtl="0" algn="l">
              <a:spcBef>
                <a:spcPts val="0"/>
              </a:spcBef>
              <a:spcAft>
                <a:spcPts val="0"/>
              </a:spcAft>
              <a:buClr>
                <a:srgbClr val="000000"/>
              </a:buClr>
              <a:buSzPct val="100000"/>
              <a:buFont typeface="Montserrat"/>
              <a:buChar char="○"/>
            </a:pPr>
            <a:r>
              <a:rPr lang="en" sz="1700">
                <a:solidFill>
                  <a:srgbClr val="000000"/>
                </a:solidFill>
                <a:latin typeface="Montserrat"/>
                <a:ea typeface="Montserrat"/>
                <a:cs typeface="Montserrat"/>
                <a:sym typeface="Montserrat"/>
              </a:rPr>
              <a:t>Monitor</a:t>
            </a:r>
            <a:endParaRPr sz="1700">
              <a:solidFill>
                <a:srgbClr val="000000"/>
              </a:solidFill>
              <a:latin typeface="Montserrat"/>
              <a:ea typeface="Montserrat"/>
              <a:cs typeface="Montserrat"/>
              <a:sym typeface="Montserrat"/>
            </a:endParaRPr>
          </a:p>
          <a:p>
            <a:pPr indent="-328453" lvl="2" marL="2286000" rtl="0" algn="l">
              <a:spcBef>
                <a:spcPts val="0"/>
              </a:spcBef>
              <a:spcAft>
                <a:spcPts val="0"/>
              </a:spcAft>
              <a:buClr>
                <a:srgbClr val="000000"/>
              </a:buClr>
              <a:buSzPct val="100000"/>
              <a:buFont typeface="Montserrat"/>
              <a:buChar char="■"/>
            </a:pPr>
            <a:r>
              <a:rPr lang="en" sz="1700">
                <a:solidFill>
                  <a:srgbClr val="000000"/>
                </a:solidFill>
                <a:latin typeface="Montserrat"/>
                <a:ea typeface="Montserrat"/>
                <a:cs typeface="Montserrat"/>
                <a:sym typeface="Montserrat"/>
              </a:rPr>
              <a:t>Attributed:</a:t>
            </a:r>
            <a:endParaRPr sz="1700">
              <a:solidFill>
                <a:srgbClr val="000000"/>
              </a:solidFill>
              <a:latin typeface="Montserrat"/>
              <a:ea typeface="Montserrat"/>
              <a:cs typeface="Montserrat"/>
              <a:sym typeface="Montserrat"/>
            </a:endParaRPr>
          </a:p>
          <a:p>
            <a:pPr indent="-328453" lvl="3" marL="2743200" rtl="0" algn="l">
              <a:spcBef>
                <a:spcPts val="0"/>
              </a:spcBef>
              <a:spcAft>
                <a:spcPts val="0"/>
              </a:spcAft>
              <a:buClr>
                <a:srgbClr val="000000"/>
              </a:buClr>
              <a:buSzPct val="100000"/>
              <a:buFont typeface="Montserrat"/>
              <a:buChar char="●"/>
            </a:pPr>
            <a:r>
              <a:rPr lang="en" sz="1700">
                <a:solidFill>
                  <a:srgbClr val="000000"/>
                </a:solidFill>
                <a:latin typeface="Montserrat"/>
                <a:ea typeface="Montserrat"/>
                <a:cs typeface="Montserrat"/>
                <a:sym typeface="Montserrat"/>
              </a:rPr>
              <a:t>Notification</a:t>
            </a:r>
            <a:endParaRPr sz="1700">
              <a:solidFill>
                <a:srgbClr val="00000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Classes and Entities for Behavior 2</a:t>
            </a:r>
            <a:endParaRPr/>
          </a:p>
        </p:txBody>
      </p:sp>
      <p:pic>
        <p:nvPicPr>
          <p:cNvPr id="164" name="Google Shape;164;p29"/>
          <p:cNvPicPr preferRelativeResize="0"/>
          <p:nvPr/>
        </p:nvPicPr>
        <p:blipFill>
          <a:blip r:embed="rId3">
            <a:alphaModFix/>
          </a:blip>
          <a:stretch>
            <a:fillRect/>
          </a:stretch>
        </p:blipFill>
        <p:spPr>
          <a:xfrm>
            <a:off x="514050" y="865325"/>
            <a:ext cx="3428424" cy="3973374"/>
          </a:xfrm>
          <a:prstGeom prst="rect">
            <a:avLst/>
          </a:prstGeom>
          <a:noFill/>
          <a:ln>
            <a:noFill/>
          </a:ln>
        </p:spPr>
      </p:pic>
      <p:pic>
        <p:nvPicPr>
          <p:cNvPr id="165" name="Google Shape;165;p29"/>
          <p:cNvPicPr preferRelativeResize="0"/>
          <p:nvPr/>
        </p:nvPicPr>
        <p:blipFill>
          <a:blip r:embed="rId4">
            <a:alphaModFix/>
          </a:blip>
          <a:stretch>
            <a:fillRect/>
          </a:stretch>
        </p:blipFill>
        <p:spPr>
          <a:xfrm>
            <a:off x="4496674" y="865325"/>
            <a:ext cx="4040928" cy="39733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 Behaviour </a:t>
            </a:r>
            <a:r>
              <a:rPr lang="en"/>
              <a:t>Code for Behavior 2</a:t>
            </a:r>
            <a:endParaRPr/>
          </a:p>
          <a:p>
            <a:pPr indent="0" lvl="0" marL="0" rtl="0" algn="l">
              <a:spcBef>
                <a:spcPts val="0"/>
              </a:spcBef>
              <a:spcAft>
                <a:spcPts val="0"/>
              </a:spcAft>
              <a:buNone/>
            </a:pPr>
            <a:r>
              <a:t/>
            </a:r>
            <a:endParaRPr/>
          </a:p>
        </p:txBody>
      </p:sp>
      <p:pic>
        <p:nvPicPr>
          <p:cNvPr id="171" name="Google Shape;171;p30"/>
          <p:cNvPicPr preferRelativeResize="0"/>
          <p:nvPr/>
        </p:nvPicPr>
        <p:blipFill>
          <a:blip r:embed="rId3">
            <a:alphaModFix/>
          </a:blip>
          <a:stretch>
            <a:fillRect/>
          </a:stretch>
        </p:blipFill>
        <p:spPr>
          <a:xfrm>
            <a:off x="152400" y="1017725"/>
            <a:ext cx="4302498" cy="3820975"/>
          </a:xfrm>
          <a:prstGeom prst="rect">
            <a:avLst/>
          </a:prstGeom>
          <a:noFill/>
          <a:ln>
            <a:noFill/>
          </a:ln>
        </p:spPr>
      </p:pic>
      <p:pic>
        <p:nvPicPr>
          <p:cNvPr id="172" name="Google Shape;172;p30"/>
          <p:cNvPicPr preferRelativeResize="0"/>
          <p:nvPr/>
        </p:nvPicPr>
        <p:blipFill>
          <a:blip r:embed="rId4">
            <a:alphaModFix/>
          </a:blip>
          <a:stretch>
            <a:fillRect/>
          </a:stretch>
        </p:blipFill>
        <p:spPr>
          <a:xfrm>
            <a:off x="4571998" y="1409525"/>
            <a:ext cx="4384303" cy="27493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347025"/>
            <a:ext cx="8520600" cy="670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b="1" lang="en" sz="1800">
                <a:solidFill>
                  <a:srgbClr val="000000"/>
                </a:solidFill>
                <a:latin typeface="Montserrat"/>
                <a:ea typeface="Montserrat"/>
                <a:cs typeface="Montserrat"/>
                <a:sym typeface="Montserrat"/>
              </a:rPr>
              <a:t>Roll up the Sun Shades when intensity of sun rays crosses threshold, roll down otherwise</a:t>
            </a:r>
            <a:endParaRPr b="1"/>
          </a:p>
        </p:txBody>
      </p:sp>
      <p:sp>
        <p:nvSpPr>
          <p:cNvPr id="178" name="Google Shape;178;p31"/>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Char char="-"/>
            </a:pPr>
            <a:r>
              <a:rPr lang="en" sz="1900">
                <a:solidFill>
                  <a:srgbClr val="000000"/>
                </a:solidFill>
              </a:rPr>
              <a:t>Active: </a:t>
            </a:r>
            <a:r>
              <a:rPr lang="en" sz="1900">
                <a:solidFill>
                  <a:srgbClr val="000000"/>
                </a:solidFill>
              </a:rPr>
              <a:t>We will be using a Pyranometer sensor to detect the </a:t>
            </a:r>
            <a:r>
              <a:rPr lang="en" sz="1900">
                <a:solidFill>
                  <a:srgbClr val="000000"/>
                </a:solidFill>
              </a:rPr>
              <a:t>intensity</a:t>
            </a:r>
            <a:r>
              <a:rPr lang="en" sz="1900">
                <a:solidFill>
                  <a:srgbClr val="000000"/>
                </a:solidFill>
              </a:rPr>
              <a:t> of the sun rays, based on which the decision will be take whether to roll down the shades or not</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rgbClr val="000000"/>
                </a:solidFill>
              </a:rPr>
              <a:t>This will be a passive context behavior, as the user will be prompted on their monitor screen whether they want to roll down/up the sunshade </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rgbClr val="000000"/>
                </a:solidFill>
              </a:rPr>
              <a:t>If the sun </a:t>
            </a:r>
            <a:r>
              <a:rPr lang="en" sz="1900">
                <a:solidFill>
                  <a:srgbClr val="000000"/>
                </a:solidFill>
              </a:rPr>
              <a:t>intensity</a:t>
            </a:r>
            <a:r>
              <a:rPr lang="en" sz="1900">
                <a:solidFill>
                  <a:srgbClr val="000000"/>
                </a:solidFill>
              </a:rPr>
              <a:t> is very high, i.e intensity=3, the user will be asked if they would like to close the sunshade.</a:t>
            </a:r>
            <a:endParaRPr sz="1900">
              <a:solidFill>
                <a:srgbClr val="000000"/>
              </a:solidFill>
            </a:endParaRPr>
          </a:p>
          <a:p>
            <a:pPr indent="-349250" lvl="0" marL="457200" rtl="0" algn="l">
              <a:spcBef>
                <a:spcPts val="0"/>
              </a:spcBef>
              <a:spcAft>
                <a:spcPts val="0"/>
              </a:spcAft>
              <a:buClr>
                <a:srgbClr val="000000"/>
              </a:buClr>
              <a:buSzPts val="1900"/>
              <a:buChar char="-"/>
            </a:pPr>
            <a:r>
              <a:rPr b="1" i="1" lang="en" sz="1900">
                <a:solidFill>
                  <a:schemeClr val="accent5"/>
                </a:solidFill>
              </a:rPr>
              <a:t>Conflict Resolution</a:t>
            </a:r>
            <a:r>
              <a:rPr lang="en" sz="1900">
                <a:solidFill>
                  <a:srgbClr val="000000"/>
                </a:solidFill>
              </a:rPr>
              <a:t>- if the windows are rolled down, then you cannot close the sunshades.</a:t>
            </a:r>
            <a:endParaRPr sz="19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sp>
        <p:nvSpPr>
          <p:cNvPr id="66" name="Google Shape;66;p14"/>
          <p:cNvSpPr txBox="1"/>
          <p:nvPr>
            <p:ph idx="1" type="body"/>
          </p:nvPr>
        </p:nvSpPr>
        <p:spPr>
          <a:xfrm>
            <a:off x="552800" y="1232850"/>
            <a:ext cx="3897600" cy="181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rPr>
              <a:t>Jigyasa Agarwal - 19BPS1056</a:t>
            </a:r>
            <a:endParaRPr sz="2000">
              <a:solidFill>
                <a:schemeClr val="dk1"/>
              </a:solidFill>
            </a:endParaRPr>
          </a:p>
          <a:p>
            <a:pPr indent="0" lvl="0" marL="0" rtl="0" algn="l">
              <a:spcBef>
                <a:spcPts val="1200"/>
              </a:spcBef>
              <a:spcAft>
                <a:spcPts val="0"/>
              </a:spcAft>
              <a:buNone/>
            </a:pPr>
            <a:r>
              <a:rPr lang="en" sz="2000">
                <a:solidFill>
                  <a:schemeClr val="dk1"/>
                </a:solidFill>
              </a:rPr>
              <a:t>Navansh Goel - 19BPS1065</a:t>
            </a:r>
            <a:endParaRPr sz="2000">
              <a:solidFill>
                <a:schemeClr val="dk1"/>
              </a:solidFill>
            </a:endParaRPr>
          </a:p>
          <a:p>
            <a:pPr indent="0" lvl="0" marL="0" rtl="0" algn="l">
              <a:spcBef>
                <a:spcPts val="1200"/>
              </a:spcBef>
              <a:spcAft>
                <a:spcPts val="1200"/>
              </a:spcAft>
              <a:buNone/>
            </a:pPr>
            <a:r>
              <a:rPr lang="en" sz="2000">
                <a:solidFill>
                  <a:schemeClr val="dk1"/>
                </a:solidFill>
              </a:rPr>
              <a:t>S Deeksha - 19BPS1090</a:t>
            </a:r>
            <a:endParaRPr sz="2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216425"/>
            <a:ext cx="8520600" cy="720000"/>
          </a:xfrm>
          <a:prstGeom prst="rect">
            <a:avLst/>
          </a:prstGeom>
        </p:spPr>
        <p:txBody>
          <a:bodyPr anchorCtr="0" anchor="t" bIns="91425" lIns="91425" spcFirstLastPara="1" rIns="91425" wrap="square" tIns="91425">
            <a:noAutofit/>
          </a:bodyPr>
          <a:lstStyle/>
          <a:p>
            <a:pPr indent="-228600" lvl="0" marL="228600" rtl="0" algn="l">
              <a:lnSpc>
                <a:spcPct val="115000"/>
              </a:lnSpc>
              <a:spcBef>
                <a:spcPts val="1200"/>
              </a:spcBef>
              <a:spcAft>
                <a:spcPts val="1200"/>
              </a:spcAft>
              <a:buSzPts val="990"/>
              <a:buNone/>
            </a:pPr>
            <a:r>
              <a:rPr b="1" lang="en" sz="1560">
                <a:solidFill>
                  <a:srgbClr val="000000"/>
                </a:solidFill>
                <a:latin typeface="Montserrat"/>
                <a:ea typeface="Montserrat"/>
                <a:cs typeface="Montserrat"/>
                <a:sym typeface="Montserrat"/>
              </a:rPr>
              <a:t> Roll up the Sun Shades when intensity of sun rays crosses threshold, roll down otherwise</a:t>
            </a:r>
            <a:endParaRPr b="1" sz="1560">
              <a:latin typeface="Montserrat"/>
              <a:ea typeface="Montserrat"/>
              <a:cs typeface="Montserrat"/>
              <a:sym typeface="Montserrat"/>
            </a:endParaRPr>
          </a:p>
        </p:txBody>
      </p:sp>
      <p:sp>
        <p:nvSpPr>
          <p:cNvPr id="184" name="Google Shape;184;p32"/>
          <p:cNvSpPr txBox="1"/>
          <p:nvPr>
            <p:ph idx="1" type="body"/>
          </p:nvPr>
        </p:nvSpPr>
        <p:spPr>
          <a:xfrm>
            <a:off x="354575" y="1017725"/>
            <a:ext cx="8520600" cy="3982800"/>
          </a:xfrm>
          <a:prstGeom prst="rect">
            <a:avLst/>
          </a:prstGeom>
        </p:spPr>
        <p:txBody>
          <a:bodyPr anchorCtr="0" anchor="t" bIns="91425" lIns="91425" spcFirstLastPara="1" rIns="91425" wrap="square" tIns="91425">
            <a:normAutofit/>
          </a:bodyPr>
          <a:lstStyle/>
          <a:p>
            <a:pPr indent="-323850" lvl="0" marL="1371600" rtl="0" algn="l">
              <a:spcBef>
                <a:spcPts val="120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Entities</a:t>
            </a:r>
            <a:endParaRPr sz="1500">
              <a:solidFill>
                <a:srgbClr val="000000"/>
              </a:solidFill>
              <a:latin typeface="Montserrat"/>
              <a:ea typeface="Montserrat"/>
              <a:cs typeface="Montserrat"/>
              <a:sym typeface="Montserrat"/>
            </a:endParaRPr>
          </a:p>
          <a:p>
            <a:pPr indent="-323850" lvl="1" marL="1828800" rtl="0" algn="l">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Sun Shades</a:t>
            </a:r>
            <a:endParaRPr sz="1500">
              <a:solidFill>
                <a:srgbClr val="000000"/>
              </a:solidFill>
              <a:latin typeface="Montserrat"/>
              <a:ea typeface="Montserrat"/>
              <a:cs typeface="Montserrat"/>
              <a:sym typeface="Montserrat"/>
            </a:endParaRPr>
          </a:p>
          <a:p>
            <a:pPr indent="-323850" lvl="2" marL="2286000" rtl="0" algn="l">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Attributes:</a:t>
            </a:r>
            <a:endParaRPr sz="1500">
              <a:solidFill>
                <a:srgbClr val="000000"/>
              </a:solidFill>
              <a:latin typeface="Montserrat"/>
              <a:ea typeface="Montserrat"/>
              <a:cs typeface="Montserrat"/>
              <a:sym typeface="Montserrat"/>
            </a:endParaRPr>
          </a:p>
          <a:p>
            <a:pPr indent="-323850" lvl="3" marL="2743200" rtl="0" algn="l">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Sunshade Status</a:t>
            </a:r>
            <a:endParaRPr sz="1500">
              <a:solidFill>
                <a:srgbClr val="000000"/>
              </a:solidFill>
              <a:latin typeface="Montserrat"/>
              <a:ea typeface="Montserrat"/>
              <a:cs typeface="Montserrat"/>
              <a:sym typeface="Montserrat"/>
            </a:endParaRPr>
          </a:p>
          <a:p>
            <a:pPr indent="-323850" lvl="1" marL="1828800" rtl="0" algn="l">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Monitor</a:t>
            </a:r>
            <a:endParaRPr sz="1500">
              <a:solidFill>
                <a:srgbClr val="000000"/>
              </a:solidFill>
              <a:latin typeface="Montserrat"/>
              <a:ea typeface="Montserrat"/>
              <a:cs typeface="Montserrat"/>
              <a:sym typeface="Montserrat"/>
            </a:endParaRPr>
          </a:p>
          <a:p>
            <a:pPr indent="-323850" lvl="2" marL="2286000" rtl="0" algn="l">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Attributes:</a:t>
            </a:r>
            <a:endParaRPr sz="1500">
              <a:solidFill>
                <a:srgbClr val="000000"/>
              </a:solidFill>
              <a:latin typeface="Montserrat"/>
              <a:ea typeface="Montserrat"/>
              <a:cs typeface="Montserrat"/>
              <a:sym typeface="Montserrat"/>
            </a:endParaRPr>
          </a:p>
          <a:p>
            <a:pPr indent="-323850" lvl="3" marL="2743200" rtl="0" algn="l">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Notification</a:t>
            </a:r>
            <a:endParaRPr sz="1500">
              <a:solidFill>
                <a:srgbClr val="000000"/>
              </a:solidFill>
              <a:latin typeface="Montserrat"/>
              <a:ea typeface="Montserrat"/>
              <a:cs typeface="Montserrat"/>
              <a:sym typeface="Montserrat"/>
            </a:endParaRPr>
          </a:p>
          <a:p>
            <a:pPr indent="-323850" lvl="1" marL="1828800" rtl="0" algn="l">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Weather</a:t>
            </a:r>
            <a:endParaRPr sz="1500">
              <a:solidFill>
                <a:srgbClr val="000000"/>
              </a:solidFill>
              <a:latin typeface="Montserrat"/>
              <a:ea typeface="Montserrat"/>
              <a:cs typeface="Montserrat"/>
              <a:sym typeface="Montserrat"/>
            </a:endParaRPr>
          </a:p>
          <a:p>
            <a:pPr indent="-323850" lvl="2" marL="2286000" rtl="0" algn="l">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Attributes:</a:t>
            </a:r>
            <a:endParaRPr sz="1500">
              <a:solidFill>
                <a:srgbClr val="000000"/>
              </a:solidFill>
              <a:latin typeface="Montserrat"/>
              <a:ea typeface="Montserrat"/>
              <a:cs typeface="Montserrat"/>
              <a:sym typeface="Montserrat"/>
            </a:endParaRPr>
          </a:p>
          <a:p>
            <a:pPr indent="-336550" lvl="3" marL="2743200" rtl="0" algn="l">
              <a:spcBef>
                <a:spcPts val="0"/>
              </a:spcBef>
              <a:spcAft>
                <a:spcPts val="0"/>
              </a:spcAft>
              <a:buClr>
                <a:srgbClr val="000000"/>
              </a:buClr>
              <a:buSzPts val="1700"/>
              <a:buFont typeface="Montserrat"/>
              <a:buChar char="●"/>
            </a:pPr>
            <a:r>
              <a:rPr lang="en" sz="1700">
                <a:solidFill>
                  <a:srgbClr val="000000"/>
                </a:solidFill>
                <a:latin typeface="Montserrat"/>
                <a:ea typeface="Montserrat"/>
                <a:cs typeface="Montserrat"/>
                <a:sym typeface="Montserrat"/>
              </a:rPr>
              <a:t>Sun Status</a:t>
            </a:r>
            <a:endParaRPr sz="1700">
              <a:solidFill>
                <a:srgbClr val="000000"/>
              </a:solidFill>
              <a:latin typeface="Montserrat"/>
              <a:ea typeface="Montserrat"/>
              <a:cs typeface="Montserrat"/>
              <a:sym typeface="Montserrat"/>
            </a:endParaRPr>
          </a:p>
          <a:p>
            <a:pPr indent="-336550" lvl="3" marL="2743200" rtl="0" algn="l">
              <a:spcBef>
                <a:spcPts val="0"/>
              </a:spcBef>
              <a:spcAft>
                <a:spcPts val="0"/>
              </a:spcAft>
              <a:buClr>
                <a:srgbClr val="000000"/>
              </a:buClr>
              <a:buSzPts val="1700"/>
              <a:buFont typeface="Montserrat"/>
              <a:buChar char="●"/>
            </a:pPr>
            <a:r>
              <a:rPr lang="en" sz="1700">
                <a:solidFill>
                  <a:srgbClr val="000000"/>
                </a:solidFill>
                <a:latin typeface="Montserrat"/>
                <a:ea typeface="Montserrat"/>
                <a:cs typeface="Montserrat"/>
                <a:sym typeface="Montserrat"/>
              </a:rPr>
              <a:t>Sun Intensity</a:t>
            </a:r>
            <a:endParaRPr sz="1700">
              <a:solidFill>
                <a:srgbClr val="000000"/>
              </a:solidFill>
              <a:latin typeface="Montserrat"/>
              <a:ea typeface="Montserrat"/>
              <a:cs typeface="Montserrat"/>
              <a:sym typeface="Montserrat"/>
            </a:endParaRPr>
          </a:p>
          <a:p>
            <a:pPr indent="-336550" lvl="3" marL="2743200" rtl="0" algn="l">
              <a:spcBef>
                <a:spcPts val="0"/>
              </a:spcBef>
              <a:spcAft>
                <a:spcPts val="0"/>
              </a:spcAft>
              <a:buClr>
                <a:srgbClr val="000000"/>
              </a:buClr>
              <a:buSzPts val="1700"/>
              <a:buFont typeface="Montserrat"/>
              <a:buChar char="●"/>
            </a:pPr>
            <a:r>
              <a:rPr lang="en" sz="1700">
                <a:solidFill>
                  <a:srgbClr val="000000"/>
                </a:solidFill>
                <a:latin typeface="Montserrat"/>
                <a:ea typeface="Montserrat"/>
                <a:cs typeface="Montserrat"/>
                <a:sym typeface="Montserrat"/>
              </a:rPr>
              <a:t>Rain Status</a:t>
            </a:r>
            <a:endParaRPr sz="1700">
              <a:solidFill>
                <a:srgbClr val="000000"/>
              </a:solidFill>
              <a:latin typeface="Montserrat"/>
              <a:ea typeface="Montserrat"/>
              <a:cs typeface="Montserrat"/>
              <a:sym typeface="Montserrat"/>
            </a:endParaRPr>
          </a:p>
          <a:p>
            <a:pPr indent="-336550" lvl="3" marL="2743200" rtl="0" algn="l">
              <a:spcBef>
                <a:spcPts val="0"/>
              </a:spcBef>
              <a:spcAft>
                <a:spcPts val="0"/>
              </a:spcAft>
              <a:buClr>
                <a:srgbClr val="000000"/>
              </a:buClr>
              <a:buSzPts val="1700"/>
              <a:buFont typeface="Montserrat"/>
              <a:buChar char="●"/>
            </a:pPr>
            <a:r>
              <a:rPr lang="en" sz="1700">
                <a:solidFill>
                  <a:srgbClr val="000000"/>
                </a:solidFill>
                <a:latin typeface="Montserrat"/>
                <a:ea typeface="Montserrat"/>
                <a:cs typeface="Montserrat"/>
                <a:sym typeface="Montserrat"/>
              </a:rPr>
              <a:t>Rain Intensity</a:t>
            </a:r>
            <a:endParaRPr sz="1500">
              <a:solidFill>
                <a:srgbClr val="000000"/>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Classes and Entities for Behavior 3</a:t>
            </a:r>
            <a:endParaRPr/>
          </a:p>
        </p:txBody>
      </p:sp>
      <p:pic>
        <p:nvPicPr>
          <p:cNvPr id="190" name="Google Shape;190;p33"/>
          <p:cNvPicPr preferRelativeResize="0"/>
          <p:nvPr/>
        </p:nvPicPr>
        <p:blipFill>
          <a:blip r:embed="rId3">
            <a:alphaModFix/>
          </a:blip>
          <a:stretch>
            <a:fillRect/>
          </a:stretch>
        </p:blipFill>
        <p:spPr>
          <a:xfrm>
            <a:off x="311700" y="712925"/>
            <a:ext cx="7885749" cy="4078649"/>
          </a:xfrm>
          <a:prstGeom prst="rect">
            <a:avLst/>
          </a:prstGeom>
          <a:noFill/>
          <a:ln>
            <a:noFill/>
          </a:ln>
        </p:spPr>
      </p:pic>
      <p:sp>
        <p:nvSpPr>
          <p:cNvPr id="191" name="Google Shape;191;p33"/>
          <p:cNvSpPr txBox="1"/>
          <p:nvPr/>
        </p:nvSpPr>
        <p:spPr>
          <a:xfrm>
            <a:off x="884025" y="4731600"/>
            <a:ext cx="578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Proxima Nova"/>
                <a:ea typeface="Proxima Nova"/>
                <a:cs typeface="Proxima Nova"/>
                <a:sym typeface="Proxima Nova"/>
              </a:rPr>
              <a:t>The autoWeatherControl class in also common for Behaviour 2</a:t>
            </a:r>
            <a:endParaRPr i="1" sz="1200">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 Behaviour </a:t>
            </a:r>
            <a:r>
              <a:rPr lang="en"/>
              <a:t>Code for Behavior 3</a:t>
            </a:r>
            <a:endParaRPr/>
          </a:p>
          <a:p>
            <a:pPr indent="0" lvl="0" marL="0" rtl="0" algn="l">
              <a:spcBef>
                <a:spcPts val="0"/>
              </a:spcBef>
              <a:spcAft>
                <a:spcPts val="0"/>
              </a:spcAft>
              <a:buNone/>
            </a:pPr>
            <a:r>
              <a:t/>
            </a:r>
            <a:endParaRPr/>
          </a:p>
        </p:txBody>
      </p:sp>
      <p:pic>
        <p:nvPicPr>
          <p:cNvPr id="197" name="Google Shape;197;p34"/>
          <p:cNvPicPr preferRelativeResize="0"/>
          <p:nvPr/>
        </p:nvPicPr>
        <p:blipFill>
          <a:blip r:embed="rId3">
            <a:alphaModFix/>
          </a:blip>
          <a:stretch>
            <a:fillRect/>
          </a:stretch>
        </p:blipFill>
        <p:spPr>
          <a:xfrm>
            <a:off x="1669325" y="1017725"/>
            <a:ext cx="5140301" cy="38209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285050"/>
            <a:ext cx="8520600" cy="732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1800">
                <a:solidFill>
                  <a:srgbClr val="000000"/>
                </a:solidFill>
                <a:latin typeface="Montserrat"/>
                <a:ea typeface="Montserrat"/>
                <a:cs typeface="Montserrat"/>
                <a:sym typeface="Montserrat"/>
              </a:rPr>
              <a:t>Stop rolling up of window when movement/obstacle detected between window frame</a:t>
            </a:r>
            <a:endParaRPr b="1" sz="1800">
              <a:solidFill>
                <a:srgbClr val="000000"/>
              </a:solidFill>
              <a:latin typeface="Montserrat"/>
              <a:ea typeface="Montserrat"/>
              <a:cs typeface="Montserrat"/>
              <a:sym typeface="Montserrat"/>
            </a:endParaRPr>
          </a:p>
          <a:p>
            <a:pPr indent="0" lvl="0" marL="0" rtl="0" algn="l">
              <a:spcBef>
                <a:spcPts val="1200"/>
              </a:spcBef>
              <a:spcAft>
                <a:spcPts val="0"/>
              </a:spcAft>
              <a:buNone/>
            </a:pPr>
            <a:r>
              <a:t/>
            </a:r>
            <a:endParaRPr b="1"/>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This context </a:t>
            </a:r>
            <a:r>
              <a:rPr lang="en">
                <a:solidFill>
                  <a:schemeClr val="dk1"/>
                </a:solidFill>
              </a:rPr>
              <a:t>aware</a:t>
            </a:r>
            <a:r>
              <a:rPr lang="en">
                <a:solidFill>
                  <a:schemeClr val="dk1"/>
                </a:solidFill>
              </a:rPr>
              <a:t> behaviour incorporates safety aspects of a glass window in a vehicle.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 case of some obstacle or body parts between the window frame and the window glass, the window will not close.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the window is closing, it will stop instantly till there is someone/ something between the frame and the glass.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user has to prompt the window closing button again, in order to close it completely.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 of Bidirectional Sensor to detect movement and direction between window frame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Active Context Aware Behaviour</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228600" lvl="0" marL="228600" rtl="0" algn="l">
              <a:lnSpc>
                <a:spcPct val="115000"/>
              </a:lnSpc>
              <a:spcBef>
                <a:spcPts val="1200"/>
              </a:spcBef>
              <a:spcAft>
                <a:spcPts val="1200"/>
              </a:spcAft>
              <a:buSzPts val="990"/>
              <a:buNone/>
            </a:pPr>
            <a:r>
              <a:rPr b="1" lang="en" sz="1650">
                <a:solidFill>
                  <a:srgbClr val="000000"/>
                </a:solidFill>
                <a:latin typeface="Montserrat"/>
                <a:ea typeface="Montserrat"/>
                <a:cs typeface="Montserrat"/>
                <a:sym typeface="Montserrat"/>
              </a:rPr>
              <a:t> Stop rolling up of window when movement/obstacle detected between window frame</a:t>
            </a:r>
            <a:endParaRPr b="1" sz="1650">
              <a:latin typeface="Montserrat"/>
              <a:ea typeface="Montserrat"/>
              <a:cs typeface="Montserrat"/>
              <a:sym typeface="Montserrat"/>
            </a:endParaRPr>
          </a:p>
        </p:txBody>
      </p:sp>
      <p:sp>
        <p:nvSpPr>
          <p:cNvPr id="209" name="Google Shape;209;p36"/>
          <p:cNvSpPr txBox="1"/>
          <p:nvPr>
            <p:ph idx="1" type="body"/>
          </p:nvPr>
        </p:nvSpPr>
        <p:spPr>
          <a:xfrm>
            <a:off x="456525" y="1447225"/>
            <a:ext cx="8520600" cy="3416400"/>
          </a:xfrm>
          <a:prstGeom prst="rect">
            <a:avLst/>
          </a:prstGeom>
        </p:spPr>
        <p:txBody>
          <a:bodyPr anchorCtr="0" anchor="t" bIns="91425" lIns="91425" spcFirstLastPara="1" rIns="91425" wrap="square" tIns="91425">
            <a:normAutofit/>
          </a:bodyPr>
          <a:lstStyle/>
          <a:p>
            <a:pPr indent="-342900" lvl="0" marL="1371600" rtl="0" algn="l">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Entities:</a:t>
            </a:r>
            <a:endParaRPr>
              <a:solidFill>
                <a:srgbClr val="000000"/>
              </a:solidFill>
              <a:latin typeface="Montserrat"/>
              <a:ea typeface="Montserrat"/>
              <a:cs typeface="Montserrat"/>
              <a:sym typeface="Montserrat"/>
            </a:endParaRPr>
          </a:p>
          <a:p>
            <a:pPr indent="-342900" lvl="1" marL="1828800" rtl="0" algn="l">
              <a:spcBef>
                <a:spcPts val="0"/>
              </a:spcBef>
              <a:spcAft>
                <a:spcPts val="0"/>
              </a:spcAft>
              <a:buClr>
                <a:srgbClr val="000000"/>
              </a:buClr>
              <a:buSzPts val="1800"/>
              <a:buFont typeface="Montserrat"/>
              <a:buChar char="○"/>
            </a:pPr>
            <a:r>
              <a:rPr lang="en" sz="1800">
                <a:solidFill>
                  <a:srgbClr val="000000"/>
                </a:solidFill>
                <a:latin typeface="Montserrat"/>
                <a:ea typeface="Montserrat"/>
                <a:cs typeface="Montserrat"/>
                <a:sym typeface="Montserrat"/>
              </a:rPr>
              <a:t>Window Glass</a:t>
            </a:r>
            <a:endParaRPr sz="1800">
              <a:solidFill>
                <a:srgbClr val="000000"/>
              </a:solidFill>
              <a:latin typeface="Montserrat"/>
              <a:ea typeface="Montserrat"/>
              <a:cs typeface="Montserrat"/>
              <a:sym typeface="Montserrat"/>
            </a:endParaRPr>
          </a:p>
          <a:p>
            <a:pPr indent="-342900" lvl="2" marL="2286000" rtl="0" algn="l">
              <a:spcBef>
                <a:spcPts val="0"/>
              </a:spcBef>
              <a:spcAft>
                <a:spcPts val="0"/>
              </a:spcAft>
              <a:buClr>
                <a:srgbClr val="000000"/>
              </a:buClr>
              <a:buSzPts val="1800"/>
              <a:buFont typeface="Montserrat"/>
              <a:buChar char="■"/>
            </a:pPr>
            <a:r>
              <a:rPr lang="en" sz="1800">
                <a:solidFill>
                  <a:srgbClr val="000000"/>
                </a:solidFill>
                <a:latin typeface="Montserrat"/>
                <a:ea typeface="Montserrat"/>
                <a:cs typeface="Montserrat"/>
                <a:sym typeface="Montserrat"/>
              </a:rPr>
              <a:t>Attributes</a:t>
            </a:r>
            <a:endParaRPr sz="1800">
              <a:solidFill>
                <a:srgbClr val="000000"/>
              </a:solidFill>
              <a:latin typeface="Montserrat"/>
              <a:ea typeface="Montserrat"/>
              <a:cs typeface="Montserrat"/>
              <a:sym typeface="Montserrat"/>
            </a:endParaRPr>
          </a:p>
          <a:p>
            <a:pPr indent="-342900" lvl="3" marL="2743200" rtl="0" algn="l">
              <a:spcBef>
                <a:spcPts val="0"/>
              </a:spcBef>
              <a:spcAft>
                <a:spcPts val="0"/>
              </a:spcAft>
              <a:buClr>
                <a:srgbClr val="000000"/>
              </a:buClr>
              <a:buSzPts val="1800"/>
              <a:buFont typeface="Montserrat"/>
              <a:buChar char="●"/>
            </a:pPr>
            <a:r>
              <a:rPr lang="en" sz="1800">
                <a:solidFill>
                  <a:srgbClr val="000000"/>
                </a:solidFill>
                <a:latin typeface="Montserrat"/>
                <a:ea typeface="Montserrat"/>
                <a:cs typeface="Montserrat"/>
                <a:sym typeface="Montserrat"/>
              </a:rPr>
              <a:t>Movement</a:t>
            </a:r>
            <a:endParaRPr sz="1800">
              <a:solidFill>
                <a:srgbClr val="000000"/>
              </a:solidFill>
              <a:latin typeface="Montserrat"/>
              <a:ea typeface="Montserrat"/>
              <a:cs typeface="Montserrat"/>
              <a:sym typeface="Montserrat"/>
            </a:endParaRPr>
          </a:p>
          <a:p>
            <a:pPr indent="-342900" lvl="3" marL="2743200" rtl="0" algn="l">
              <a:spcBef>
                <a:spcPts val="0"/>
              </a:spcBef>
              <a:spcAft>
                <a:spcPts val="0"/>
              </a:spcAft>
              <a:buClr>
                <a:srgbClr val="000000"/>
              </a:buClr>
              <a:buSzPts val="1800"/>
              <a:buFont typeface="Montserrat"/>
              <a:buChar char="●"/>
            </a:pPr>
            <a:r>
              <a:rPr lang="en" sz="1800">
                <a:solidFill>
                  <a:srgbClr val="000000"/>
                </a:solidFill>
                <a:latin typeface="Montserrat"/>
                <a:ea typeface="Montserrat"/>
                <a:cs typeface="Montserrat"/>
                <a:sym typeface="Montserrat"/>
              </a:rPr>
              <a:t>Hault</a:t>
            </a:r>
            <a:endParaRPr sz="1800">
              <a:solidFill>
                <a:srgbClr val="000000"/>
              </a:solidFill>
              <a:latin typeface="Montserrat"/>
              <a:ea typeface="Montserrat"/>
              <a:cs typeface="Montserrat"/>
              <a:sym typeface="Montserrat"/>
            </a:endParaRPr>
          </a:p>
          <a:p>
            <a:pPr indent="-342900" lvl="1" marL="1828800" rtl="0" algn="l">
              <a:spcBef>
                <a:spcPts val="0"/>
              </a:spcBef>
              <a:spcAft>
                <a:spcPts val="0"/>
              </a:spcAft>
              <a:buClr>
                <a:srgbClr val="000000"/>
              </a:buClr>
              <a:buSzPts val="1800"/>
              <a:buFont typeface="Montserrat"/>
              <a:buChar char="○"/>
            </a:pPr>
            <a:r>
              <a:rPr lang="en" sz="1800">
                <a:solidFill>
                  <a:srgbClr val="000000"/>
                </a:solidFill>
                <a:latin typeface="Montserrat"/>
                <a:ea typeface="Montserrat"/>
                <a:cs typeface="Montserrat"/>
                <a:sym typeface="Montserrat"/>
              </a:rPr>
              <a:t>Window Frame</a:t>
            </a:r>
            <a:endParaRPr sz="1800">
              <a:solidFill>
                <a:srgbClr val="000000"/>
              </a:solidFill>
              <a:latin typeface="Montserrat"/>
              <a:ea typeface="Montserrat"/>
              <a:cs typeface="Montserrat"/>
              <a:sym typeface="Montserrat"/>
            </a:endParaRPr>
          </a:p>
          <a:p>
            <a:pPr indent="-342900" lvl="2" marL="2286000" rtl="0" algn="l">
              <a:spcBef>
                <a:spcPts val="0"/>
              </a:spcBef>
              <a:spcAft>
                <a:spcPts val="0"/>
              </a:spcAft>
              <a:buClr>
                <a:srgbClr val="000000"/>
              </a:buClr>
              <a:buSzPts val="1800"/>
              <a:buFont typeface="Montserrat"/>
              <a:buChar char="■"/>
            </a:pPr>
            <a:r>
              <a:rPr lang="en" sz="1800">
                <a:solidFill>
                  <a:srgbClr val="000000"/>
                </a:solidFill>
                <a:latin typeface="Montserrat"/>
                <a:ea typeface="Montserrat"/>
                <a:cs typeface="Montserrat"/>
                <a:sym typeface="Montserrat"/>
              </a:rPr>
              <a:t>Attributes</a:t>
            </a:r>
            <a:endParaRPr sz="1800">
              <a:solidFill>
                <a:srgbClr val="000000"/>
              </a:solidFill>
              <a:latin typeface="Montserrat"/>
              <a:ea typeface="Montserrat"/>
              <a:cs typeface="Montserrat"/>
              <a:sym typeface="Montserrat"/>
            </a:endParaRPr>
          </a:p>
          <a:p>
            <a:pPr indent="-342900" lvl="3" marL="2743200" rtl="0" algn="l">
              <a:spcBef>
                <a:spcPts val="0"/>
              </a:spcBef>
              <a:spcAft>
                <a:spcPts val="0"/>
              </a:spcAft>
              <a:buClr>
                <a:srgbClr val="000000"/>
              </a:buClr>
              <a:buSzPts val="1800"/>
              <a:buFont typeface="Montserrat"/>
              <a:buChar char="●"/>
            </a:pPr>
            <a:r>
              <a:rPr lang="en" sz="1800">
                <a:solidFill>
                  <a:srgbClr val="000000"/>
                </a:solidFill>
                <a:latin typeface="Montserrat"/>
                <a:ea typeface="Montserrat"/>
                <a:cs typeface="Montserrat"/>
                <a:sym typeface="Montserrat"/>
              </a:rPr>
              <a:t>Obstacle detected</a:t>
            </a:r>
            <a:endParaRPr sz="1800">
              <a:solidFill>
                <a:srgbClr val="000000"/>
              </a:solidFill>
              <a:latin typeface="Montserrat"/>
              <a:ea typeface="Montserrat"/>
              <a:cs typeface="Montserrat"/>
              <a:sym typeface="Montserrat"/>
            </a:endParaRPr>
          </a:p>
          <a:p>
            <a:pPr indent="0" lvl="0" marL="0" rtl="0" algn="l">
              <a:spcBef>
                <a:spcPts val="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Classes and Entities for Behavior 4</a:t>
            </a:r>
            <a:endParaRPr/>
          </a:p>
        </p:txBody>
      </p:sp>
      <p:pic>
        <p:nvPicPr>
          <p:cNvPr id="215" name="Google Shape;215;p37"/>
          <p:cNvPicPr preferRelativeResize="0"/>
          <p:nvPr/>
        </p:nvPicPr>
        <p:blipFill>
          <a:blip r:embed="rId3">
            <a:alphaModFix/>
          </a:blip>
          <a:stretch>
            <a:fillRect/>
          </a:stretch>
        </p:blipFill>
        <p:spPr>
          <a:xfrm>
            <a:off x="454038" y="823400"/>
            <a:ext cx="8235924" cy="3928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 Behaviour </a:t>
            </a:r>
            <a:r>
              <a:rPr lang="en"/>
              <a:t>Code for Behavior 4</a:t>
            </a:r>
            <a:endParaRPr/>
          </a:p>
          <a:p>
            <a:pPr indent="0" lvl="0" marL="0" rtl="0" algn="l">
              <a:spcBef>
                <a:spcPts val="0"/>
              </a:spcBef>
              <a:spcAft>
                <a:spcPts val="0"/>
              </a:spcAft>
              <a:buNone/>
            </a:pPr>
            <a:r>
              <a:t/>
            </a:r>
            <a:endParaRPr/>
          </a:p>
        </p:txBody>
      </p:sp>
      <p:pic>
        <p:nvPicPr>
          <p:cNvPr id="221" name="Google Shape;221;p38"/>
          <p:cNvPicPr preferRelativeResize="0"/>
          <p:nvPr/>
        </p:nvPicPr>
        <p:blipFill>
          <a:blip r:embed="rId3">
            <a:alphaModFix/>
          </a:blip>
          <a:stretch>
            <a:fillRect/>
          </a:stretch>
        </p:blipFill>
        <p:spPr>
          <a:xfrm>
            <a:off x="152400" y="865325"/>
            <a:ext cx="4477358" cy="3973374"/>
          </a:xfrm>
          <a:prstGeom prst="rect">
            <a:avLst/>
          </a:prstGeom>
          <a:noFill/>
          <a:ln>
            <a:noFill/>
          </a:ln>
        </p:spPr>
      </p:pic>
      <p:pic>
        <p:nvPicPr>
          <p:cNvPr id="222" name="Google Shape;222;p38"/>
          <p:cNvPicPr preferRelativeResize="0"/>
          <p:nvPr/>
        </p:nvPicPr>
        <p:blipFill>
          <a:blip r:embed="rId4">
            <a:alphaModFix/>
          </a:blip>
          <a:stretch>
            <a:fillRect/>
          </a:stretch>
        </p:blipFill>
        <p:spPr>
          <a:xfrm>
            <a:off x="4782158" y="1017725"/>
            <a:ext cx="4209443" cy="32318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Function Example</a:t>
            </a:r>
            <a:endParaRPr/>
          </a:p>
        </p:txBody>
      </p:sp>
      <p:sp>
        <p:nvSpPr>
          <p:cNvPr id="228" name="Google Shape;22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following snapshot is for Behaviour 4,  almost similar to the rest of the behaviours</a:t>
            </a:r>
            <a:endParaRPr sz="1600"/>
          </a:p>
        </p:txBody>
      </p:sp>
      <p:pic>
        <p:nvPicPr>
          <p:cNvPr id="229" name="Google Shape;229;p39"/>
          <p:cNvPicPr preferRelativeResize="0"/>
          <p:nvPr/>
        </p:nvPicPr>
        <p:blipFill>
          <a:blip r:embed="rId3">
            <a:alphaModFix/>
          </a:blip>
          <a:stretch>
            <a:fillRect/>
          </a:stretch>
        </p:blipFill>
        <p:spPr>
          <a:xfrm>
            <a:off x="1467625" y="1597823"/>
            <a:ext cx="5795601" cy="3222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Unexpected / new context occurrence handling </a:t>
            </a:r>
            <a:endParaRPr/>
          </a:p>
        </p:txBody>
      </p:sp>
      <p:sp>
        <p:nvSpPr>
          <p:cNvPr id="235" name="Google Shape;23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H</a:t>
            </a:r>
            <a:r>
              <a:rPr lang="en"/>
              <a:t>ardware Failure - </a:t>
            </a:r>
            <a:r>
              <a:rPr lang="en"/>
              <a:t>Sensor Failure </a:t>
            </a:r>
            <a:endParaRPr/>
          </a:p>
          <a:p>
            <a:pPr indent="-342900" lvl="0" marL="457200" rtl="0" algn="l">
              <a:spcBef>
                <a:spcPts val="0"/>
              </a:spcBef>
              <a:spcAft>
                <a:spcPts val="0"/>
              </a:spcAft>
              <a:buSzPts val="1800"/>
              <a:buAutoNum type="arabicPeriod"/>
            </a:pPr>
            <a:r>
              <a:rPr lang="en"/>
              <a:t>S</a:t>
            </a:r>
            <a:r>
              <a:rPr lang="en"/>
              <a:t>oftware Failure - </a:t>
            </a:r>
            <a:r>
              <a:rPr lang="en"/>
              <a:t>Software Error due to Latency </a:t>
            </a:r>
            <a:endParaRPr/>
          </a:p>
          <a:p>
            <a:pPr indent="-342900" lvl="0" marL="457200" rtl="0" algn="l">
              <a:spcBef>
                <a:spcPts val="0"/>
              </a:spcBef>
              <a:spcAft>
                <a:spcPts val="0"/>
              </a:spcAft>
              <a:buSzPts val="1800"/>
              <a:buAutoNum type="arabicPeriod"/>
            </a:pPr>
            <a:r>
              <a:rPr lang="en"/>
              <a:t>Conflict Resolution - </a:t>
            </a:r>
            <a:r>
              <a:rPr lang="en"/>
              <a:t>if the windows are rolled down, then you cannot close the sunshades</a:t>
            </a:r>
            <a:endParaRPr/>
          </a:p>
          <a:p>
            <a:pPr indent="-342900" lvl="0" marL="457200" rtl="0" algn="l">
              <a:spcBef>
                <a:spcPts val="0"/>
              </a:spcBef>
              <a:spcAft>
                <a:spcPts val="0"/>
              </a:spcAft>
              <a:buSzPts val="1800"/>
              <a:buAutoNum type="arabicPeriod"/>
            </a:pPr>
            <a:r>
              <a:rPr lang="en"/>
              <a:t>Erratic Behavior - sensor values are out of range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Optimizing the context aware rules</a:t>
            </a:r>
            <a:endParaRPr/>
          </a:p>
        </p:txBody>
      </p:sp>
      <p:sp>
        <p:nvSpPr>
          <p:cNvPr id="241" name="Google Shape;24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6075" lvl="0" marL="457200" rtl="0" algn="l">
              <a:spcBef>
                <a:spcPts val="0"/>
              </a:spcBef>
              <a:spcAft>
                <a:spcPts val="0"/>
              </a:spcAft>
              <a:buSzPts val="1850"/>
              <a:buChar char="●"/>
            </a:pPr>
            <a:r>
              <a:rPr b="1" lang="en" sz="1850"/>
              <a:t>Non deterministic activation fault –</a:t>
            </a:r>
            <a:r>
              <a:rPr lang="en" sz="1850"/>
              <a:t> There is no condition left in the context behavior check that prevents the system from activating necessary updates in the entity attributes. This could have been a problem if we hadn’t considered all the cases inside the behavior checks.</a:t>
            </a:r>
            <a:endParaRPr sz="1850"/>
          </a:p>
          <a:p>
            <a:pPr indent="-346075" lvl="0" marL="457200" rtl="0" algn="l">
              <a:spcBef>
                <a:spcPts val="0"/>
              </a:spcBef>
              <a:spcAft>
                <a:spcPts val="0"/>
              </a:spcAft>
              <a:buSzPts val="1850"/>
              <a:buChar char="●"/>
            </a:pPr>
            <a:r>
              <a:rPr b="1" lang="en" sz="1850"/>
              <a:t>Dead Context fault –</a:t>
            </a:r>
            <a:r>
              <a:rPr lang="en" sz="1850"/>
              <a:t> We have considered all the cases and rule properly, so that there is no condition that is not achievable in a real-life scenario.</a:t>
            </a:r>
            <a:endParaRPr sz="1850"/>
          </a:p>
          <a:p>
            <a:pPr indent="-346075" lvl="0" marL="457200" rtl="0" algn="l">
              <a:spcBef>
                <a:spcPts val="0"/>
              </a:spcBef>
              <a:spcAft>
                <a:spcPts val="0"/>
              </a:spcAft>
              <a:buSzPts val="1850"/>
              <a:buChar char="●"/>
            </a:pPr>
            <a:r>
              <a:rPr b="1" lang="en" sz="1850"/>
              <a:t>Dead Decision fault –</a:t>
            </a:r>
            <a:r>
              <a:rPr lang="en" sz="1850"/>
              <a:t> There are no decisions in the rules, that are waste and can’t be implemented. All the updates and decisions made by the rules are valid and can hold true for real-time situations.</a:t>
            </a:r>
            <a:endParaRPr sz="18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Smart service provision systems can provide comfort to people during car rides. The development of these systems faces a number of issues that relate to the analysis of numerous factors, which are influenced by various factors like weather conditions, occupancy, etc. To ensure that the smart service provision system can assist with the analysis of specific cases of unforeseen and un</a:t>
            </a:r>
            <a:r>
              <a:rPr lang="en">
                <a:solidFill>
                  <a:srgbClr val="000000"/>
                </a:solidFill>
              </a:rPr>
              <a:t>comfortable</a:t>
            </a:r>
            <a:r>
              <a:rPr lang="en">
                <a:solidFill>
                  <a:srgbClr val="000000"/>
                </a:solidFill>
              </a:rPr>
              <a:t> situations during car rides, the system must have additional adaptability. To address the adequate provision of contextual data, we </a:t>
            </a:r>
            <a:r>
              <a:rPr lang="en">
                <a:solidFill>
                  <a:srgbClr val="000000"/>
                </a:solidFill>
              </a:rPr>
              <a:t>examined the problems of multi-dimensio</a:t>
            </a:r>
            <a:r>
              <a:rPr lang="en">
                <a:solidFill>
                  <a:srgbClr val="000000"/>
                </a:solidFill>
              </a:rPr>
              <a:t>nal definitions of contextual data and the choice of appropriate context-aware methods for recognition of contextual information. </a:t>
            </a: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Optimizing the context aware rules</a:t>
            </a:r>
            <a:endParaRPr/>
          </a:p>
        </p:txBody>
      </p:sp>
      <p:sp>
        <p:nvSpPr>
          <p:cNvPr id="247" name="Google Shape;24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6075" lvl="0" marL="457200" rtl="0" algn="l">
              <a:spcBef>
                <a:spcPts val="0"/>
              </a:spcBef>
              <a:spcAft>
                <a:spcPts val="0"/>
              </a:spcAft>
              <a:buSzPts val="1850"/>
              <a:buChar char="●"/>
            </a:pPr>
            <a:r>
              <a:rPr b="1" lang="en" sz="1850"/>
              <a:t>Adaptation Race fault –</a:t>
            </a:r>
            <a:r>
              <a:rPr lang="en" sz="1850"/>
              <a:t> Since we are updating the class attributes after every data instance, we use them only to check if there are any hidden constraints. The system doesn’t loop itself based on previous values and ensures that the new data instances are used to map the context behaviors.</a:t>
            </a:r>
            <a:endParaRPr sz="1850"/>
          </a:p>
          <a:p>
            <a:pPr indent="-346075" lvl="0" marL="457200" rtl="0" algn="l">
              <a:spcBef>
                <a:spcPts val="0"/>
              </a:spcBef>
              <a:spcAft>
                <a:spcPts val="0"/>
              </a:spcAft>
              <a:buSzPts val="1850"/>
              <a:buChar char="●"/>
            </a:pPr>
            <a:r>
              <a:rPr b="1" lang="en" sz="1850"/>
              <a:t>Adaptation cycle fault –</a:t>
            </a:r>
            <a:r>
              <a:rPr lang="en" sz="1850"/>
              <a:t> Repetition of context after one another is being controlled. We maintain controlled behaviors of the entities, so that the system isn’t stuck between two stages in a to-and-fro manner.</a:t>
            </a:r>
            <a:endParaRPr sz="185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445025"/>
            <a:ext cx="8520600" cy="90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Reasoning the new context from the available context situation</a:t>
            </a:r>
            <a:endParaRPr/>
          </a:p>
        </p:txBody>
      </p:sp>
      <p:sp>
        <p:nvSpPr>
          <p:cNvPr id="253" name="Google Shape;253;p43"/>
          <p:cNvSpPr txBox="1"/>
          <p:nvPr>
            <p:ph idx="1" type="body"/>
          </p:nvPr>
        </p:nvSpPr>
        <p:spPr>
          <a:xfrm>
            <a:off x="311700" y="1402775"/>
            <a:ext cx="8520600" cy="316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We check the previous number of people before updating the temperature. This ensures that temperature is only changed when more number of people have entered or exited the car. This helps in maintaining a stable temperature for comfort.</a:t>
            </a:r>
            <a:endParaRPr/>
          </a:p>
          <a:p>
            <a:pPr indent="-342900" lvl="0" marL="457200" rtl="0" algn="l">
              <a:spcBef>
                <a:spcPts val="0"/>
              </a:spcBef>
              <a:spcAft>
                <a:spcPts val="0"/>
              </a:spcAft>
              <a:buSzPts val="1800"/>
              <a:buAutoNum type="arabicPeriod"/>
            </a:pPr>
            <a:r>
              <a:rPr lang="en"/>
              <a:t>For the passive behaviors, we have ensured that they are only asked if all the sensors are working and that proper conditions are being fulfilled. Otherwise, the user wouldn’t get a message on their screen.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2853300" y="1811275"/>
            <a:ext cx="3023700" cy="9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600"/>
              <a:t>Thank You</a:t>
            </a:r>
            <a:endParaRPr sz="4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Description of the System</a:t>
            </a:r>
            <a:endParaRPr/>
          </a:p>
        </p:txBody>
      </p:sp>
      <p:sp>
        <p:nvSpPr>
          <p:cNvPr id="78" name="Google Shape;78;p16"/>
          <p:cNvSpPr txBox="1"/>
          <p:nvPr>
            <p:ph idx="1" type="body"/>
          </p:nvPr>
        </p:nvSpPr>
        <p:spPr>
          <a:xfrm>
            <a:off x="311700" y="12294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The proposed methodology is based on methods of smart system architecture development that integrate the identification of context-aware data, conceptual structures of data warehouses. </a:t>
            </a:r>
            <a:r>
              <a:rPr lang="en">
                <a:solidFill>
                  <a:srgbClr val="000000"/>
                </a:solidFill>
              </a:rPr>
              <a:t>A Smart Vehicle needs to provide a comfortable </a:t>
            </a:r>
            <a:r>
              <a:rPr lang="en">
                <a:solidFill>
                  <a:srgbClr val="000000"/>
                </a:solidFill>
              </a:rPr>
              <a:t>journey. Our System aims at understanding the different context aware behaviours that can increase ease of use for the user. Adaptive behaviours like Automatic Wipers, Automatic Sun Shades and Sun roof, Automatic Temperature Control and Smart Windows can be very useful. The system adapts according to the different constraints and changes according to the comfort level of the people inside the car.</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of Primary context aware behaviours of the System</a:t>
            </a:r>
            <a:endParaRPr/>
          </a:p>
        </p:txBody>
      </p:sp>
      <p:sp>
        <p:nvSpPr>
          <p:cNvPr id="84" name="Google Shape;84;p17"/>
          <p:cNvSpPr txBox="1"/>
          <p:nvPr>
            <p:ph idx="1" type="body"/>
          </p:nvPr>
        </p:nvSpPr>
        <p:spPr>
          <a:xfrm>
            <a:off x="311700" y="1624625"/>
            <a:ext cx="8520600" cy="24843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Font typeface="Montserrat"/>
              <a:buAutoNum type="arabicPeriod"/>
            </a:pPr>
            <a:r>
              <a:rPr lang="en">
                <a:solidFill>
                  <a:srgbClr val="000000"/>
                </a:solidFill>
                <a:latin typeface="Montserrat"/>
                <a:ea typeface="Montserrat"/>
                <a:cs typeface="Montserrat"/>
                <a:sym typeface="Montserrat"/>
              </a:rPr>
              <a:t>Change the temperature and airflow/air when a person enters car</a:t>
            </a:r>
            <a:endParaRPr>
              <a:solidFill>
                <a:srgbClr val="000000"/>
              </a:solidFill>
              <a:latin typeface="Montserrat"/>
              <a:ea typeface="Montserrat"/>
              <a:cs typeface="Montserrat"/>
              <a:sym typeface="Montserrat"/>
            </a:endParaRPr>
          </a:p>
          <a:p>
            <a:pPr indent="-342900" lvl="0" marL="457200" rtl="0" algn="l">
              <a:spcBef>
                <a:spcPts val="0"/>
              </a:spcBef>
              <a:spcAft>
                <a:spcPts val="0"/>
              </a:spcAft>
              <a:buClr>
                <a:srgbClr val="000000"/>
              </a:buClr>
              <a:buSzPts val="1800"/>
              <a:buFont typeface="Montserrat"/>
              <a:buAutoNum type="arabicPeriod"/>
            </a:pPr>
            <a:r>
              <a:rPr lang="en">
                <a:solidFill>
                  <a:srgbClr val="000000"/>
                </a:solidFill>
                <a:latin typeface="Montserrat"/>
                <a:ea typeface="Montserrat"/>
                <a:cs typeface="Montserrat"/>
                <a:sym typeface="Montserrat"/>
              </a:rPr>
              <a:t>Start wipers on rain and increase speed based on rain intensity</a:t>
            </a:r>
            <a:endParaRPr>
              <a:solidFill>
                <a:srgbClr val="000000"/>
              </a:solidFill>
              <a:latin typeface="Montserrat"/>
              <a:ea typeface="Montserrat"/>
              <a:cs typeface="Montserrat"/>
              <a:sym typeface="Montserrat"/>
            </a:endParaRPr>
          </a:p>
          <a:p>
            <a:pPr indent="-342900" lvl="0" marL="457200" rtl="0" algn="l">
              <a:spcBef>
                <a:spcPts val="0"/>
              </a:spcBef>
              <a:spcAft>
                <a:spcPts val="0"/>
              </a:spcAft>
              <a:buClr>
                <a:srgbClr val="000000"/>
              </a:buClr>
              <a:buSzPts val="1800"/>
              <a:buFont typeface="Montserrat"/>
              <a:buAutoNum type="arabicPeriod"/>
            </a:pPr>
            <a:r>
              <a:rPr lang="en">
                <a:solidFill>
                  <a:srgbClr val="000000"/>
                </a:solidFill>
                <a:latin typeface="Montserrat"/>
                <a:ea typeface="Montserrat"/>
                <a:cs typeface="Montserrat"/>
                <a:sym typeface="Montserrat"/>
              </a:rPr>
              <a:t>Roll up the Sun Shades when intensity of sun rays crosses threshold, roll down otherwise</a:t>
            </a:r>
            <a:endParaRPr>
              <a:solidFill>
                <a:srgbClr val="000000"/>
              </a:solidFill>
              <a:latin typeface="Montserrat"/>
              <a:ea typeface="Montserrat"/>
              <a:cs typeface="Montserrat"/>
              <a:sym typeface="Montserrat"/>
            </a:endParaRPr>
          </a:p>
          <a:p>
            <a:pPr indent="-342900" lvl="0" marL="457200" rtl="0" algn="l">
              <a:spcBef>
                <a:spcPts val="0"/>
              </a:spcBef>
              <a:spcAft>
                <a:spcPts val="0"/>
              </a:spcAft>
              <a:buClr>
                <a:srgbClr val="000000"/>
              </a:buClr>
              <a:buSzPts val="1800"/>
              <a:buFont typeface="Montserrat"/>
              <a:buAutoNum type="arabicPeriod"/>
            </a:pPr>
            <a:r>
              <a:rPr lang="en">
                <a:solidFill>
                  <a:srgbClr val="000000"/>
                </a:solidFill>
                <a:latin typeface="Montserrat"/>
                <a:ea typeface="Montserrat"/>
                <a:cs typeface="Montserrat"/>
                <a:sym typeface="Montserrat"/>
              </a:rPr>
              <a:t>Stop rolling up of window when movement/obstacle detected between window frame</a:t>
            </a:r>
            <a:endParaRPr>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 Details and Programming Language</a:t>
            </a:r>
            <a:endParaRPr/>
          </a:p>
        </p:txBody>
      </p:sp>
      <p:sp>
        <p:nvSpPr>
          <p:cNvPr id="90" name="Google Shape;90;p18"/>
          <p:cNvSpPr txBox="1"/>
          <p:nvPr>
            <p:ph idx="1" type="body"/>
          </p:nvPr>
        </p:nvSpPr>
        <p:spPr>
          <a:xfrm>
            <a:off x="311700" y="14291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000000"/>
                </a:solidFill>
                <a:latin typeface="Montserrat"/>
                <a:ea typeface="Montserrat"/>
                <a:cs typeface="Montserrat"/>
                <a:sym typeface="Montserrat"/>
              </a:rPr>
              <a:t>Programming Language to be used:</a:t>
            </a:r>
            <a:r>
              <a:rPr lang="en" sz="1700">
                <a:solidFill>
                  <a:srgbClr val="000000"/>
                </a:solidFill>
                <a:latin typeface="Montserrat"/>
                <a:ea typeface="Montserrat"/>
                <a:cs typeface="Montserrat"/>
                <a:sym typeface="Montserrat"/>
              </a:rPr>
              <a:t> Python</a:t>
            </a:r>
            <a:endParaRPr sz="17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700">
              <a:solidFill>
                <a:srgbClr val="000000"/>
              </a:solidFill>
              <a:latin typeface="Montserrat"/>
              <a:ea typeface="Montserrat"/>
              <a:cs typeface="Montserrat"/>
              <a:sym typeface="Montserrat"/>
            </a:endParaRPr>
          </a:p>
          <a:p>
            <a:pPr indent="0" lvl="0" marL="0" rtl="0" algn="l">
              <a:spcBef>
                <a:spcPts val="0"/>
              </a:spcBef>
              <a:spcAft>
                <a:spcPts val="0"/>
              </a:spcAft>
              <a:buNone/>
            </a:pPr>
            <a:r>
              <a:rPr b="1" lang="en" sz="1700">
                <a:solidFill>
                  <a:srgbClr val="000000"/>
                </a:solidFill>
                <a:latin typeface="Montserrat"/>
                <a:ea typeface="Montserrat"/>
                <a:cs typeface="Montserrat"/>
                <a:sym typeface="Montserrat"/>
              </a:rPr>
              <a:t>Dataset :</a:t>
            </a:r>
            <a:r>
              <a:rPr lang="en" sz="1700">
                <a:solidFill>
                  <a:srgbClr val="000000"/>
                </a:solidFill>
                <a:latin typeface="Montserrat"/>
                <a:ea typeface="Montserrat"/>
                <a:cs typeface="Montserrat"/>
                <a:sym typeface="Montserrat"/>
              </a:rPr>
              <a:t> Synthetic</a:t>
            </a:r>
            <a:endParaRPr sz="17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700">
              <a:solidFill>
                <a:srgbClr val="000000"/>
              </a:solidFill>
              <a:latin typeface="Montserrat"/>
              <a:ea typeface="Montserrat"/>
              <a:cs typeface="Montserrat"/>
              <a:sym typeface="Montserrat"/>
            </a:endParaRPr>
          </a:p>
          <a:p>
            <a:pPr indent="0" lvl="0" marL="0" rtl="0" algn="l">
              <a:spcBef>
                <a:spcPts val="0"/>
              </a:spcBef>
              <a:spcAft>
                <a:spcPts val="0"/>
              </a:spcAft>
              <a:buNone/>
            </a:pPr>
            <a:r>
              <a:rPr i="1" lang="en" sz="1700">
                <a:solidFill>
                  <a:schemeClr val="accent5"/>
                </a:solidFill>
                <a:latin typeface="Montserrat"/>
                <a:ea typeface="Montserrat"/>
                <a:cs typeface="Montserrat"/>
                <a:sym typeface="Montserrat"/>
              </a:rPr>
              <a:t>The Dataset is used as a whole for all the behaviors</a:t>
            </a:r>
            <a:endParaRPr i="1" sz="17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 sz="1600">
                <a:solidFill>
                  <a:srgbClr val="000000"/>
                </a:solidFill>
                <a:latin typeface="Montserrat"/>
                <a:ea typeface="Montserrat"/>
                <a:cs typeface="Montserrat"/>
                <a:sym typeface="Montserrat"/>
              </a:rPr>
              <a:t>(PTO)</a:t>
            </a:r>
            <a:endParaRPr sz="1600">
              <a:solidFill>
                <a:srgbClr val="000000"/>
              </a:solidFill>
              <a:latin typeface="Montserrat"/>
              <a:ea typeface="Montserrat"/>
              <a:cs typeface="Montserrat"/>
              <a:sym typeface="Montserrat"/>
            </a:endParaRPr>
          </a:p>
          <a:p>
            <a:pPr indent="0" lvl="0" marL="0" rtl="0" algn="l">
              <a:spcBef>
                <a:spcPts val="1200"/>
              </a:spcBef>
              <a:spcAft>
                <a:spcPts val="1200"/>
              </a:spcAft>
              <a:buNone/>
            </a:pPr>
            <a:r>
              <a:t/>
            </a:r>
            <a:endParaRPr sz="17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rotWithShape="1">
          <a:blip r:embed="rId3">
            <a:alphaModFix/>
          </a:blip>
          <a:srcRect b="9585" l="4347" r="20311" t="27726"/>
          <a:stretch/>
        </p:blipFill>
        <p:spPr>
          <a:xfrm>
            <a:off x="224775" y="554988"/>
            <a:ext cx="8618602" cy="403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and Classes for Dataset</a:t>
            </a:r>
            <a:endParaRPr/>
          </a:p>
        </p:txBody>
      </p:sp>
      <p:sp>
        <p:nvSpPr>
          <p:cNvPr id="101" name="Google Shape;101;p20"/>
          <p:cNvSpPr txBox="1"/>
          <p:nvPr>
            <p:ph idx="1" type="body"/>
          </p:nvPr>
        </p:nvSpPr>
        <p:spPr>
          <a:xfrm>
            <a:off x="311700" y="923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store the entire dataset inside an array; GlobalDataSet [], made up of class objects GlobalTimeStamp. </a:t>
            </a:r>
            <a:endParaRPr/>
          </a:p>
        </p:txBody>
      </p:sp>
      <p:pic>
        <p:nvPicPr>
          <p:cNvPr id="102" name="Google Shape;102;p20"/>
          <p:cNvPicPr preferRelativeResize="0"/>
          <p:nvPr/>
        </p:nvPicPr>
        <p:blipFill>
          <a:blip r:embed="rId3">
            <a:alphaModFix/>
          </a:blip>
          <a:stretch>
            <a:fillRect/>
          </a:stretch>
        </p:blipFill>
        <p:spPr>
          <a:xfrm>
            <a:off x="1511225" y="2016650"/>
            <a:ext cx="6121550" cy="207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GlobalTimeStamp Class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GlobalTimeStamp stores all the sensor values and acts as a Global Data Object</a:t>
            </a:r>
            <a:endParaRPr/>
          </a:p>
        </p:txBody>
      </p:sp>
      <p:pic>
        <p:nvPicPr>
          <p:cNvPr id="109" name="Google Shape;109;p21"/>
          <p:cNvPicPr preferRelativeResize="0"/>
          <p:nvPr/>
        </p:nvPicPr>
        <p:blipFill>
          <a:blip r:embed="rId3">
            <a:alphaModFix/>
          </a:blip>
          <a:stretch>
            <a:fillRect/>
          </a:stretch>
        </p:blipFill>
        <p:spPr>
          <a:xfrm>
            <a:off x="934550" y="2097587"/>
            <a:ext cx="6958800" cy="192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