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2"/>
  </p:notesMasterIdLst>
  <p:sldIdLst>
    <p:sldId id="256" r:id="rId2"/>
    <p:sldId id="257" r:id="rId3"/>
    <p:sldId id="259" r:id="rId4"/>
    <p:sldId id="261" r:id="rId5"/>
    <p:sldId id="263" r:id="rId6"/>
    <p:sldId id="262" r:id="rId7"/>
    <p:sldId id="265" r:id="rId8"/>
    <p:sldId id="264" r:id="rId9"/>
    <p:sldId id="273" r:id="rId10"/>
    <p:sldId id="266" r:id="rId11"/>
    <p:sldId id="275" r:id="rId12"/>
    <p:sldId id="276" r:id="rId13"/>
    <p:sldId id="274" r:id="rId14"/>
    <p:sldId id="267" r:id="rId15"/>
    <p:sldId id="268" r:id="rId16"/>
    <p:sldId id="269" r:id="rId17"/>
    <p:sldId id="270" r:id="rId18"/>
    <p:sldId id="271" r:id="rId19"/>
    <p:sldId id="272"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4579"/>
    <a:srgbClr val="8B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533"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895283-2BC2-48A4-BE33-CD25704A6835}"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CD19B1FC-5EC1-4BAE-8821-1B9E40132DC9}">
      <dgm:prSet/>
      <dgm:spPr/>
      <dgm:t>
        <a:bodyPr/>
        <a:lstStyle/>
        <a:p>
          <a:r>
            <a:rPr lang="en-IN" baseline="0" dirty="0" err="1"/>
            <a:t>Navanshu</a:t>
          </a:r>
          <a:r>
            <a:rPr lang="en-IN" baseline="0" dirty="0"/>
            <a:t> </a:t>
          </a:r>
          <a:r>
            <a:rPr lang="en-IN" baseline="0" dirty="0" err="1"/>
            <a:t>Khare</a:t>
          </a:r>
          <a:r>
            <a:rPr lang="en-IN" baseline="0" dirty="0"/>
            <a:t> (MS Data Science)</a:t>
          </a:r>
          <a:endParaRPr lang="en-US" dirty="0"/>
        </a:p>
      </dgm:t>
    </dgm:pt>
    <dgm:pt modelId="{CD78A493-DA06-42C5-B816-A85A7525FD2A}" type="parTrans" cxnId="{341FED0C-9CA6-4800-9A54-505F2154E4B4}">
      <dgm:prSet/>
      <dgm:spPr/>
      <dgm:t>
        <a:bodyPr/>
        <a:lstStyle/>
        <a:p>
          <a:endParaRPr lang="en-US"/>
        </a:p>
      </dgm:t>
    </dgm:pt>
    <dgm:pt modelId="{55E3A4EB-B565-493D-8B8D-88D5700DA9DF}" type="sibTrans" cxnId="{341FED0C-9CA6-4800-9A54-505F2154E4B4}">
      <dgm:prSet/>
      <dgm:spPr/>
      <dgm:t>
        <a:bodyPr/>
        <a:lstStyle/>
        <a:p>
          <a:endParaRPr lang="en-US"/>
        </a:p>
      </dgm:t>
    </dgm:pt>
    <dgm:pt modelId="{2584CC6C-FA22-481C-9504-FED215126A29}">
      <dgm:prSet/>
      <dgm:spPr/>
      <dgm:t>
        <a:bodyPr/>
        <a:lstStyle/>
        <a:p>
          <a:r>
            <a:rPr lang="en-IN" baseline="0"/>
            <a:t>Shashank Magdi (MS Data Science)</a:t>
          </a:r>
          <a:endParaRPr lang="en-US"/>
        </a:p>
      </dgm:t>
    </dgm:pt>
    <dgm:pt modelId="{7E53F289-7AC8-4CCE-AE9E-8589ED77064E}" type="parTrans" cxnId="{3233692D-5240-4A5E-9AB7-53A770897BA5}">
      <dgm:prSet/>
      <dgm:spPr/>
      <dgm:t>
        <a:bodyPr/>
        <a:lstStyle/>
        <a:p>
          <a:endParaRPr lang="en-US"/>
        </a:p>
      </dgm:t>
    </dgm:pt>
    <dgm:pt modelId="{77B5190A-481C-4B39-BD26-5F64AA2251F2}" type="sibTrans" cxnId="{3233692D-5240-4A5E-9AB7-53A770897BA5}">
      <dgm:prSet/>
      <dgm:spPr/>
      <dgm:t>
        <a:bodyPr/>
        <a:lstStyle/>
        <a:p>
          <a:endParaRPr lang="en-US"/>
        </a:p>
      </dgm:t>
    </dgm:pt>
    <dgm:pt modelId="{A27F717D-F7C3-4DF5-9B8C-53DDE455D56D}">
      <dgm:prSet/>
      <dgm:spPr/>
      <dgm:t>
        <a:bodyPr/>
        <a:lstStyle/>
        <a:p>
          <a:r>
            <a:rPr lang="en-IN" baseline="0"/>
            <a:t>Seetharam Reddy Ramireddy (MS Data Science)</a:t>
          </a:r>
          <a:endParaRPr lang="en-US"/>
        </a:p>
      </dgm:t>
    </dgm:pt>
    <dgm:pt modelId="{AD7F627F-5748-4A5A-8AFB-0CA5B2100DAC}" type="parTrans" cxnId="{D0510D10-36B6-495F-9866-B15E2142D1B5}">
      <dgm:prSet/>
      <dgm:spPr/>
      <dgm:t>
        <a:bodyPr/>
        <a:lstStyle/>
        <a:p>
          <a:endParaRPr lang="en-US"/>
        </a:p>
      </dgm:t>
    </dgm:pt>
    <dgm:pt modelId="{4D1141DA-27A5-4BC0-8E14-0FAC1461DFD3}" type="sibTrans" cxnId="{D0510D10-36B6-495F-9866-B15E2142D1B5}">
      <dgm:prSet/>
      <dgm:spPr/>
      <dgm:t>
        <a:bodyPr/>
        <a:lstStyle/>
        <a:p>
          <a:endParaRPr lang="en-US"/>
        </a:p>
      </dgm:t>
    </dgm:pt>
    <dgm:pt modelId="{831F0C2F-BBF9-45AA-9A30-A5147F515FE0}" type="pres">
      <dgm:prSet presAssocID="{AD895283-2BC2-48A4-BE33-CD25704A6835}" presName="vert0" presStyleCnt="0">
        <dgm:presLayoutVars>
          <dgm:dir/>
          <dgm:animOne val="branch"/>
          <dgm:animLvl val="lvl"/>
        </dgm:presLayoutVars>
      </dgm:prSet>
      <dgm:spPr/>
    </dgm:pt>
    <dgm:pt modelId="{70C48919-76A0-43D3-A623-AB0178814B7C}" type="pres">
      <dgm:prSet presAssocID="{CD19B1FC-5EC1-4BAE-8821-1B9E40132DC9}" presName="thickLine" presStyleLbl="alignNode1" presStyleIdx="0" presStyleCnt="3"/>
      <dgm:spPr/>
    </dgm:pt>
    <dgm:pt modelId="{E80128A9-0081-47D3-8751-80B6114A1FA5}" type="pres">
      <dgm:prSet presAssocID="{CD19B1FC-5EC1-4BAE-8821-1B9E40132DC9}" presName="horz1" presStyleCnt="0"/>
      <dgm:spPr/>
    </dgm:pt>
    <dgm:pt modelId="{F40BC7A6-9B3B-4165-AFE9-009D5C32BA65}" type="pres">
      <dgm:prSet presAssocID="{CD19B1FC-5EC1-4BAE-8821-1B9E40132DC9}" presName="tx1" presStyleLbl="revTx" presStyleIdx="0" presStyleCnt="3"/>
      <dgm:spPr/>
    </dgm:pt>
    <dgm:pt modelId="{1F117E14-A909-4412-9694-ACF8FFBDF3F9}" type="pres">
      <dgm:prSet presAssocID="{CD19B1FC-5EC1-4BAE-8821-1B9E40132DC9}" presName="vert1" presStyleCnt="0"/>
      <dgm:spPr/>
    </dgm:pt>
    <dgm:pt modelId="{D62EFA05-DD37-4753-8320-3CB883105799}" type="pres">
      <dgm:prSet presAssocID="{2584CC6C-FA22-481C-9504-FED215126A29}" presName="thickLine" presStyleLbl="alignNode1" presStyleIdx="1" presStyleCnt="3"/>
      <dgm:spPr/>
    </dgm:pt>
    <dgm:pt modelId="{FFDFCD1E-D0DE-4F3A-A530-5961985988FB}" type="pres">
      <dgm:prSet presAssocID="{2584CC6C-FA22-481C-9504-FED215126A29}" presName="horz1" presStyleCnt="0"/>
      <dgm:spPr/>
    </dgm:pt>
    <dgm:pt modelId="{C3A47244-5630-4EF2-87B0-79E3229B3F36}" type="pres">
      <dgm:prSet presAssocID="{2584CC6C-FA22-481C-9504-FED215126A29}" presName="tx1" presStyleLbl="revTx" presStyleIdx="1" presStyleCnt="3"/>
      <dgm:spPr/>
    </dgm:pt>
    <dgm:pt modelId="{03F26DC1-DC35-4A1A-8EE1-5A8004AD5756}" type="pres">
      <dgm:prSet presAssocID="{2584CC6C-FA22-481C-9504-FED215126A29}" presName="vert1" presStyleCnt="0"/>
      <dgm:spPr/>
    </dgm:pt>
    <dgm:pt modelId="{25614E9E-E0ED-4543-8941-BC5316490346}" type="pres">
      <dgm:prSet presAssocID="{A27F717D-F7C3-4DF5-9B8C-53DDE455D56D}" presName="thickLine" presStyleLbl="alignNode1" presStyleIdx="2" presStyleCnt="3"/>
      <dgm:spPr/>
    </dgm:pt>
    <dgm:pt modelId="{069B2EB1-6D97-4949-8ADF-992148E49722}" type="pres">
      <dgm:prSet presAssocID="{A27F717D-F7C3-4DF5-9B8C-53DDE455D56D}" presName="horz1" presStyleCnt="0"/>
      <dgm:spPr/>
    </dgm:pt>
    <dgm:pt modelId="{F5A7874F-122D-46B0-99C1-514540DE028F}" type="pres">
      <dgm:prSet presAssocID="{A27F717D-F7C3-4DF5-9B8C-53DDE455D56D}" presName="tx1" presStyleLbl="revTx" presStyleIdx="2" presStyleCnt="3"/>
      <dgm:spPr/>
    </dgm:pt>
    <dgm:pt modelId="{4EB78192-3DB3-4A74-81CE-1C2BFD9507ED}" type="pres">
      <dgm:prSet presAssocID="{A27F717D-F7C3-4DF5-9B8C-53DDE455D56D}" presName="vert1" presStyleCnt="0"/>
      <dgm:spPr/>
    </dgm:pt>
  </dgm:ptLst>
  <dgm:cxnLst>
    <dgm:cxn modelId="{341FED0C-9CA6-4800-9A54-505F2154E4B4}" srcId="{AD895283-2BC2-48A4-BE33-CD25704A6835}" destId="{CD19B1FC-5EC1-4BAE-8821-1B9E40132DC9}" srcOrd="0" destOrd="0" parTransId="{CD78A493-DA06-42C5-B816-A85A7525FD2A}" sibTransId="{55E3A4EB-B565-493D-8B8D-88D5700DA9DF}"/>
    <dgm:cxn modelId="{D0510D10-36B6-495F-9866-B15E2142D1B5}" srcId="{AD895283-2BC2-48A4-BE33-CD25704A6835}" destId="{A27F717D-F7C3-4DF5-9B8C-53DDE455D56D}" srcOrd="2" destOrd="0" parTransId="{AD7F627F-5748-4A5A-8AFB-0CA5B2100DAC}" sibTransId="{4D1141DA-27A5-4BC0-8E14-0FAC1461DFD3}"/>
    <dgm:cxn modelId="{9D397023-6201-41CB-9E5E-30BB6AF6251E}" type="presOf" srcId="{CD19B1FC-5EC1-4BAE-8821-1B9E40132DC9}" destId="{F40BC7A6-9B3B-4165-AFE9-009D5C32BA65}" srcOrd="0" destOrd="0" presId="urn:microsoft.com/office/officeart/2008/layout/LinedList"/>
    <dgm:cxn modelId="{FC5F3B2A-7373-489C-B415-DDF91CC43776}" type="presOf" srcId="{2584CC6C-FA22-481C-9504-FED215126A29}" destId="{C3A47244-5630-4EF2-87B0-79E3229B3F36}" srcOrd="0" destOrd="0" presId="urn:microsoft.com/office/officeart/2008/layout/LinedList"/>
    <dgm:cxn modelId="{3233692D-5240-4A5E-9AB7-53A770897BA5}" srcId="{AD895283-2BC2-48A4-BE33-CD25704A6835}" destId="{2584CC6C-FA22-481C-9504-FED215126A29}" srcOrd="1" destOrd="0" parTransId="{7E53F289-7AC8-4CCE-AE9E-8589ED77064E}" sibTransId="{77B5190A-481C-4B39-BD26-5F64AA2251F2}"/>
    <dgm:cxn modelId="{A99325A0-68DB-402C-8575-15624513769E}" type="presOf" srcId="{A27F717D-F7C3-4DF5-9B8C-53DDE455D56D}" destId="{F5A7874F-122D-46B0-99C1-514540DE028F}" srcOrd="0" destOrd="0" presId="urn:microsoft.com/office/officeart/2008/layout/LinedList"/>
    <dgm:cxn modelId="{BF4717B0-7B9D-4F8F-A9C2-AA995227FFF0}" type="presOf" srcId="{AD895283-2BC2-48A4-BE33-CD25704A6835}" destId="{831F0C2F-BBF9-45AA-9A30-A5147F515FE0}" srcOrd="0" destOrd="0" presId="urn:microsoft.com/office/officeart/2008/layout/LinedList"/>
    <dgm:cxn modelId="{CA1B6751-FA25-4A4D-A01A-EC9025D6E8E6}" type="presParOf" srcId="{831F0C2F-BBF9-45AA-9A30-A5147F515FE0}" destId="{70C48919-76A0-43D3-A623-AB0178814B7C}" srcOrd="0" destOrd="0" presId="urn:microsoft.com/office/officeart/2008/layout/LinedList"/>
    <dgm:cxn modelId="{12941E11-B691-4275-B1A5-525B4B067605}" type="presParOf" srcId="{831F0C2F-BBF9-45AA-9A30-A5147F515FE0}" destId="{E80128A9-0081-47D3-8751-80B6114A1FA5}" srcOrd="1" destOrd="0" presId="urn:microsoft.com/office/officeart/2008/layout/LinedList"/>
    <dgm:cxn modelId="{B1161AD7-2DA5-4919-B239-FCBCEF6FCFF3}" type="presParOf" srcId="{E80128A9-0081-47D3-8751-80B6114A1FA5}" destId="{F40BC7A6-9B3B-4165-AFE9-009D5C32BA65}" srcOrd="0" destOrd="0" presId="urn:microsoft.com/office/officeart/2008/layout/LinedList"/>
    <dgm:cxn modelId="{3D6BEDAF-82CB-47A9-A88F-0DE65127F1AA}" type="presParOf" srcId="{E80128A9-0081-47D3-8751-80B6114A1FA5}" destId="{1F117E14-A909-4412-9694-ACF8FFBDF3F9}" srcOrd="1" destOrd="0" presId="urn:microsoft.com/office/officeart/2008/layout/LinedList"/>
    <dgm:cxn modelId="{1C8ED5AE-08D7-488E-9E33-3BE868BCADF7}" type="presParOf" srcId="{831F0C2F-BBF9-45AA-9A30-A5147F515FE0}" destId="{D62EFA05-DD37-4753-8320-3CB883105799}" srcOrd="2" destOrd="0" presId="urn:microsoft.com/office/officeart/2008/layout/LinedList"/>
    <dgm:cxn modelId="{3EC5B4B0-8DFE-4B96-B8DF-A95B0339353B}" type="presParOf" srcId="{831F0C2F-BBF9-45AA-9A30-A5147F515FE0}" destId="{FFDFCD1E-D0DE-4F3A-A530-5961985988FB}" srcOrd="3" destOrd="0" presId="urn:microsoft.com/office/officeart/2008/layout/LinedList"/>
    <dgm:cxn modelId="{0550B71B-6D26-45BA-8CE2-E34058E89B81}" type="presParOf" srcId="{FFDFCD1E-D0DE-4F3A-A530-5961985988FB}" destId="{C3A47244-5630-4EF2-87B0-79E3229B3F36}" srcOrd="0" destOrd="0" presId="urn:microsoft.com/office/officeart/2008/layout/LinedList"/>
    <dgm:cxn modelId="{8EE849D1-50D7-4B23-B7E5-748A94C73591}" type="presParOf" srcId="{FFDFCD1E-D0DE-4F3A-A530-5961985988FB}" destId="{03F26DC1-DC35-4A1A-8EE1-5A8004AD5756}" srcOrd="1" destOrd="0" presId="urn:microsoft.com/office/officeart/2008/layout/LinedList"/>
    <dgm:cxn modelId="{2C318783-80CE-48A0-B8A6-9856D18D6D2D}" type="presParOf" srcId="{831F0C2F-BBF9-45AA-9A30-A5147F515FE0}" destId="{25614E9E-E0ED-4543-8941-BC5316490346}" srcOrd="4" destOrd="0" presId="urn:microsoft.com/office/officeart/2008/layout/LinedList"/>
    <dgm:cxn modelId="{86A0A8A5-A7F6-46D5-B6AD-80E88B214525}" type="presParOf" srcId="{831F0C2F-BBF9-45AA-9A30-A5147F515FE0}" destId="{069B2EB1-6D97-4949-8ADF-992148E49722}" srcOrd="5" destOrd="0" presId="urn:microsoft.com/office/officeart/2008/layout/LinedList"/>
    <dgm:cxn modelId="{93C9734F-CF7F-4F04-9380-85A8AAF8F177}" type="presParOf" srcId="{069B2EB1-6D97-4949-8ADF-992148E49722}" destId="{F5A7874F-122D-46B0-99C1-514540DE028F}" srcOrd="0" destOrd="0" presId="urn:microsoft.com/office/officeart/2008/layout/LinedList"/>
    <dgm:cxn modelId="{829B338E-7F58-4A7A-8112-C464D3864945}" type="presParOf" srcId="{069B2EB1-6D97-4949-8ADF-992148E49722}" destId="{4EB78192-3DB3-4A74-81CE-1C2BFD9507E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48919-76A0-43D3-A623-AB0178814B7C}">
      <dsp:nvSpPr>
        <dsp:cNvPr id="0" name=""/>
        <dsp:cNvSpPr/>
      </dsp:nvSpPr>
      <dsp:spPr>
        <a:xfrm>
          <a:off x="0" y="1845"/>
          <a:ext cx="111011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BC7A6-9B3B-4165-AFE9-009D5C32BA65}">
      <dsp:nvSpPr>
        <dsp:cNvPr id="0" name=""/>
        <dsp:cNvSpPr/>
      </dsp:nvSpPr>
      <dsp:spPr>
        <a:xfrm>
          <a:off x="0" y="1845"/>
          <a:ext cx="11101136" cy="1258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baseline="0" dirty="0" err="1"/>
            <a:t>Navanshu</a:t>
          </a:r>
          <a:r>
            <a:rPr lang="en-IN" sz="3900" kern="1200" baseline="0" dirty="0"/>
            <a:t> </a:t>
          </a:r>
          <a:r>
            <a:rPr lang="en-IN" sz="3900" kern="1200" baseline="0" dirty="0" err="1"/>
            <a:t>Khare</a:t>
          </a:r>
          <a:r>
            <a:rPr lang="en-IN" sz="3900" kern="1200" baseline="0" dirty="0"/>
            <a:t> (MS Data Science)</a:t>
          </a:r>
          <a:endParaRPr lang="en-US" sz="3900" kern="1200" dirty="0"/>
        </a:p>
      </dsp:txBody>
      <dsp:txXfrm>
        <a:off x="0" y="1845"/>
        <a:ext cx="11101136" cy="1258715"/>
      </dsp:txXfrm>
    </dsp:sp>
    <dsp:sp modelId="{D62EFA05-DD37-4753-8320-3CB883105799}">
      <dsp:nvSpPr>
        <dsp:cNvPr id="0" name=""/>
        <dsp:cNvSpPr/>
      </dsp:nvSpPr>
      <dsp:spPr>
        <a:xfrm>
          <a:off x="0" y="1260560"/>
          <a:ext cx="111011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47244-5630-4EF2-87B0-79E3229B3F36}">
      <dsp:nvSpPr>
        <dsp:cNvPr id="0" name=""/>
        <dsp:cNvSpPr/>
      </dsp:nvSpPr>
      <dsp:spPr>
        <a:xfrm>
          <a:off x="0" y="1260560"/>
          <a:ext cx="11101136" cy="1258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baseline="0"/>
            <a:t>Shashank Magdi (MS Data Science)</a:t>
          </a:r>
          <a:endParaRPr lang="en-US" sz="3900" kern="1200"/>
        </a:p>
      </dsp:txBody>
      <dsp:txXfrm>
        <a:off x="0" y="1260560"/>
        <a:ext cx="11101136" cy="1258715"/>
      </dsp:txXfrm>
    </dsp:sp>
    <dsp:sp modelId="{25614E9E-E0ED-4543-8941-BC5316490346}">
      <dsp:nvSpPr>
        <dsp:cNvPr id="0" name=""/>
        <dsp:cNvSpPr/>
      </dsp:nvSpPr>
      <dsp:spPr>
        <a:xfrm>
          <a:off x="0" y="2519276"/>
          <a:ext cx="111011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A7874F-122D-46B0-99C1-514540DE028F}">
      <dsp:nvSpPr>
        <dsp:cNvPr id="0" name=""/>
        <dsp:cNvSpPr/>
      </dsp:nvSpPr>
      <dsp:spPr>
        <a:xfrm>
          <a:off x="0" y="2519276"/>
          <a:ext cx="11101136" cy="1258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baseline="0"/>
            <a:t>Seetharam Reddy Ramireddy (MS Data Science)</a:t>
          </a:r>
          <a:endParaRPr lang="en-US" sz="3900" kern="1200"/>
        </a:p>
      </dsp:txBody>
      <dsp:txXfrm>
        <a:off x="0" y="2519276"/>
        <a:ext cx="11101136" cy="12587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1DCCE-1A56-4C14-94B1-7EF6FAA45F3F}" type="datetimeFigureOut">
              <a:rPr lang="en-IN" smtClean="0"/>
              <a:t>16-12-2021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8C2C2-0EDE-40A4-82E2-48A33E2D4293}" type="slidenum">
              <a:rPr lang="en-IN" smtClean="0"/>
              <a:t>‹#›</a:t>
            </a:fld>
            <a:endParaRPr lang="en-IN"/>
          </a:p>
        </p:txBody>
      </p:sp>
    </p:spTree>
    <p:extLst>
      <p:ext uri="{BB962C8B-B14F-4D97-AF65-F5344CB8AC3E}">
        <p14:creationId xmlns:p14="http://schemas.microsoft.com/office/powerpoint/2010/main" val="361913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20</a:t>
            </a:fld>
            <a:endParaRPr lang="en-IN"/>
          </a:p>
        </p:txBody>
      </p:sp>
    </p:spTree>
    <p:extLst>
      <p:ext uri="{BB962C8B-B14F-4D97-AF65-F5344CB8AC3E}">
        <p14:creationId xmlns:p14="http://schemas.microsoft.com/office/powerpoint/2010/main" val="3325277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29</a:t>
            </a:fld>
            <a:endParaRPr lang="en-IN"/>
          </a:p>
        </p:txBody>
      </p:sp>
    </p:spTree>
    <p:extLst>
      <p:ext uri="{BB962C8B-B14F-4D97-AF65-F5344CB8AC3E}">
        <p14:creationId xmlns:p14="http://schemas.microsoft.com/office/powerpoint/2010/main" val="250362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30</a:t>
            </a:fld>
            <a:endParaRPr lang="en-IN"/>
          </a:p>
        </p:txBody>
      </p:sp>
    </p:spTree>
    <p:extLst>
      <p:ext uri="{BB962C8B-B14F-4D97-AF65-F5344CB8AC3E}">
        <p14:creationId xmlns:p14="http://schemas.microsoft.com/office/powerpoint/2010/main" val="141328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21</a:t>
            </a:fld>
            <a:endParaRPr lang="en-IN"/>
          </a:p>
        </p:txBody>
      </p:sp>
    </p:spTree>
    <p:extLst>
      <p:ext uri="{BB962C8B-B14F-4D97-AF65-F5344CB8AC3E}">
        <p14:creationId xmlns:p14="http://schemas.microsoft.com/office/powerpoint/2010/main" val="255656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22</a:t>
            </a:fld>
            <a:endParaRPr lang="en-IN"/>
          </a:p>
        </p:txBody>
      </p:sp>
    </p:spTree>
    <p:extLst>
      <p:ext uri="{BB962C8B-B14F-4D97-AF65-F5344CB8AC3E}">
        <p14:creationId xmlns:p14="http://schemas.microsoft.com/office/powerpoint/2010/main" val="66649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23</a:t>
            </a:fld>
            <a:endParaRPr lang="en-IN"/>
          </a:p>
        </p:txBody>
      </p:sp>
    </p:spTree>
    <p:extLst>
      <p:ext uri="{BB962C8B-B14F-4D97-AF65-F5344CB8AC3E}">
        <p14:creationId xmlns:p14="http://schemas.microsoft.com/office/powerpoint/2010/main" val="75028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24</a:t>
            </a:fld>
            <a:endParaRPr lang="en-IN"/>
          </a:p>
        </p:txBody>
      </p:sp>
    </p:spTree>
    <p:extLst>
      <p:ext uri="{BB962C8B-B14F-4D97-AF65-F5344CB8AC3E}">
        <p14:creationId xmlns:p14="http://schemas.microsoft.com/office/powerpoint/2010/main" val="3332808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25</a:t>
            </a:fld>
            <a:endParaRPr lang="en-IN"/>
          </a:p>
        </p:txBody>
      </p:sp>
    </p:spTree>
    <p:extLst>
      <p:ext uri="{BB962C8B-B14F-4D97-AF65-F5344CB8AC3E}">
        <p14:creationId xmlns:p14="http://schemas.microsoft.com/office/powerpoint/2010/main" val="137782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26</a:t>
            </a:fld>
            <a:endParaRPr lang="en-IN"/>
          </a:p>
        </p:txBody>
      </p:sp>
    </p:spTree>
    <p:extLst>
      <p:ext uri="{BB962C8B-B14F-4D97-AF65-F5344CB8AC3E}">
        <p14:creationId xmlns:p14="http://schemas.microsoft.com/office/powerpoint/2010/main" val="2014321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27</a:t>
            </a:fld>
            <a:endParaRPr lang="en-IN"/>
          </a:p>
        </p:txBody>
      </p:sp>
    </p:spTree>
    <p:extLst>
      <p:ext uri="{BB962C8B-B14F-4D97-AF65-F5344CB8AC3E}">
        <p14:creationId xmlns:p14="http://schemas.microsoft.com/office/powerpoint/2010/main" val="4056374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A8C2C2-0EDE-40A4-82E2-48A33E2D4293}" type="slidenum">
              <a:rPr lang="en-IN" smtClean="0"/>
              <a:t>28</a:t>
            </a:fld>
            <a:endParaRPr lang="en-IN"/>
          </a:p>
        </p:txBody>
      </p:sp>
    </p:spTree>
    <p:extLst>
      <p:ext uri="{BB962C8B-B14F-4D97-AF65-F5344CB8AC3E}">
        <p14:creationId xmlns:p14="http://schemas.microsoft.com/office/powerpoint/2010/main" val="379201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1516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5510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0141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3080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12/16/2021</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5153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6172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0412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2237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8973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1200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12/16/2021</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8335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12/16/2021</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4381143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2C8114-B2C1-447E-9F58-A34852D9D384}"/>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8713" r="1" b="15021"/>
          <a:stretch/>
        </p:blipFill>
        <p:spPr>
          <a:xfrm>
            <a:off x="-688" y="-4"/>
            <a:ext cx="12192687" cy="6858000"/>
          </a:xfrm>
          <a:prstGeom prst="rect">
            <a:avLst/>
          </a:prstGeom>
        </p:spPr>
      </p:pic>
      <p:grpSp>
        <p:nvGrpSpPr>
          <p:cNvPr id="79" name="Group 78">
            <a:extLst>
              <a:ext uri="{FF2B5EF4-FFF2-40B4-BE49-F238E27FC236}">
                <a16:creationId xmlns:a16="http://schemas.microsoft.com/office/drawing/2014/main" id="{24A5CBF4-323E-4A2D-A9CD-A3CC0050D9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2406074" y="-5"/>
            <a:ext cx="9785926" cy="6858004"/>
            <a:chOff x="0" y="-3"/>
            <a:chExt cx="9785926" cy="6858004"/>
          </a:xfrm>
        </p:grpSpPr>
        <p:grpSp>
          <p:nvGrpSpPr>
            <p:cNvPr id="80" name="Group 79">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
              <a:ext cx="9767888" cy="6858003"/>
              <a:chOff x="0" y="-3"/>
              <a:chExt cx="9767888" cy="6858003"/>
            </a:xfrm>
          </p:grpSpPr>
          <p:sp>
            <p:nvSpPr>
              <p:cNvPr id="88" name="Rectangle 87">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80">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9785926" cy="6858002"/>
              <a:chOff x="0" y="-1"/>
              <a:chExt cx="9785926" cy="6858002"/>
            </a:xfrm>
          </p:grpSpPr>
          <p:sp>
            <p:nvSpPr>
              <p:cNvPr id="86" name="Rectangle 85">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1241733" y="-1241732"/>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82">
              <a:extLst>
                <a:ext uri="{FF2B5EF4-FFF2-40B4-BE49-F238E27FC236}">
                  <a16:creationId xmlns:a16="http://schemas.microsoft.com/office/drawing/2014/main" id="{4A26A215-743C-44FA-BCDF-557D447DD8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9768670" cy="6858002"/>
              <a:chOff x="0" y="-1"/>
              <a:chExt cx="9768670" cy="6858002"/>
            </a:xfrm>
          </p:grpSpPr>
          <p:sp>
            <p:nvSpPr>
              <p:cNvPr id="84" name="Rectangle 83">
                <a:extLst>
                  <a:ext uri="{FF2B5EF4-FFF2-40B4-BE49-F238E27FC236}">
                    <a16:creationId xmlns:a16="http://schemas.microsoft.com/office/drawing/2014/main" id="{DDC24E92-BC4D-4062-B4E9-06E64DFC6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2" y="3429000"/>
                <a:ext cx="9767888" cy="3429001"/>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736FDDFC-223B-4390-8055-FA8AA406E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67888" cy="342899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45D4FC-87F3-4E44-84F5-7540790C44CB}"/>
              </a:ext>
            </a:extLst>
          </p:cNvPr>
          <p:cNvSpPr>
            <a:spLocks noGrp="1"/>
          </p:cNvSpPr>
          <p:nvPr>
            <p:ph type="ctrTitle"/>
          </p:nvPr>
        </p:nvSpPr>
        <p:spPr>
          <a:xfrm>
            <a:off x="7153199" y="363155"/>
            <a:ext cx="4500561" cy="4259814"/>
          </a:xfrm>
        </p:spPr>
        <p:txBody>
          <a:bodyPr>
            <a:normAutofit/>
          </a:bodyPr>
          <a:lstStyle/>
          <a:p>
            <a:r>
              <a:rPr lang="en-US" sz="4800" b="1" i="0" u="none" strike="noStrike" baseline="0" dirty="0">
                <a:latin typeface="Comic Sans MS" panose="030F0702030302020204" pitchFamily="66" charset="0"/>
              </a:rPr>
              <a:t>Comprehensive Cricket Analysis by devising a</a:t>
            </a:r>
            <a:br>
              <a:rPr lang="en-US" sz="4800" b="1" i="0" u="none" strike="noStrike" baseline="0" dirty="0">
                <a:latin typeface="Comic Sans MS" panose="030F0702030302020204" pitchFamily="66" charset="0"/>
              </a:rPr>
            </a:br>
            <a:r>
              <a:rPr lang="en-IN" sz="4800" b="1" i="0" u="none" strike="noStrike" baseline="0" dirty="0">
                <a:latin typeface="Comic Sans MS" panose="030F0702030302020204" pitchFamily="66" charset="0"/>
              </a:rPr>
              <a:t>Relational DBMS</a:t>
            </a:r>
            <a:endParaRPr lang="en-IN" sz="4800" dirty="0">
              <a:latin typeface="Comic Sans MS" panose="030F0702030302020204" pitchFamily="66" charset="0"/>
            </a:endParaRPr>
          </a:p>
        </p:txBody>
      </p:sp>
      <p:sp>
        <p:nvSpPr>
          <p:cNvPr id="3" name="Subtitle 2">
            <a:extLst>
              <a:ext uri="{FF2B5EF4-FFF2-40B4-BE49-F238E27FC236}">
                <a16:creationId xmlns:a16="http://schemas.microsoft.com/office/drawing/2014/main" id="{3FC14210-D82F-440D-9D08-D4236272A133}"/>
              </a:ext>
            </a:extLst>
          </p:cNvPr>
          <p:cNvSpPr>
            <a:spLocks noGrp="1"/>
          </p:cNvSpPr>
          <p:nvPr>
            <p:ph type="subTitle" idx="1"/>
          </p:nvPr>
        </p:nvSpPr>
        <p:spPr>
          <a:xfrm>
            <a:off x="7153199" y="5537751"/>
            <a:ext cx="4500561" cy="1320249"/>
          </a:xfrm>
        </p:spPr>
        <p:txBody>
          <a:bodyPr>
            <a:normAutofit/>
          </a:bodyPr>
          <a:lstStyle/>
          <a:p>
            <a:r>
              <a:rPr lang="en-IN" sz="3000" dirty="0">
                <a:latin typeface="Comic Sans MS" panose="030F0702030302020204" pitchFamily="66" charset="0"/>
              </a:rPr>
              <a:t>CSCI 5707</a:t>
            </a:r>
          </a:p>
        </p:txBody>
      </p:sp>
    </p:spTree>
    <p:extLst>
      <p:ext uri="{BB962C8B-B14F-4D97-AF65-F5344CB8AC3E}">
        <p14:creationId xmlns:p14="http://schemas.microsoft.com/office/powerpoint/2010/main" val="143522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Defining the Tables</a:t>
            </a:r>
            <a:endParaRPr lang="en-IN" dirty="0">
              <a:solidFill>
                <a:schemeClr val="accent1"/>
              </a:solidFill>
              <a:latin typeface="Comic Sans MS" panose="030F0702030302020204" pitchFamily="66" charset="0"/>
            </a:endParaRPr>
          </a:p>
        </p:txBody>
      </p:sp>
      <p:pic>
        <p:nvPicPr>
          <p:cNvPr id="5" name="Content Placeholder 4" descr="Text&#10;&#10;Description automatically generated">
            <a:extLst>
              <a:ext uri="{FF2B5EF4-FFF2-40B4-BE49-F238E27FC236}">
                <a16:creationId xmlns:a16="http://schemas.microsoft.com/office/drawing/2014/main" id="{2C12350A-3151-43C9-A017-014C3CD1848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74240" y="1971040"/>
            <a:ext cx="8199120" cy="4064000"/>
          </a:xfrm>
          <a:prstGeom prst="rect">
            <a:avLst/>
          </a:prstGeom>
        </p:spPr>
      </p:pic>
    </p:spTree>
    <p:extLst>
      <p:ext uri="{BB962C8B-B14F-4D97-AF65-F5344CB8AC3E}">
        <p14:creationId xmlns:p14="http://schemas.microsoft.com/office/powerpoint/2010/main" val="428782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Defining the Tables</a:t>
            </a:r>
            <a:endParaRPr lang="en-IN" dirty="0">
              <a:solidFill>
                <a:schemeClr val="accent1"/>
              </a:solidFill>
              <a:latin typeface="Comic Sans MS" panose="030F0702030302020204" pitchFamily="66" charset="0"/>
            </a:endParaRPr>
          </a:p>
        </p:txBody>
      </p:sp>
      <p:pic>
        <p:nvPicPr>
          <p:cNvPr id="7" name="Picture 6" descr="Text&#10;&#10;Description automatically generated">
            <a:extLst>
              <a:ext uri="{FF2B5EF4-FFF2-40B4-BE49-F238E27FC236}">
                <a16:creationId xmlns:a16="http://schemas.microsoft.com/office/drawing/2014/main" id="{542FF01E-6F65-4146-97D6-BA8753F8C5B1}"/>
              </a:ext>
            </a:extLst>
          </p:cNvPr>
          <p:cNvPicPr/>
          <p:nvPr/>
        </p:nvPicPr>
        <p:blipFill>
          <a:blip r:embed="rId2">
            <a:extLst>
              <a:ext uri="{28A0092B-C50C-407E-A947-70E740481C1C}">
                <a14:useLocalDpi xmlns:a14="http://schemas.microsoft.com/office/drawing/2010/main" val="0"/>
              </a:ext>
            </a:extLst>
          </a:blip>
          <a:stretch>
            <a:fillRect/>
          </a:stretch>
        </p:blipFill>
        <p:spPr>
          <a:xfrm>
            <a:off x="2973702" y="4065389"/>
            <a:ext cx="6538527" cy="2208927"/>
          </a:xfrm>
          <a:prstGeom prst="rect">
            <a:avLst/>
          </a:prstGeom>
        </p:spPr>
      </p:pic>
      <p:pic>
        <p:nvPicPr>
          <p:cNvPr id="9" name="Picture 8" descr="Chart, scatter chart&#10;&#10;Description automatically generated">
            <a:extLst>
              <a:ext uri="{FF2B5EF4-FFF2-40B4-BE49-F238E27FC236}">
                <a16:creationId xmlns:a16="http://schemas.microsoft.com/office/drawing/2014/main" id="{91E97200-DE07-4FA9-B783-11ADADB5AEB7}"/>
              </a:ext>
            </a:extLst>
          </p:cNvPr>
          <p:cNvPicPr/>
          <p:nvPr/>
        </p:nvPicPr>
        <p:blipFill>
          <a:blip r:embed="rId3">
            <a:extLst>
              <a:ext uri="{28A0092B-C50C-407E-A947-70E740481C1C}">
                <a14:useLocalDpi xmlns:a14="http://schemas.microsoft.com/office/drawing/2010/main" val="0"/>
              </a:ext>
            </a:extLst>
          </a:blip>
          <a:stretch>
            <a:fillRect/>
          </a:stretch>
        </p:blipFill>
        <p:spPr>
          <a:xfrm>
            <a:off x="2973702" y="1717040"/>
            <a:ext cx="6538527" cy="1930400"/>
          </a:xfrm>
          <a:prstGeom prst="rect">
            <a:avLst/>
          </a:prstGeom>
        </p:spPr>
      </p:pic>
    </p:spTree>
    <p:extLst>
      <p:ext uri="{BB962C8B-B14F-4D97-AF65-F5344CB8AC3E}">
        <p14:creationId xmlns:p14="http://schemas.microsoft.com/office/powerpoint/2010/main" val="1764179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Mapping ERD to Tables</a:t>
            </a:r>
            <a:endParaRPr lang="en-IN" dirty="0">
              <a:solidFill>
                <a:schemeClr val="accent1"/>
              </a:solidFill>
              <a:latin typeface="Comic Sans MS" panose="030F0702030302020204" pitchFamily="66" charset="0"/>
            </a:endParaRPr>
          </a:p>
        </p:txBody>
      </p:sp>
      <p:pic>
        <p:nvPicPr>
          <p:cNvPr id="6" name="Picture 5" descr="Table&#10;&#10;Description automatically generated">
            <a:extLst>
              <a:ext uri="{FF2B5EF4-FFF2-40B4-BE49-F238E27FC236}">
                <a16:creationId xmlns:a16="http://schemas.microsoft.com/office/drawing/2014/main" id="{E1BE1752-1981-4309-BB4C-0AF084C4E17D}"/>
              </a:ext>
            </a:extLst>
          </p:cNvPr>
          <p:cNvPicPr/>
          <p:nvPr/>
        </p:nvPicPr>
        <p:blipFill>
          <a:blip r:embed="rId2">
            <a:extLst>
              <a:ext uri="{28A0092B-C50C-407E-A947-70E740481C1C}">
                <a14:useLocalDpi xmlns:a14="http://schemas.microsoft.com/office/drawing/2010/main" val="0"/>
              </a:ext>
            </a:extLst>
          </a:blip>
          <a:stretch>
            <a:fillRect/>
          </a:stretch>
        </p:blipFill>
        <p:spPr>
          <a:xfrm>
            <a:off x="438400" y="1789976"/>
            <a:ext cx="4540000" cy="4963160"/>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0B7C5216-8A1C-472A-ACAD-DED82D130B8B}"/>
              </a:ext>
            </a:extLst>
          </p:cNvPr>
          <p:cNvPicPr/>
          <p:nvPr/>
        </p:nvPicPr>
        <p:blipFill>
          <a:blip r:embed="rId3">
            <a:extLst>
              <a:ext uri="{28A0092B-C50C-407E-A947-70E740481C1C}">
                <a14:useLocalDpi xmlns:a14="http://schemas.microsoft.com/office/drawing/2010/main" val="0"/>
              </a:ext>
            </a:extLst>
          </a:blip>
          <a:stretch>
            <a:fillRect/>
          </a:stretch>
        </p:blipFill>
        <p:spPr>
          <a:xfrm>
            <a:off x="5560695" y="1789976"/>
            <a:ext cx="5879465" cy="2207259"/>
          </a:xfrm>
          <a:prstGeom prst="rect">
            <a:avLst/>
          </a:prstGeom>
        </p:spPr>
      </p:pic>
      <p:pic>
        <p:nvPicPr>
          <p:cNvPr id="11" name="Picture 10" descr="Table&#10;&#10;Description automatically generated with medium confidence">
            <a:extLst>
              <a:ext uri="{FF2B5EF4-FFF2-40B4-BE49-F238E27FC236}">
                <a16:creationId xmlns:a16="http://schemas.microsoft.com/office/drawing/2014/main" id="{34859D5F-3534-40E0-8E5E-E5857AF6CB07}"/>
              </a:ext>
            </a:extLst>
          </p:cNvPr>
          <p:cNvPicPr/>
          <p:nvPr/>
        </p:nvPicPr>
        <p:blipFill>
          <a:blip r:embed="rId4">
            <a:extLst>
              <a:ext uri="{28A0092B-C50C-407E-A947-70E740481C1C}">
                <a14:useLocalDpi xmlns:a14="http://schemas.microsoft.com/office/drawing/2010/main" val="0"/>
              </a:ext>
            </a:extLst>
          </a:blip>
          <a:stretch>
            <a:fillRect/>
          </a:stretch>
        </p:blipFill>
        <p:spPr>
          <a:xfrm>
            <a:off x="5560696" y="4532544"/>
            <a:ext cx="5879464" cy="2220592"/>
          </a:xfrm>
          <a:prstGeom prst="rect">
            <a:avLst/>
          </a:prstGeom>
        </p:spPr>
      </p:pic>
      <p:sp>
        <p:nvSpPr>
          <p:cNvPr id="3" name="TextBox 2">
            <a:extLst>
              <a:ext uri="{FF2B5EF4-FFF2-40B4-BE49-F238E27FC236}">
                <a16:creationId xmlns:a16="http://schemas.microsoft.com/office/drawing/2014/main" id="{1D26C99A-D55A-462B-B1BD-3ED185000F12}"/>
              </a:ext>
            </a:extLst>
          </p:cNvPr>
          <p:cNvSpPr txBox="1"/>
          <p:nvPr/>
        </p:nvSpPr>
        <p:spPr>
          <a:xfrm>
            <a:off x="864786" y="1389866"/>
            <a:ext cx="3687228" cy="400110"/>
          </a:xfrm>
          <a:prstGeom prst="rect">
            <a:avLst/>
          </a:prstGeom>
          <a:noFill/>
        </p:spPr>
        <p:txBody>
          <a:bodyPr wrap="none" rtlCol="0">
            <a:spAutoFit/>
          </a:bodyPr>
          <a:lstStyle/>
          <a:p>
            <a:r>
              <a:rPr lang="en-IN" sz="2000" dirty="0">
                <a:solidFill>
                  <a:srgbClr val="FFC000"/>
                </a:solidFill>
                <a:latin typeface="Comic Sans MS" panose="030F0702030302020204" pitchFamily="66" charset="0"/>
              </a:rPr>
              <a:t>Relations list in our Database</a:t>
            </a:r>
          </a:p>
        </p:txBody>
      </p:sp>
      <p:sp>
        <p:nvSpPr>
          <p:cNvPr id="12" name="TextBox 11">
            <a:extLst>
              <a:ext uri="{FF2B5EF4-FFF2-40B4-BE49-F238E27FC236}">
                <a16:creationId xmlns:a16="http://schemas.microsoft.com/office/drawing/2014/main" id="{7FEF7405-613B-4955-87AD-DDE81C48EE0A}"/>
              </a:ext>
            </a:extLst>
          </p:cNvPr>
          <p:cNvSpPr txBox="1"/>
          <p:nvPr/>
        </p:nvSpPr>
        <p:spPr>
          <a:xfrm>
            <a:off x="6096000" y="1389866"/>
            <a:ext cx="4536819" cy="400110"/>
          </a:xfrm>
          <a:prstGeom prst="rect">
            <a:avLst/>
          </a:prstGeom>
          <a:noFill/>
        </p:spPr>
        <p:txBody>
          <a:bodyPr wrap="none" rtlCol="0">
            <a:spAutoFit/>
          </a:bodyPr>
          <a:lstStyle/>
          <a:p>
            <a:r>
              <a:rPr lang="en-IN" sz="2000" dirty="0">
                <a:solidFill>
                  <a:srgbClr val="FFC000"/>
                </a:solidFill>
                <a:latin typeface="Comic Sans MS" panose="030F0702030302020204" pitchFamily="66" charset="0"/>
              </a:rPr>
              <a:t>Composition of “Ball by Ball” relation</a:t>
            </a:r>
          </a:p>
        </p:txBody>
      </p:sp>
      <p:sp>
        <p:nvSpPr>
          <p:cNvPr id="13" name="TextBox 12">
            <a:extLst>
              <a:ext uri="{FF2B5EF4-FFF2-40B4-BE49-F238E27FC236}">
                <a16:creationId xmlns:a16="http://schemas.microsoft.com/office/drawing/2014/main" id="{12BE82CF-2B39-4E03-93EC-2A4F502C1E8B}"/>
              </a:ext>
            </a:extLst>
          </p:cNvPr>
          <p:cNvSpPr txBox="1"/>
          <p:nvPr/>
        </p:nvSpPr>
        <p:spPr>
          <a:xfrm>
            <a:off x="5416800" y="4132434"/>
            <a:ext cx="6200736" cy="400110"/>
          </a:xfrm>
          <a:prstGeom prst="rect">
            <a:avLst/>
          </a:prstGeom>
          <a:noFill/>
        </p:spPr>
        <p:txBody>
          <a:bodyPr wrap="none" rtlCol="0">
            <a:spAutoFit/>
          </a:bodyPr>
          <a:lstStyle/>
          <a:p>
            <a:r>
              <a:rPr lang="en-IN" sz="2000" dirty="0">
                <a:solidFill>
                  <a:srgbClr val="FFC000"/>
                </a:solidFill>
                <a:latin typeface="Comic Sans MS" panose="030F0702030302020204" pitchFamily="66" charset="0"/>
              </a:rPr>
              <a:t>Outlook of first few rows of “Ball by Ball” relation</a:t>
            </a:r>
          </a:p>
        </p:txBody>
      </p:sp>
    </p:spTree>
    <p:extLst>
      <p:ext uri="{BB962C8B-B14F-4D97-AF65-F5344CB8AC3E}">
        <p14:creationId xmlns:p14="http://schemas.microsoft.com/office/powerpoint/2010/main" val="382420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Exploratory Data Analysis</a:t>
            </a:r>
            <a:endParaRPr lang="en-IN" dirty="0">
              <a:solidFill>
                <a:schemeClr val="accent1"/>
              </a:solidFill>
              <a:latin typeface="Comic Sans MS" panose="030F0702030302020204" pitchFamily="66" charset="0"/>
            </a:endParaRPr>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696720" y="2077357"/>
            <a:ext cx="8961120" cy="4147117"/>
          </a:xfrm>
        </p:spPr>
        <p:txBody>
          <a:bodyPr>
            <a:noAutofit/>
          </a:bodyPr>
          <a:lstStyle/>
          <a:p>
            <a:pPr algn="just"/>
            <a:r>
              <a:rPr lang="en-US" sz="2000" dirty="0">
                <a:effectLst/>
                <a:latin typeface="Comic Sans MS" panose="030F0702030302020204" pitchFamily="66" charset="0"/>
                <a:ea typeface="Calibri" panose="020F0502020204030204" pitchFamily="34" charset="0"/>
                <a:cs typeface="Calibri" panose="020F0502020204030204" pitchFamily="34" charset="0"/>
              </a:rPr>
              <a:t>A considerable amount of time was spent in the EDA part because we realized it was important to understand the data first before diving deep into organizing and writing queries data.</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92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513840" y="5272609"/>
            <a:ext cx="9657080" cy="1113711"/>
          </a:xfrm>
        </p:spPr>
        <p:txBody>
          <a:bodyPr>
            <a:noAutofit/>
          </a:bodyPr>
          <a:lstStyle/>
          <a:p>
            <a:pPr marL="0" indent="0" algn="just">
              <a:buNone/>
            </a:pPr>
            <a:r>
              <a:rPr lang="en-IN" sz="2000" dirty="0">
                <a:effectLst/>
                <a:latin typeface="Comic Sans MS" panose="030F0702030302020204" pitchFamily="66" charset="0"/>
                <a:ea typeface="Calibri" panose="020F0502020204030204" pitchFamily="34" charset="0"/>
                <a:cs typeface="Calibri" panose="020F0502020204030204" pitchFamily="34" charset="0"/>
              </a:rPr>
              <a:t>This graph displays the Purple Cap (given to player who picks most number of wickets in a season) winner of the IPL each year since its inauguration and you can observe that only DJ Bravo won it twice in 2013 and 2015.</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0" indent="0" algn="just">
              <a:buNone/>
            </a:pP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70D6665-2899-40A1-9EF5-457E28F30CE0}"/>
              </a:ext>
            </a:extLst>
          </p:cNvPr>
          <p:cNvPicPr/>
          <p:nvPr/>
        </p:nvPicPr>
        <p:blipFill>
          <a:blip r:embed="rId2"/>
          <a:stretch>
            <a:fillRect/>
          </a:stretch>
        </p:blipFill>
        <p:spPr>
          <a:xfrm>
            <a:off x="2763520" y="561929"/>
            <a:ext cx="6959600" cy="4394960"/>
          </a:xfrm>
          <a:prstGeom prst="rect">
            <a:avLst/>
          </a:prstGeom>
        </p:spPr>
      </p:pic>
    </p:spTree>
    <p:extLst>
      <p:ext uri="{BB962C8B-B14F-4D97-AF65-F5344CB8AC3E}">
        <p14:creationId xmlns:p14="http://schemas.microsoft.com/office/powerpoint/2010/main" val="2380606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762760" y="5211649"/>
            <a:ext cx="9291320" cy="1113711"/>
          </a:xfrm>
        </p:spPr>
        <p:txBody>
          <a:bodyPr>
            <a:noAutofit/>
          </a:bodyPr>
          <a:lstStyle/>
          <a:p>
            <a:pPr marL="0" indent="0" algn="just">
              <a:buNone/>
            </a:pPr>
            <a:r>
              <a:rPr lang="en-IN" sz="2000" dirty="0">
                <a:effectLst/>
                <a:latin typeface="Comic Sans MS" panose="030F0702030302020204" pitchFamily="66" charset="0"/>
                <a:ea typeface="Calibri" panose="020F0502020204030204" pitchFamily="34" charset="0"/>
                <a:cs typeface="Calibri" panose="020F0502020204030204" pitchFamily="34" charset="0"/>
              </a:rPr>
              <a:t>This graph shows the Orange Cap (given to player who scores most number of runs in a season) winner of the IPL each year and only CH Gayle was able to win it twice and made it possible in consecutive years.</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DD4DA44-499D-4782-81E3-C587887D074E}"/>
              </a:ext>
            </a:extLst>
          </p:cNvPr>
          <p:cNvPicPr/>
          <p:nvPr/>
        </p:nvPicPr>
        <p:blipFill>
          <a:blip r:embed="rId2"/>
          <a:stretch>
            <a:fillRect/>
          </a:stretch>
        </p:blipFill>
        <p:spPr>
          <a:xfrm>
            <a:off x="2849880" y="660400"/>
            <a:ext cx="6492240" cy="4226560"/>
          </a:xfrm>
          <a:prstGeom prst="rect">
            <a:avLst/>
          </a:prstGeom>
        </p:spPr>
      </p:pic>
    </p:spTree>
    <p:extLst>
      <p:ext uri="{BB962C8B-B14F-4D97-AF65-F5344CB8AC3E}">
        <p14:creationId xmlns:p14="http://schemas.microsoft.com/office/powerpoint/2010/main" val="26615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391920" y="5038929"/>
            <a:ext cx="9895840" cy="1113711"/>
          </a:xfrm>
        </p:spPr>
        <p:txBody>
          <a:bodyPr>
            <a:noAutofit/>
          </a:bodyPr>
          <a:lstStyle/>
          <a:p>
            <a:pPr marL="0" indent="0" algn="just">
              <a:buNone/>
            </a:pPr>
            <a:r>
              <a:rPr lang="en-IN" sz="2000" dirty="0">
                <a:effectLst/>
                <a:latin typeface="Comic Sans MS" panose="030F0702030302020204" pitchFamily="66" charset="0"/>
                <a:ea typeface="Calibri" panose="020F0502020204030204" pitchFamily="34" charset="0"/>
                <a:cs typeface="Calibri" panose="020F0502020204030204" pitchFamily="34" charset="0"/>
              </a:rPr>
              <a:t>This graph shows an intriguing comparison between the number of left handed and right handed batsman who participated in IPL and it is evident that right handed batsman are larger compared to left handed batsman.</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3C0D485-B9FA-43F5-B9B8-3B982C84A325}"/>
              </a:ext>
            </a:extLst>
          </p:cNvPr>
          <p:cNvPicPr/>
          <p:nvPr/>
        </p:nvPicPr>
        <p:blipFill>
          <a:blip r:embed="rId2"/>
          <a:stretch>
            <a:fillRect/>
          </a:stretch>
        </p:blipFill>
        <p:spPr>
          <a:xfrm>
            <a:off x="3398519" y="877887"/>
            <a:ext cx="5394961" cy="3694113"/>
          </a:xfrm>
          <a:prstGeom prst="rect">
            <a:avLst/>
          </a:prstGeom>
        </p:spPr>
      </p:pic>
    </p:spTree>
    <p:extLst>
      <p:ext uri="{BB962C8B-B14F-4D97-AF65-F5344CB8AC3E}">
        <p14:creationId xmlns:p14="http://schemas.microsoft.com/office/powerpoint/2010/main" val="171157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2428240" y="5423549"/>
            <a:ext cx="8128000" cy="1049831"/>
          </a:xfrm>
        </p:spPr>
        <p:txBody>
          <a:bodyPr>
            <a:noAutofit/>
          </a:bodyPr>
          <a:lstStyle/>
          <a:p>
            <a:pPr marL="0" indent="0" algn="just">
              <a:buNone/>
            </a:pPr>
            <a:r>
              <a:rPr lang="en-IN" sz="2000" dirty="0">
                <a:effectLst/>
                <a:latin typeface="Comic Sans MS" panose="030F0702030302020204" pitchFamily="66" charset="0"/>
                <a:ea typeface="Calibri" panose="020F0502020204030204" pitchFamily="34" charset="0"/>
                <a:cs typeface="Calibri" panose="020F0502020204030204" pitchFamily="34" charset="0"/>
              </a:rPr>
              <a:t>This graph depicts the number of matches played at each venue during the stint of IPL.</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B490418-6ACA-4A4A-AFC6-EE3385A58145}"/>
              </a:ext>
            </a:extLst>
          </p:cNvPr>
          <p:cNvPicPr/>
          <p:nvPr/>
        </p:nvPicPr>
        <p:blipFill>
          <a:blip r:embed="rId2"/>
          <a:stretch>
            <a:fillRect/>
          </a:stretch>
        </p:blipFill>
        <p:spPr>
          <a:xfrm>
            <a:off x="3624580" y="578689"/>
            <a:ext cx="4942840" cy="4460240"/>
          </a:xfrm>
          <a:prstGeom prst="rect">
            <a:avLst/>
          </a:prstGeom>
        </p:spPr>
      </p:pic>
    </p:spTree>
    <p:extLst>
      <p:ext uri="{BB962C8B-B14F-4D97-AF65-F5344CB8AC3E}">
        <p14:creationId xmlns:p14="http://schemas.microsoft.com/office/powerpoint/2010/main" val="150786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341120" y="4782732"/>
            <a:ext cx="9875520" cy="1705158"/>
          </a:xfrm>
        </p:spPr>
        <p:txBody>
          <a:bodyPr>
            <a:noAutofit/>
          </a:bodyPr>
          <a:lstStyle/>
          <a:p>
            <a:pPr marL="0" indent="0" algn="just">
              <a:buNone/>
            </a:pPr>
            <a:r>
              <a:rPr lang="en-IN" sz="2000" dirty="0">
                <a:effectLst/>
                <a:latin typeface="Comic Sans MS" panose="030F0702030302020204" pitchFamily="66" charset="0"/>
                <a:ea typeface="Calibri" panose="020F0502020204030204" pitchFamily="34" charset="0"/>
                <a:cs typeface="Calibri" panose="020F0502020204030204" pitchFamily="34" charset="0"/>
              </a:rPr>
              <a:t>This graph displays the number of matches won by each franchise during the stint of IPL and don’t get deluded by this massive variation in number of matches won by franchises as some franchises participated only in one to two seasons.</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7C03B78-B9CE-4716-B4B8-B01C0DC22111}"/>
              </a:ext>
            </a:extLst>
          </p:cNvPr>
          <p:cNvPicPr/>
          <p:nvPr/>
        </p:nvPicPr>
        <p:blipFill>
          <a:blip r:embed="rId2"/>
          <a:stretch>
            <a:fillRect/>
          </a:stretch>
        </p:blipFill>
        <p:spPr>
          <a:xfrm>
            <a:off x="3540442" y="1010927"/>
            <a:ext cx="5111115" cy="3401695"/>
          </a:xfrm>
          <a:prstGeom prst="rect">
            <a:avLst/>
          </a:prstGeom>
        </p:spPr>
      </p:pic>
    </p:spTree>
    <p:extLst>
      <p:ext uri="{BB962C8B-B14F-4D97-AF65-F5344CB8AC3E}">
        <p14:creationId xmlns:p14="http://schemas.microsoft.com/office/powerpoint/2010/main" val="2580015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513840" y="4508412"/>
            <a:ext cx="9875520" cy="1705158"/>
          </a:xfrm>
        </p:spPr>
        <p:txBody>
          <a:bodyPr>
            <a:noAutofit/>
          </a:bodyPr>
          <a:lstStyle/>
          <a:p>
            <a:pPr marL="0" indent="0" algn="just">
              <a:buNone/>
            </a:pPr>
            <a:r>
              <a:rPr lang="en-IN" sz="2000" dirty="0">
                <a:effectLst/>
                <a:latin typeface="Comic Sans MS" panose="030F0702030302020204" pitchFamily="66" charset="0"/>
                <a:ea typeface="Calibri" panose="020F0502020204030204" pitchFamily="34" charset="0"/>
                <a:cs typeface="Calibri" panose="020F0502020204030204" pitchFamily="34" charset="0"/>
              </a:rPr>
              <a:t>This graph portrays the total number of players from different countries to ever take part in IPL and the fact that more number of players are from India is undeniable because IPL is a tournament held to encourage young Indian players to perform at world stage.</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46FBA54-F34C-4F3B-A090-002098EF378F}"/>
              </a:ext>
            </a:extLst>
          </p:cNvPr>
          <p:cNvPicPr/>
          <p:nvPr/>
        </p:nvPicPr>
        <p:blipFill>
          <a:blip r:embed="rId2"/>
          <a:stretch>
            <a:fillRect/>
          </a:stretch>
        </p:blipFill>
        <p:spPr>
          <a:xfrm>
            <a:off x="3037840" y="904328"/>
            <a:ext cx="6146800" cy="3108872"/>
          </a:xfrm>
          <a:prstGeom prst="rect">
            <a:avLst/>
          </a:prstGeom>
        </p:spPr>
      </p:pic>
    </p:spTree>
    <p:extLst>
      <p:ext uri="{BB962C8B-B14F-4D97-AF65-F5344CB8AC3E}">
        <p14:creationId xmlns:p14="http://schemas.microsoft.com/office/powerpoint/2010/main" val="290116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540000" y="540000"/>
            <a:ext cx="11101135" cy="1809500"/>
          </a:xfrm>
        </p:spPr>
        <p:txBody>
          <a:bodyPr anchor="t">
            <a:normAutofit/>
          </a:bodyPr>
          <a:lstStyle/>
          <a:p>
            <a:r>
              <a:rPr lang="en-IN" dirty="0">
                <a:solidFill>
                  <a:schemeClr val="accent1"/>
                </a:solidFill>
                <a:latin typeface="Comic Sans MS" panose="030F0702030302020204" pitchFamily="66" charset="0"/>
              </a:rPr>
              <a:t>Team Members</a:t>
            </a:r>
          </a:p>
        </p:txBody>
      </p:sp>
      <p:graphicFrame>
        <p:nvGraphicFramePr>
          <p:cNvPr id="5" name="Content Placeholder 2">
            <a:extLst>
              <a:ext uri="{FF2B5EF4-FFF2-40B4-BE49-F238E27FC236}">
                <a16:creationId xmlns:a16="http://schemas.microsoft.com/office/drawing/2014/main" id="{D51F4689-DFB5-4DD4-9F8E-E9205EAAF65D}"/>
              </a:ext>
            </a:extLst>
          </p:cNvPr>
          <p:cNvGraphicFramePr>
            <a:graphicFrameLocks noGrp="1"/>
          </p:cNvGraphicFramePr>
          <p:nvPr>
            <p:ph idx="1"/>
            <p:extLst>
              <p:ext uri="{D42A27DB-BD31-4B8C-83A1-F6EECF244321}">
                <p14:modId xmlns:p14="http://schemas.microsoft.com/office/powerpoint/2010/main" val="372998000"/>
              </p:ext>
            </p:extLst>
          </p:nvPr>
        </p:nvGraphicFramePr>
        <p:xfrm>
          <a:off x="540000" y="2528887"/>
          <a:ext cx="11101136"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78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Creating and seeding the DB</a:t>
            </a:r>
            <a:endParaRPr lang="en-IN" dirty="0">
              <a:solidFill>
                <a:schemeClr val="accent1"/>
              </a:solidFill>
              <a:latin typeface="Comic Sans MS" panose="030F0702030302020204" pitchFamily="66" charset="0"/>
            </a:endParaRPr>
          </a:p>
        </p:txBody>
      </p:sp>
      <p:pic>
        <p:nvPicPr>
          <p:cNvPr id="8" name="Picture 7" descr="Graphical user interface&#10;&#10;Description automatically generated with medium confidence">
            <a:extLst>
              <a:ext uri="{FF2B5EF4-FFF2-40B4-BE49-F238E27FC236}">
                <a16:creationId xmlns:a16="http://schemas.microsoft.com/office/drawing/2014/main" id="{793C7A8E-05B1-41A1-A98D-F214CA782DD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55512" y="1743364"/>
            <a:ext cx="8866909" cy="3371272"/>
          </a:xfrm>
          <a:prstGeom prst="rect">
            <a:avLst/>
          </a:prstGeom>
        </p:spPr>
      </p:pic>
    </p:spTree>
    <p:extLst>
      <p:ext uri="{BB962C8B-B14F-4D97-AF65-F5344CB8AC3E}">
        <p14:creationId xmlns:p14="http://schemas.microsoft.com/office/powerpoint/2010/main" val="607573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SQL QUERIES</a:t>
            </a:r>
            <a:endParaRPr lang="en-IN" dirty="0">
              <a:solidFill>
                <a:schemeClr val="accent1"/>
              </a:solidFill>
              <a:latin typeface="Comic Sans MS" panose="030F0702030302020204" pitchFamily="66" charset="0"/>
            </a:endParaRPr>
          </a:p>
        </p:txBody>
      </p:sp>
      <p:pic>
        <p:nvPicPr>
          <p:cNvPr id="6" name="Picture 5">
            <a:extLst>
              <a:ext uri="{FF2B5EF4-FFF2-40B4-BE49-F238E27FC236}">
                <a16:creationId xmlns:a16="http://schemas.microsoft.com/office/drawing/2014/main" id="{E935343A-A489-42CA-9F8A-9D4524AA757F}"/>
              </a:ext>
            </a:extLst>
          </p:cNvPr>
          <p:cNvPicPr>
            <a:picLocks noChangeAspect="1"/>
          </p:cNvPicPr>
          <p:nvPr/>
        </p:nvPicPr>
        <p:blipFill>
          <a:blip r:embed="rId3"/>
          <a:stretch>
            <a:fillRect/>
          </a:stretch>
        </p:blipFill>
        <p:spPr>
          <a:xfrm>
            <a:off x="1134073" y="2799356"/>
            <a:ext cx="4877223" cy="3162574"/>
          </a:xfrm>
          <a:prstGeom prst="rect">
            <a:avLst/>
          </a:prstGeom>
        </p:spPr>
      </p:pic>
      <p:pic>
        <p:nvPicPr>
          <p:cNvPr id="9" name="Picture 8">
            <a:extLst>
              <a:ext uri="{FF2B5EF4-FFF2-40B4-BE49-F238E27FC236}">
                <a16:creationId xmlns:a16="http://schemas.microsoft.com/office/drawing/2014/main" id="{C7CC2513-473A-42F9-B764-1748C408BCD5}"/>
              </a:ext>
            </a:extLst>
          </p:cNvPr>
          <p:cNvPicPr>
            <a:picLocks noChangeAspect="1"/>
          </p:cNvPicPr>
          <p:nvPr/>
        </p:nvPicPr>
        <p:blipFill>
          <a:blip r:embed="rId4"/>
          <a:stretch>
            <a:fillRect/>
          </a:stretch>
        </p:blipFill>
        <p:spPr>
          <a:xfrm>
            <a:off x="7397294" y="2486909"/>
            <a:ext cx="3734124" cy="3787468"/>
          </a:xfrm>
          <a:prstGeom prst="rect">
            <a:avLst/>
          </a:prstGeom>
        </p:spPr>
      </p:pic>
      <p:sp>
        <p:nvSpPr>
          <p:cNvPr id="11" name="TextBox 10">
            <a:extLst>
              <a:ext uri="{FF2B5EF4-FFF2-40B4-BE49-F238E27FC236}">
                <a16:creationId xmlns:a16="http://schemas.microsoft.com/office/drawing/2014/main" id="{FEDDB07A-498D-4E07-946B-4575654C9C11}"/>
              </a:ext>
            </a:extLst>
          </p:cNvPr>
          <p:cNvSpPr txBox="1"/>
          <p:nvPr/>
        </p:nvSpPr>
        <p:spPr>
          <a:xfrm>
            <a:off x="1884784" y="1687842"/>
            <a:ext cx="8653331" cy="430887"/>
          </a:xfrm>
          <a:prstGeom prst="rect">
            <a:avLst/>
          </a:prstGeom>
          <a:noFill/>
        </p:spPr>
        <p:txBody>
          <a:bodyPr wrap="none" rtlCol="0">
            <a:spAutoFit/>
          </a:bodyPr>
          <a:lstStyle/>
          <a:p>
            <a:r>
              <a:rPr lang="en-IN" sz="2200" dirty="0">
                <a:solidFill>
                  <a:srgbClr val="FFC000"/>
                </a:solidFill>
                <a:latin typeface="Comic Sans MS" panose="030F0702030302020204" pitchFamily="66" charset="0"/>
              </a:rPr>
              <a:t>Players who were able to captain most number of matches in IPL</a:t>
            </a:r>
          </a:p>
        </p:txBody>
      </p:sp>
    </p:spTree>
    <p:extLst>
      <p:ext uri="{BB962C8B-B14F-4D97-AF65-F5344CB8AC3E}">
        <p14:creationId xmlns:p14="http://schemas.microsoft.com/office/powerpoint/2010/main" val="3882704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SQL QUERIES</a:t>
            </a:r>
            <a:endParaRPr lang="en-IN" dirty="0">
              <a:solidFill>
                <a:schemeClr val="accent1"/>
              </a:solidFill>
              <a:latin typeface="Comic Sans MS" panose="030F0702030302020204" pitchFamily="66" charset="0"/>
            </a:endParaRPr>
          </a:p>
        </p:txBody>
      </p:sp>
      <p:pic>
        <p:nvPicPr>
          <p:cNvPr id="4" name="Picture 3">
            <a:extLst>
              <a:ext uri="{FF2B5EF4-FFF2-40B4-BE49-F238E27FC236}">
                <a16:creationId xmlns:a16="http://schemas.microsoft.com/office/drawing/2014/main" id="{69CB30E5-C61F-462F-8CC9-4FC69BD05E1A}"/>
              </a:ext>
            </a:extLst>
          </p:cNvPr>
          <p:cNvPicPr>
            <a:picLocks noChangeAspect="1"/>
          </p:cNvPicPr>
          <p:nvPr/>
        </p:nvPicPr>
        <p:blipFill>
          <a:blip r:embed="rId3"/>
          <a:stretch>
            <a:fillRect/>
          </a:stretch>
        </p:blipFill>
        <p:spPr>
          <a:xfrm>
            <a:off x="1927715" y="2541204"/>
            <a:ext cx="3856054" cy="3284505"/>
          </a:xfrm>
          <a:prstGeom prst="rect">
            <a:avLst/>
          </a:prstGeom>
        </p:spPr>
      </p:pic>
      <p:pic>
        <p:nvPicPr>
          <p:cNvPr id="7" name="Picture 6">
            <a:extLst>
              <a:ext uri="{FF2B5EF4-FFF2-40B4-BE49-F238E27FC236}">
                <a16:creationId xmlns:a16="http://schemas.microsoft.com/office/drawing/2014/main" id="{9F02705F-75BF-4F9E-A716-02F4EF9B1B83}"/>
              </a:ext>
            </a:extLst>
          </p:cNvPr>
          <p:cNvPicPr>
            <a:picLocks noChangeAspect="1"/>
          </p:cNvPicPr>
          <p:nvPr/>
        </p:nvPicPr>
        <p:blipFill>
          <a:blip r:embed="rId4"/>
          <a:stretch>
            <a:fillRect/>
          </a:stretch>
        </p:blipFill>
        <p:spPr>
          <a:xfrm>
            <a:off x="7024054" y="2239944"/>
            <a:ext cx="3734124" cy="3779848"/>
          </a:xfrm>
          <a:prstGeom prst="rect">
            <a:avLst/>
          </a:prstGeom>
        </p:spPr>
      </p:pic>
      <p:sp>
        <p:nvSpPr>
          <p:cNvPr id="11" name="TextBox 10">
            <a:extLst>
              <a:ext uri="{FF2B5EF4-FFF2-40B4-BE49-F238E27FC236}">
                <a16:creationId xmlns:a16="http://schemas.microsoft.com/office/drawing/2014/main" id="{3A599566-6E79-4976-AFC6-F291759058C0}"/>
              </a:ext>
            </a:extLst>
          </p:cNvPr>
          <p:cNvSpPr txBox="1"/>
          <p:nvPr/>
        </p:nvSpPr>
        <p:spPr>
          <a:xfrm>
            <a:off x="2848035" y="1561318"/>
            <a:ext cx="7005091" cy="430887"/>
          </a:xfrm>
          <a:prstGeom prst="rect">
            <a:avLst/>
          </a:prstGeom>
          <a:noFill/>
        </p:spPr>
        <p:txBody>
          <a:bodyPr wrap="square">
            <a:spAutoFit/>
          </a:bodyPr>
          <a:lstStyle/>
          <a:p>
            <a:r>
              <a:rPr lang="en-IN" sz="2200" dirty="0">
                <a:solidFill>
                  <a:srgbClr val="FFC000"/>
                </a:solidFill>
                <a:latin typeface="Comic Sans MS" panose="030F0702030302020204" pitchFamily="66" charset="0"/>
              </a:rPr>
              <a:t>Players who took highest number of catches in IPL</a:t>
            </a:r>
          </a:p>
        </p:txBody>
      </p:sp>
    </p:spTree>
    <p:extLst>
      <p:ext uri="{BB962C8B-B14F-4D97-AF65-F5344CB8AC3E}">
        <p14:creationId xmlns:p14="http://schemas.microsoft.com/office/powerpoint/2010/main" val="281524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SQL QUERIES</a:t>
            </a:r>
            <a:endParaRPr lang="en-IN" dirty="0">
              <a:solidFill>
                <a:schemeClr val="accent1"/>
              </a:solidFill>
              <a:latin typeface="Comic Sans MS" panose="030F0702030302020204" pitchFamily="66" charset="0"/>
            </a:endParaRPr>
          </a:p>
        </p:txBody>
      </p:sp>
      <p:pic>
        <p:nvPicPr>
          <p:cNvPr id="5" name="Picture 4">
            <a:extLst>
              <a:ext uri="{FF2B5EF4-FFF2-40B4-BE49-F238E27FC236}">
                <a16:creationId xmlns:a16="http://schemas.microsoft.com/office/drawing/2014/main" id="{0BD2F0F4-671F-4BD0-A6B1-4ABA1D717416}"/>
              </a:ext>
            </a:extLst>
          </p:cNvPr>
          <p:cNvPicPr>
            <a:picLocks noChangeAspect="1"/>
          </p:cNvPicPr>
          <p:nvPr/>
        </p:nvPicPr>
        <p:blipFill>
          <a:blip r:embed="rId3"/>
          <a:stretch>
            <a:fillRect/>
          </a:stretch>
        </p:blipFill>
        <p:spPr>
          <a:xfrm>
            <a:off x="772120" y="2541204"/>
            <a:ext cx="5524979" cy="2751058"/>
          </a:xfrm>
          <a:prstGeom prst="rect">
            <a:avLst/>
          </a:prstGeom>
        </p:spPr>
      </p:pic>
      <p:pic>
        <p:nvPicPr>
          <p:cNvPr id="8" name="Picture 7">
            <a:extLst>
              <a:ext uri="{FF2B5EF4-FFF2-40B4-BE49-F238E27FC236}">
                <a16:creationId xmlns:a16="http://schemas.microsoft.com/office/drawing/2014/main" id="{CDE0A705-D386-49D2-B8AE-F68F06ED79E3}"/>
              </a:ext>
            </a:extLst>
          </p:cNvPr>
          <p:cNvPicPr>
            <a:picLocks noChangeAspect="1"/>
          </p:cNvPicPr>
          <p:nvPr/>
        </p:nvPicPr>
        <p:blipFill>
          <a:blip r:embed="rId4"/>
          <a:stretch>
            <a:fillRect/>
          </a:stretch>
        </p:blipFill>
        <p:spPr>
          <a:xfrm>
            <a:off x="7293154" y="2354497"/>
            <a:ext cx="3718882" cy="3124471"/>
          </a:xfrm>
          <a:prstGeom prst="rect">
            <a:avLst/>
          </a:prstGeom>
        </p:spPr>
      </p:pic>
      <p:sp>
        <p:nvSpPr>
          <p:cNvPr id="11" name="TextBox 10">
            <a:extLst>
              <a:ext uri="{FF2B5EF4-FFF2-40B4-BE49-F238E27FC236}">
                <a16:creationId xmlns:a16="http://schemas.microsoft.com/office/drawing/2014/main" id="{C136E51B-80C2-40F7-A5AC-3A64A9DB7D4B}"/>
              </a:ext>
            </a:extLst>
          </p:cNvPr>
          <p:cNvSpPr txBox="1"/>
          <p:nvPr/>
        </p:nvSpPr>
        <p:spPr>
          <a:xfrm>
            <a:off x="3630655" y="1565738"/>
            <a:ext cx="6097554" cy="430887"/>
          </a:xfrm>
          <a:prstGeom prst="rect">
            <a:avLst/>
          </a:prstGeom>
          <a:noFill/>
        </p:spPr>
        <p:txBody>
          <a:bodyPr wrap="square">
            <a:spAutoFit/>
          </a:bodyPr>
          <a:lstStyle/>
          <a:p>
            <a:r>
              <a:rPr lang="en-IN" sz="2200" dirty="0">
                <a:solidFill>
                  <a:srgbClr val="FFC000"/>
                </a:solidFill>
                <a:latin typeface="Comic Sans MS" panose="030F0702030302020204" pitchFamily="66" charset="0"/>
              </a:rPr>
              <a:t>Player of the match awards won by Kohli</a:t>
            </a:r>
          </a:p>
        </p:txBody>
      </p:sp>
    </p:spTree>
    <p:extLst>
      <p:ext uri="{BB962C8B-B14F-4D97-AF65-F5344CB8AC3E}">
        <p14:creationId xmlns:p14="http://schemas.microsoft.com/office/powerpoint/2010/main" val="383122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SQL QUERIES</a:t>
            </a:r>
            <a:endParaRPr lang="en-IN" dirty="0">
              <a:solidFill>
                <a:schemeClr val="accent1"/>
              </a:solidFill>
              <a:latin typeface="Comic Sans MS" panose="030F0702030302020204" pitchFamily="66" charset="0"/>
            </a:endParaRPr>
          </a:p>
        </p:txBody>
      </p:sp>
      <p:pic>
        <p:nvPicPr>
          <p:cNvPr id="4" name="Picture 3">
            <a:extLst>
              <a:ext uri="{FF2B5EF4-FFF2-40B4-BE49-F238E27FC236}">
                <a16:creationId xmlns:a16="http://schemas.microsoft.com/office/drawing/2014/main" id="{F30E2790-658F-46C2-8A6C-882996D709F4}"/>
              </a:ext>
            </a:extLst>
          </p:cNvPr>
          <p:cNvPicPr>
            <a:picLocks noChangeAspect="1"/>
          </p:cNvPicPr>
          <p:nvPr/>
        </p:nvPicPr>
        <p:blipFill>
          <a:blip r:embed="rId3"/>
          <a:stretch>
            <a:fillRect/>
          </a:stretch>
        </p:blipFill>
        <p:spPr>
          <a:xfrm>
            <a:off x="1382456" y="1974897"/>
            <a:ext cx="4343776" cy="4343776"/>
          </a:xfrm>
          <a:prstGeom prst="rect">
            <a:avLst/>
          </a:prstGeom>
        </p:spPr>
      </p:pic>
      <p:pic>
        <p:nvPicPr>
          <p:cNvPr id="7" name="Picture 6">
            <a:extLst>
              <a:ext uri="{FF2B5EF4-FFF2-40B4-BE49-F238E27FC236}">
                <a16:creationId xmlns:a16="http://schemas.microsoft.com/office/drawing/2014/main" id="{1F0C8CEE-EA92-47D3-A207-132E528403C0}"/>
              </a:ext>
            </a:extLst>
          </p:cNvPr>
          <p:cNvPicPr>
            <a:picLocks noChangeAspect="1"/>
          </p:cNvPicPr>
          <p:nvPr/>
        </p:nvPicPr>
        <p:blipFill>
          <a:blip r:embed="rId4"/>
          <a:stretch>
            <a:fillRect/>
          </a:stretch>
        </p:blipFill>
        <p:spPr>
          <a:xfrm>
            <a:off x="6670288" y="2059850"/>
            <a:ext cx="4017818" cy="4173869"/>
          </a:xfrm>
          <a:prstGeom prst="rect">
            <a:avLst/>
          </a:prstGeom>
        </p:spPr>
      </p:pic>
      <p:sp>
        <p:nvSpPr>
          <p:cNvPr id="11" name="TextBox 10">
            <a:extLst>
              <a:ext uri="{FF2B5EF4-FFF2-40B4-BE49-F238E27FC236}">
                <a16:creationId xmlns:a16="http://schemas.microsoft.com/office/drawing/2014/main" id="{50EBD229-C137-4528-8F75-58C14AF43D43}"/>
              </a:ext>
            </a:extLst>
          </p:cNvPr>
          <p:cNvSpPr txBox="1"/>
          <p:nvPr/>
        </p:nvSpPr>
        <p:spPr>
          <a:xfrm>
            <a:off x="4032649" y="1435569"/>
            <a:ext cx="6097554" cy="430887"/>
          </a:xfrm>
          <a:prstGeom prst="rect">
            <a:avLst/>
          </a:prstGeom>
          <a:noFill/>
        </p:spPr>
        <p:txBody>
          <a:bodyPr wrap="square">
            <a:spAutoFit/>
          </a:bodyPr>
          <a:lstStyle/>
          <a:p>
            <a:r>
              <a:rPr lang="en-IN" sz="2200" dirty="0">
                <a:solidFill>
                  <a:srgbClr val="FFC000"/>
                </a:solidFill>
                <a:latin typeface="Comic Sans MS" panose="030F0702030302020204" pitchFamily="66" charset="0"/>
              </a:rPr>
              <a:t>Top scorers in an innings in IPL</a:t>
            </a:r>
          </a:p>
        </p:txBody>
      </p:sp>
    </p:spTree>
    <p:extLst>
      <p:ext uri="{BB962C8B-B14F-4D97-AF65-F5344CB8AC3E}">
        <p14:creationId xmlns:p14="http://schemas.microsoft.com/office/powerpoint/2010/main" val="251750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SQL QUERIES</a:t>
            </a:r>
            <a:endParaRPr lang="en-IN" dirty="0">
              <a:solidFill>
                <a:schemeClr val="accent1"/>
              </a:solidFill>
              <a:latin typeface="Comic Sans MS" panose="030F0702030302020204" pitchFamily="66" charset="0"/>
            </a:endParaRPr>
          </a:p>
        </p:txBody>
      </p:sp>
      <p:pic>
        <p:nvPicPr>
          <p:cNvPr id="5" name="Picture 4">
            <a:extLst>
              <a:ext uri="{FF2B5EF4-FFF2-40B4-BE49-F238E27FC236}">
                <a16:creationId xmlns:a16="http://schemas.microsoft.com/office/drawing/2014/main" id="{9D9475DB-5D91-4B3A-9789-8ECB7A75A1C6}"/>
              </a:ext>
            </a:extLst>
          </p:cNvPr>
          <p:cNvPicPr>
            <a:picLocks noChangeAspect="1"/>
          </p:cNvPicPr>
          <p:nvPr/>
        </p:nvPicPr>
        <p:blipFill>
          <a:blip r:embed="rId3"/>
          <a:stretch>
            <a:fillRect/>
          </a:stretch>
        </p:blipFill>
        <p:spPr>
          <a:xfrm>
            <a:off x="685967" y="2265991"/>
            <a:ext cx="5662151" cy="3848433"/>
          </a:xfrm>
          <a:prstGeom prst="rect">
            <a:avLst/>
          </a:prstGeom>
        </p:spPr>
      </p:pic>
      <p:pic>
        <p:nvPicPr>
          <p:cNvPr id="8" name="Picture 7">
            <a:extLst>
              <a:ext uri="{FF2B5EF4-FFF2-40B4-BE49-F238E27FC236}">
                <a16:creationId xmlns:a16="http://schemas.microsoft.com/office/drawing/2014/main" id="{9FFEEEE8-E14E-45F3-9540-C3057762F821}"/>
              </a:ext>
            </a:extLst>
          </p:cNvPr>
          <p:cNvPicPr>
            <a:picLocks noChangeAspect="1"/>
          </p:cNvPicPr>
          <p:nvPr/>
        </p:nvPicPr>
        <p:blipFill>
          <a:blip r:embed="rId4"/>
          <a:stretch>
            <a:fillRect/>
          </a:stretch>
        </p:blipFill>
        <p:spPr>
          <a:xfrm>
            <a:off x="7233601" y="2315526"/>
            <a:ext cx="3635055" cy="3749365"/>
          </a:xfrm>
          <a:prstGeom prst="rect">
            <a:avLst/>
          </a:prstGeom>
        </p:spPr>
      </p:pic>
      <p:sp>
        <p:nvSpPr>
          <p:cNvPr id="11" name="TextBox 10">
            <a:extLst>
              <a:ext uri="{FF2B5EF4-FFF2-40B4-BE49-F238E27FC236}">
                <a16:creationId xmlns:a16="http://schemas.microsoft.com/office/drawing/2014/main" id="{70F6ABD6-D637-4559-8C91-CAC9FD516970}"/>
              </a:ext>
            </a:extLst>
          </p:cNvPr>
          <p:cNvSpPr txBox="1"/>
          <p:nvPr/>
        </p:nvSpPr>
        <p:spPr>
          <a:xfrm>
            <a:off x="3306587" y="1522415"/>
            <a:ext cx="6266620" cy="430887"/>
          </a:xfrm>
          <a:prstGeom prst="rect">
            <a:avLst/>
          </a:prstGeom>
          <a:noFill/>
        </p:spPr>
        <p:txBody>
          <a:bodyPr wrap="square">
            <a:spAutoFit/>
          </a:bodyPr>
          <a:lstStyle/>
          <a:p>
            <a:r>
              <a:rPr lang="en-IN" sz="2200" dirty="0">
                <a:solidFill>
                  <a:srgbClr val="FFC000"/>
                </a:solidFill>
                <a:latin typeface="Comic Sans MS" panose="030F0702030302020204" pitchFamily="66" charset="0"/>
              </a:rPr>
              <a:t>Players who hit highest number of sixes in IPL</a:t>
            </a:r>
          </a:p>
        </p:txBody>
      </p:sp>
    </p:spTree>
    <p:extLst>
      <p:ext uri="{BB962C8B-B14F-4D97-AF65-F5344CB8AC3E}">
        <p14:creationId xmlns:p14="http://schemas.microsoft.com/office/powerpoint/2010/main" val="150044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SQL QUERIES</a:t>
            </a:r>
            <a:endParaRPr lang="en-IN" dirty="0">
              <a:solidFill>
                <a:schemeClr val="accent1"/>
              </a:solidFill>
              <a:latin typeface="Comic Sans MS" panose="030F0702030302020204" pitchFamily="66" charset="0"/>
            </a:endParaRPr>
          </a:p>
        </p:txBody>
      </p:sp>
      <p:pic>
        <p:nvPicPr>
          <p:cNvPr id="4" name="Picture 3">
            <a:extLst>
              <a:ext uri="{FF2B5EF4-FFF2-40B4-BE49-F238E27FC236}">
                <a16:creationId xmlns:a16="http://schemas.microsoft.com/office/drawing/2014/main" id="{32ED63E1-3D63-4D6B-8831-9FFB8F3E2725}"/>
              </a:ext>
            </a:extLst>
          </p:cNvPr>
          <p:cNvPicPr>
            <a:picLocks noChangeAspect="1"/>
          </p:cNvPicPr>
          <p:nvPr/>
        </p:nvPicPr>
        <p:blipFill>
          <a:blip r:embed="rId3"/>
          <a:stretch>
            <a:fillRect/>
          </a:stretch>
        </p:blipFill>
        <p:spPr>
          <a:xfrm>
            <a:off x="1417608" y="2776576"/>
            <a:ext cx="5159187" cy="2728196"/>
          </a:xfrm>
          <a:prstGeom prst="rect">
            <a:avLst/>
          </a:prstGeom>
        </p:spPr>
      </p:pic>
      <p:pic>
        <p:nvPicPr>
          <p:cNvPr id="7" name="Picture 6">
            <a:extLst>
              <a:ext uri="{FF2B5EF4-FFF2-40B4-BE49-F238E27FC236}">
                <a16:creationId xmlns:a16="http://schemas.microsoft.com/office/drawing/2014/main" id="{DFCAFCE6-5208-4D81-B1D0-A9F17F9E1DCD}"/>
              </a:ext>
            </a:extLst>
          </p:cNvPr>
          <p:cNvPicPr>
            <a:picLocks noChangeAspect="1"/>
          </p:cNvPicPr>
          <p:nvPr/>
        </p:nvPicPr>
        <p:blipFill>
          <a:blip r:embed="rId4"/>
          <a:stretch>
            <a:fillRect/>
          </a:stretch>
        </p:blipFill>
        <p:spPr>
          <a:xfrm>
            <a:off x="7204370" y="2340637"/>
            <a:ext cx="3772227" cy="3749365"/>
          </a:xfrm>
          <a:prstGeom prst="rect">
            <a:avLst/>
          </a:prstGeom>
        </p:spPr>
      </p:pic>
      <p:sp>
        <p:nvSpPr>
          <p:cNvPr id="11" name="TextBox 10">
            <a:extLst>
              <a:ext uri="{FF2B5EF4-FFF2-40B4-BE49-F238E27FC236}">
                <a16:creationId xmlns:a16="http://schemas.microsoft.com/office/drawing/2014/main" id="{B2B01A6B-1B7F-422C-BBDF-A4FFDCF9331C}"/>
              </a:ext>
            </a:extLst>
          </p:cNvPr>
          <p:cNvSpPr txBox="1"/>
          <p:nvPr/>
        </p:nvSpPr>
        <p:spPr>
          <a:xfrm>
            <a:off x="2153039" y="1744465"/>
            <a:ext cx="8017328" cy="430887"/>
          </a:xfrm>
          <a:prstGeom prst="rect">
            <a:avLst/>
          </a:prstGeom>
          <a:noFill/>
        </p:spPr>
        <p:txBody>
          <a:bodyPr wrap="square">
            <a:spAutoFit/>
          </a:bodyPr>
          <a:lstStyle/>
          <a:p>
            <a:r>
              <a:rPr lang="en-IN" sz="2200" dirty="0">
                <a:solidFill>
                  <a:srgbClr val="FFC000"/>
                </a:solidFill>
                <a:latin typeface="Comic Sans MS" panose="030F0702030302020204" pitchFamily="66" charset="0"/>
              </a:rPr>
              <a:t>Most number of player of the match awards won by players</a:t>
            </a:r>
          </a:p>
        </p:txBody>
      </p:sp>
    </p:spTree>
    <p:extLst>
      <p:ext uri="{BB962C8B-B14F-4D97-AF65-F5344CB8AC3E}">
        <p14:creationId xmlns:p14="http://schemas.microsoft.com/office/powerpoint/2010/main" val="23693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37E9827-B9F3-4150-B9D8-B9CAF3E52FED}"/>
              </a:ext>
            </a:extLst>
          </p:cNvPr>
          <p:cNvPicPr>
            <a:picLocks noChangeAspect="1"/>
          </p:cNvPicPr>
          <p:nvPr/>
        </p:nvPicPr>
        <p:blipFill>
          <a:blip r:embed="rId3"/>
          <a:stretch>
            <a:fillRect/>
          </a:stretch>
        </p:blipFill>
        <p:spPr>
          <a:xfrm>
            <a:off x="3634526" y="393147"/>
            <a:ext cx="4922947" cy="5182049"/>
          </a:xfrm>
          <a:prstGeom prst="rect">
            <a:avLst/>
          </a:prstGeom>
        </p:spPr>
      </p:pic>
      <p:sp>
        <p:nvSpPr>
          <p:cNvPr id="9" name="TextBox 8">
            <a:extLst>
              <a:ext uri="{FF2B5EF4-FFF2-40B4-BE49-F238E27FC236}">
                <a16:creationId xmlns:a16="http://schemas.microsoft.com/office/drawing/2014/main" id="{A2799631-079D-42E4-8C3F-E06F1C9D234B}"/>
              </a:ext>
            </a:extLst>
          </p:cNvPr>
          <p:cNvSpPr txBox="1"/>
          <p:nvPr/>
        </p:nvSpPr>
        <p:spPr>
          <a:xfrm>
            <a:off x="3251200" y="5756967"/>
            <a:ext cx="5869692" cy="707886"/>
          </a:xfrm>
          <a:prstGeom prst="rect">
            <a:avLst/>
          </a:prstGeom>
          <a:noFill/>
        </p:spPr>
        <p:txBody>
          <a:bodyPr wrap="square" rtlCol="0">
            <a:spAutoFit/>
          </a:bodyPr>
          <a:lstStyle/>
          <a:p>
            <a:r>
              <a:rPr lang="en-IN" sz="2000" dirty="0">
                <a:latin typeface="Comic Sans MS" panose="030F0702030302020204" pitchFamily="66" charset="0"/>
              </a:rPr>
              <a:t>Here the result shows the </a:t>
            </a:r>
            <a:r>
              <a:rPr lang="en-IN" sz="2000" dirty="0">
                <a:solidFill>
                  <a:srgbClr val="FFC000"/>
                </a:solidFill>
                <a:latin typeface="Comic Sans MS" panose="030F0702030302020204" pitchFamily="66" charset="0"/>
              </a:rPr>
              <a:t>no. of watches won </a:t>
            </a:r>
            <a:r>
              <a:rPr lang="en-IN" sz="2000" dirty="0">
                <a:latin typeface="Comic Sans MS" panose="030F0702030302020204" pitchFamily="66" charset="0"/>
              </a:rPr>
              <a:t>by each IPL team along with its </a:t>
            </a:r>
            <a:r>
              <a:rPr lang="en-IN" sz="2000" dirty="0">
                <a:solidFill>
                  <a:srgbClr val="FFC000"/>
                </a:solidFill>
                <a:latin typeface="Comic Sans MS" panose="030F0702030302020204" pitchFamily="66" charset="0"/>
              </a:rPr>
              <a:t>win percentage.</a:t>
            </a:r>
          </a:p>
        </p:txBody>
      </p:sp>
    </p:spTree>
    <p:extLst>
      <p:ext uri="{BB962C8B-B14F-4D97-AF65-F5344CB8AC3E}">
        <p14:creationId xmlns:p14="http://schemas.microsoft.com/office/powerpoint/2010/main" val="2244434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EXECUTION TIME OF QUERIES</a:t>
            </a:r>
            <a:endParaRPr lang="en-IN" dirty="0">
              <a:solidFill>
                <a:schemeClr val="accent1"/>
              </a:solidFill>
              <a:latin typeface="Comic Sans MS" panose="030F0702030302020204" pitchFamily="66" charset="0"/>
            </a:endParaRPr>
          </a:p>
        </p:txBody>
      </p:sp>
      <p:pic>
        <p:nvPicPr>
          <p:cNvPr id="8" name="Picture 7">
            <a:extLst>
              <a:ext uri="{FF2B5EF4-FFF2-40B4-BE49-F238E27FC236}">
                <a16:creationId xmlns:a16="http://schemas.microsoft.com/office/drawing/2014/main" id="{04833D5E-6896-4AE9-A223-7DF93CC44897}"/>
              </a:ext>
            </a:extLst>
          </p:cNvPr>
          <p:cNvPicPr>
            <a:picLocks noChangeAspect="1"/>
          </p:cNvPicPr>
          <p:nvPr/>
        </p:nvPicPr>
        <p:blipFill>
          <a:blip r:embed="rId3"/>
          <a:stretch>
            <a:fillRect/>
          </a:stretch>
        </p:blipFill>
        <p:spPr>
          <a:xfrm>
            <a:off x="6188364" y="2541203"/>
            <a:ext cx="3999345" cy="3176106"/>
          </a:xfrm>
          <a:prstGeom prst="rect">
            <a:avLst/>
          </a:prstGeom>
        </p:spPr>
      </p:pic>
      <p:pic>
        <p:nvPicPr>
          <p:cNvPr id="11" name="Picture 10">
            <a:extLst>
              <a:ext uri="{FF2B5EF4-FFF2-40B4-BE49-F238E27FC236}">
                <a16:creationId xmlns:a16="http://schemas.microsoft.com/office/drawing/2014/main" id="{5B9D583E-DA04-43FB-BBCD-6B46BBAB250B}"/>
              </a:ext>
            </a:extLst>
          </p:cNvPr>
          <p:cNvPicPr>
            <a:picLocks noChangeAspect="1"/>
          </p:cNvPicPr>
          <p:nvPr/>
        </p:nvPicPr>
        <p:blipFill>
          <a:blip r:embed="rId4"/>
          <a:stretch>
            <a:fillRect/>
          </a:stretch>
        </p:blipFill>
        <p:spPr>
          <a:xfrm>
            <a:off x="2938821" y="2541202"/>
            <a:ext cx="2104234" cy="3176105"/>
          </a:xfrm>
          <a:prstGeom prst="rect">
            <a:avLst/>
          </a:prstGeom>
        </p:spPr>
      </p:pic>
    </p:spTree>
    <p:extLst>
      <p:ext uri="{BB962C8B-B14F-4D97-AF65-F5344CB8AC3E}">
        <p14:creationId xmlns:p14="http://schemas.microsoft.com/office/powerpoint/2010/main" val="113039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CONCLUSION</a:t>
            </a:r>
            <a:endParaRPr lang="en-IN" dirty="0">
              <a:solidFill>
                <a:schemeClr val="accent1"/>
              </a:solidFill>
              <a:latin typeface="Comic Sans MS" panose="030F0702030302020204" pitchFamily="66" charset="0"/>
            </a:endParaRPr>
          </a:p>
        </p:txBody>
      </p:sp>
      <p:sp>
        <p:nvSpPr>
          <p:cNvPr id="3" name="TextBox 2">
            <a:extLst>
              <a:ext uri="{FF2B5EF4-FFF2-40B4-BE49-F238E27FC236}">
                <a16:creationId xmlns:a16="http://schemas.microsoft.com/office/drawing/2014/main" id="{9DD9C3A8-C169-4108-BE3A-376AF4D5EF77}"/>
              </a:ext>
            </a:extLst>
          </p:cNvPr>
          <p:cNvSpPr txBox="1"/>
          <p:nvPr/>
        </p:nvSpPr>
        <p:spPr>
          <a:xfrm>
            <a:off x="776252" y="1547937"/>
            <a:ext cx="10844617" cy="5047536"/>
          </a:xfrm>
          <a:prstGeom prst="rect">
            <a:avLst/>
          </a:prstGeom>
          <a:noFill/>
        </p:spPr>
        <p:txBody>
          <a:bodyPr wrap="square" rtlCol="0">
            <a:spAutoFit/>
          </a:bodyPr>
          <a:lstStyle/>
          <a:p>
            <a:pPr marL="457200" indent="-457200" algn="just">
              <a:buAutoNum type="arabicParenR"/>
            </a:pPr>
            <a:r>
              <a:rPr lang="en-IN" sz="2000" dirty="0">
                <a:solidFill>
                  <a:srgbClr val="FFC000"/>
                </a:solidFill>
                <a:latin typeface="Comic Sans MS" panose="030F0702030302020204" pitchFamily="66" charset="0"/>
              </a:rPr>
              <a:t>Objectives achieved</a:t>
            </a:r>
          </a:p>
          <a:p>
            <a:pPr algn="just"/>
            <a:endParaRPr lang="en-IN" sz="2000" dirty="0">
              <a:solidFill>
                <a:srgbClr val="FFC000"/>
              </a:solidFill>
              <a:latin typeface="Comic Sans MS" panose="030F0702030302020204" pitchFamily="66" charset="0"/>
            </a:endParaRPr>
          </a:p>
          <a:p>
            <a:pPr algn="just"/>
            <a:r>
              <a:rPr lang="en-IN" sz="2000" dirty="0">
                <a:latin typeface="Comic Sans MS" panose="030F0702030302020204" pitchFamily="66" charset="0"/>
              </a:rPr>
              <a:t>           </a:t>
            </a:r>
            <a:r>
              <a:rPr lang="en-IN" sz="2000" dirty="0">
                <a:solidFill>
                  <a:srgbClr val="FFC000"/>
                </a:solidFill>
                <a:latin typeface="Comic Sans MS" panose="030F0702030302020204" pitchFamily="66" charset="0"/>
              </a:rPr>
              <a:t>a. </a:t>
            </a:r>
            <a:r>
              <a:rPr lang="en-IN" sz="2000" dirty="0">
                <a:latin typeface="Comic Sans MS" panose="030F0702030302020204" pitchFamily="66" charset="0"/>
              </a:rPr>
              <a:t>We were able to implement working relational database and perform some          insightful exploratory data analysis.</a:t>
            </a:r>
          </a:p>
          <a:p>
            <a:pPr algn="just"/>
            <a:endParaRPr lang="en-IN" sz="2000" dirty="0">
              <a:latin typeface="Comic Sans MS" panose="030F0702030302020204" pitchFamily="66" charset="0"/>
            </a:endParaRPr>
          </a:p>
          <a:p>
            <a:pPr algn="just"/>
            <a:r>
              <a:rPr lang="en-IN" sz="2000" dirty="0">
                <a:latin typeface="Comic Sans MS" panose="030F0702030302020204" pitchFamily="66" charset="0"/>
              </a:rPr>
              <a:t>           </a:t>
            </a:r>
            <a:r>
              <a:rPr lang="en-IN" sz="2000" dirty="0">
                <a:solidFill>
                  <a:srgbClr val="FFC000"/>
                </a:solidFill>
                <a:latin typeface="Comic Sans MS" panose="030F0702030302020204" pitchFamily="66" charset="0"/>
              </a:rPr>
              <a:t>b. </a:t>
            </a:r>
            <a:r>
              <a:rPr lang="en-IN" sz="2000" dirty="0">
                <a:latin typeface="Comic Sans MS" panose="030F0702030302020204" pitchFamily="66" charset="0"/>
              </a:rPr>
              <a:t>We were able to run queries and answer questions that might be of interest to users and were able to gain eminent practical experience while writing queries.</a:t>
            </a:r>
          </a:p>
          <a:p>
            <a:pPr algn="just"/>
            <a:endParaRPr lang="en-IN" sz="2000" dirty="0">
              <a:latin typeface="Comic Sans MS" panose="030F0702030302020204" pitchFamily="66" charset="0"/>
            </a:endParaRPr>
          </a:p>
          <a:p>
            <a:pPr algn="just"/>
            <a:r>
              <a:rPr lang="en-IN" sz="2000" b="0" i="0" u="none" strike="noStrike" baseline="0" dirty="0">
                <a:solidFill>
                  <a:srgbClr val="FFC000"/>
                </a:solidFill>
                <a:latin typeface="Comic Sans MS" panose="030F0702030302020204" pitchFamily="66" charset="0"/>
              </a:rPr>
              <a:t>2) Challenges faced and lessons learned</a:t>
            </a:r>
          </a:p>
          <a:p>
            <a:pPr algn="just"/>
            <a:endParaRPr lang="en-US" sz="2000" b="0" i="0" u="none" strike="noStrike" baseline="0" dirty="0">
              <a:latin typeface="Comic Sans MS" panose="030F0702030302020204" pitchFamily="66" charset="0"/>
            </a:endParaRPr>
          </a:p>
          <a:p>
            <a:pPr algn="just"/>
            <a:r>
              <a:rPr lang="en-US" sz="2000" dirty="0">
                <a:latin typeface="Comic Sans MS" panose="030F0702030302020204" pitchFamily="66" charset="0"/>
              </a:rPr>
              <a:t>           </a:t>
            </a:r>
            <a:r>
              <a:rPr lang="en-US" sz="2000" dirty="0">
                <a:solidFill>
                  <a:srgbClr val="FFC000"/>
                </a:solidFill>
                <a:latin typeface="Comic Sans MS" panose="030F0702030302020204" pitchFamily="66" charset="0"/>
              </a:rPr>
              <a:t>a.</a:t>
            </a:r>
            <a:r>
              <a:rPr lang="en-US" sz="2000" dirty="0">
                <a:latin typeface="Comic Sans MS" panose="030F0702030302020204" pitchFamily="66" charset="0"/>
              </a:rPr>
              <a:t> </a:t>
            </a:r>
            <a:r>
              <a:rPr lang="en-US" sz="2000" b="0" i="0" u="none" strike="noStrike" baseline="0" dirty="0">
                <a:latin typeface="Comic Sans MS" panose="030F0702030302020204" pitchFamily="66" charset="0"/>
              </a:rPr>
              <a:t>Finalizing a Server after trying and failing for Postgres, Oracle and many more (Many other factors due to which some did not work and ultimately went for MS SQL).</a:t>
            </a:r>
          </a:p>
          <a:p>
            <a:pPr algn="just"/>
            <a:r>
              <a:rPr lang="en-US" sz="2000" dirty="0">
                <a:latin typeface="Comic Sans MS" panose="030F0702030302020204" pitchFamily="66" charset="0"/>
              </a:rPr>
              <a:t>           </a:t>
            </a:r>
            <a:r>
              <a:rPr lang="en-US" sz="2000" dirty="0">
                <a:solidFill>
                  <a:srgbClr val="FFC000"/>
                </a:solidFill>
                <a:latin typeface="Comic Sans MS" panose="030F0702030302020204" pitchFamily="66" charset="0"/>
              </a:rPr>
              <a:t>b.</a:t>
            </a:r>
            <a:r>
              <a:rPr lang="en-US" sz="2000" dirty="0">
                <a:latin typeface="Comic Sans MS" panose="030F0702030302020204" pitchFamily="66" charset="0"/>
              </a:rPr>
              <a:t> </a:t>
            </a:r>
            <a:r>
              <a:rPr lang="en-US" sz="2000" b="0" i="0" u="none" strike="noStrike" baseline="0" dirty="0">
                <a:latin typeface="Comic Sans MS" panose="030F0702030302020204" pitchFamily="66" charset="0"/>
              </a:rPr>
              <a:t> While setting up connection with Python, issues like not able to identify the login and </a:t>
            </a:r>
            <a:r>
              <a:rPr lang="en-IN" sz="2000" b="0" i="0" u="none" strike="noStrike" baseline="0" dirty="0">
                <a:latin typeface="Comic Sans MS" panose="030F0702030302020204" pitchFamily="66" charset="0"/>
              </a:rPr>
              <a:t>DB not found </a:t>
            </a:r>
            <a:r>
              <a:rPr lang="en-IN" sz="2000" dirty="0">
                <a:latin typeface="Comic Sans MS" panose="030F0702030302020204" pitchFamily="66" charset="0"/>
              </a:rPr>
              <a:t>problems were solved</a:t>
            </a:r>
            <a:r>
              <a:rPr lang="en-IN" sz="2000" b="0" i="0" u="none" strike="noStrike" baseline="0" dirty="0">
                <a:latin typeface="Comic Sans MS" panose="030F0702030302020204" pitchFamily="66" charset="0"/>
              </a:rPr>
              <a:t>.</a:t>
            </a:r>
          </a:p>
          <a:p>
            <a:pPr algn="just"/>
            <a:r>
              <a:rPr lang="en-US" sz="2000" dirty="0">
                <a:latin typeface="Comic Sans MS" panose="030F0702030302020204" pitchFamily="66" charset="0"/>
              </a:rPr>
              <a:t>           </a:t>
            </a:r>
            <a:r>
              <a:rPr lang="en-US" sz="2000" dirty="0">
                <a:solidFill>
                  <a:srgbClr val="FFC000"/>
                </a:solidFill>
                <a:latin typeface="Comic Sans MS" panose="030F0702030302020204" pitchFamily="66" charset="0"/>
              </a:rPr>
              <a:t>c.</a:t>
            </a:r>
            <a:r>
              <a:rPr lang="en-US" sz="2000" dirty="0">
                <a:latin typeface="Comic Sans MS" panose="030F0702030302020204" pitchFamily="66" charset="0"/>
              </a:rPr>
              <a:t> </a:t>
            </a:r>
            <a:r>
              <a:rPr lang="en-US" sz="2000" b="0" i="0" u="none" strike="noStrike" baseline="0" dirty="0">
                <a:latin typeface="Comic Sans MS" panose="030F0702030302020204" pitchFamily="66" charset="0"/>
              </a:rPr>
              <a:t>Designing the queries, journey of getting errors and wrong results to Getting the </a:t>
            </a:r>
            <a:r>
              <a:rPr lang="en-IN" sz="2000" b="0" i="0" u="none" strike="noStrike" baseline="0" dirty="0">
                <a:latin typeface="Comic Sans MS" panose="030F0702030302020204" pitchFamily="66" charset="0"/>
              </a:rPr>
              <a:t>desired Output.</a:t>
            </a:r>
            <a:r>
              <a:rPr lang="en-IN" sz="2200" dirty="0">
                <a:latin typeface="Comic Sans MS" panose="030F0702030302020204" pitchFamily="66" charset="0"/>
              </a:rPr>
              <a:t> </a:t>
            </a:r>
          </a:p>
        </p:txBody>
      </p:sp>
    </p:spTree>
    <p:extLst>
      <p:ext uri="{BB962C8B-B14F-4D97-AF65-F5344CB8AC3E}">
        <p14:creationId xmlns:p14="http://schemas.microsoft.com/office/powerpoint/2010/main" val="303613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540000" y="540000"/>
            <a:ext cx="11101135" cy="1809500"/>
          </a:xfrm>
        </p:spPr>
        <p:txBody>
          <a:bodyPr anchor="t">
            <a:normAutofit/>
          </a:bodyPr>
          <a:lstStyle/>
          <a:p>
            <a:r>
              <a:rPr lang="en-IN" dirty="0">
                <a:solidFill>
                  <a:schemeClr val="accent1"/>
                </a:solidFill>
                <a:latin typeface="Comic Sans MS" panose="030F0702030302020204" pitchFamily="66" charset="0"/>
              </a:rPr>
              <a:t>Objective		</a:t>
            </a:r>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p:txBody>
          <a:bodyPr>
            <a:normAutofit/>
          </a:bodyPr>
          <a:lstStyle/>
          <a:p>
            <a:pPr marL="0" indent="0" algn="just">
              <a:buNone/>
            </a:pPr>
            <a:r>
              <a:rPr lang="en-US" sz="2000" b="0" i="0" u="none" strike="noStrike" baseline="0" dirty="0">
                <a:latin typeface="Comic Sans MS" panose="030F0702030302020204" pitchFamily="66" charset="0"/>
              </a:rPr>
              <a:t>Our objective is to create a relational DBMS using the concepts we learn from the class like </a:t>
            </a:r>
            <a:r>
              <a:rPr lang="en-US" sz="2000" b="0" i="0" u="none" strike="noStrike" baseline="0" dirty="0">
                <a:solidFill>
                  <a:srgbClr val="FFC000"/>
                </a:solidFill>
                <a:latin typeface="Comic Sans MS" panose="030F0702030302020204" pitchFamily="66" charset="0"/>
              </a:rPr>
              <a:t>constructing an ERD</a:t>
            </a:r>
            <a:r>
              <a:rPr lang="en-US" sz="2000" b="0" i="0" u="none" strike="noStrike" baseline="0" dirty="0">
                <a:latin typeface="Comic Sans MS" panose="030F0702030302020204" pitchFamily="66" charset="0"/>
              </a:rPr>
              <a:t>, pre-process the chosen data and implement some insightful </a:t>
            </a:r>
            <a:r>
              <a:rPr lang="en-US" sz="2000" b="0" i="0" u="none" strike="noStrike" baseline="0" dirty="0">
                <a:solidFill>
                  <a:srgbClr val="FFC000"/>
                </a:solidFill>
                <a:latin typeface="Comic Sans MS" panose="030F0702030302020204" pitchFamily="66" charset="0"/>
              </a:rPr>
              <a:t>Exploratory Data Analysis (EDA)</a:t>
            </a:r>
            <a:r>
              <a:rPr lang="en-US" sz="2000" b="0" i="0" u="none" strike="noStrike" baseline="0" dirty="0">
                <a:latin typeface="Comic Sans MS" panose="030F0702030302020204" pitchFamily="66" charset="0"/>
              </a:rPr>
              <a:t> and ultimately formulating desired user-oriented </a:t>
            </a:r>
            <a:r>
              <a:rPr lang="en-US" sz="2000" b="0" i="0" u="none" strike="noStrike" baseline="0" dirty="0">
                <a:solidFill>
                  <a:srgbClr val="FFC000"/>
                </a:solidFill>
                <a:latin typeface="Comic Sans MS" panose="030F0702030302020204" pitchFamily="66" charset="0"/>
              </a:rPr>
              <a:t>SQL queries</a:t>
            </a:r>
            <a:r>
              <a:rPr lang="en-US" sz="2000" b="0" i="0" u="none" strike="noStrike" baseline="0" dirty="0">
                <a:latin typeface="Comic Sans MS" panose="030F0702030302020204" pitchFamily="66" charset="0"/>
              </a:rPr>
              <a:t> that can effectively use the massive amounts of available data of Indian Premier League in the world to derive actionable </a:t>
            </a:r>
            <a:r>
              <a:rPr lang="en-IN" sz="2000" b="0" i="0" u="none" strike="noStrike" baseline="0" dirty="0">
                <a:latin typeface="Comic Sans MS" panose="030F0702030302020204" pitchFamily="66" charset="0"/>
              </a:rPr>
              <a:t>insights.</a:t>
            </a:r>
            <a:r>
              <a:rPr lang="en-US" sz="2000" b="0" i="0" u="none" strike="noStrike" baseline="0" dirty="0">
                <a:latin typeface="Comic Sans MS" panose="030F0702030302020204" pitchFamily="66" charset="0"/>
              </a:rPr>
              <a:t> </a:t>
            </a:r>
            <a:endParaRPr lang="en-IN" sz="2000" dirty="0">
              <a:latin typeface="Comic Sans MS" panose="030F0702030302020204" pitchFamily="66" charset="0"/>
            </a:endParaRPr>
          </a:p>
        </p:txBody>
      </p:sp>
    </p:spTree>
    <p:extLst>
      <p:ext uri="{BB962C8B-B14F-4D97-AF65-F5344CB8AC3E}">
        <p14:creationId xmlns:p14="http://schemas.microsoft.com/office/powerpoint/2010/main" val="408877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6" name="Rectangle 15">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Oval 16">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Oval 17">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9" name="Group 18">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4" name="Rectangle 23">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20" name="Group 19">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2" name="Rectangle 21">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7" name="Rectangle 26">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Picture 6" descr="A person in a suit&#10;&#10;Description automatically generated with low confidence">
            <a:extLst>
              <a:ext uri="{FF2B5EF4-FFF2-40B4-BE49-F238E27FC236}">
                <a16:creationId xmlns:a16="http://schemas.microsoft.com/office/drawing/2014/main" id="{D70569CE-9951-48D8-B4B8-8A14367ACF4A}"/>
              </a:ext>
            </a:extLst>
          </p:cNvPr>
          <p:cNvPicPr>
            <a:picLocks noChangeAspect="1"/>
          </p:cNvPicPr>
          <p:nvPr/>
        </p:nvPicPr>
        <p:blipFill rotWithShape="1">
          <a:blip r:embed="rId3">
            <a:extLst>
              <a:ext uri="{28A0092B-C50C-407E-A947-70E740481C1C}">
                <a14:useLocalDpi xmlns:a14="http://schemas.microsoft.com/office/drawing/2010/main" val="0"/>
              </a:ext>
            </a:extLst>
          </a:blip>
          <a:srcRect t="4079" b="256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42525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540000" y="540000"/>
            <a:ext cx="11101135" cy="1809500"/>
          </a:xfrm>
        </p:spPr>
        <p:txBody>
          <a:bodyPr anchor="t">
            <a:normAutofit/>
          </a:bodyPr>
          <a:lstStyle/>
          <a:p>
            <a:r>
              <a:rPr lang="en-IN" dirty="0">
                <a:solidFill>
                  <a:schemeClr val="accent1"/>
                </a:solidFill>
                <a:latin typeface="Comic Sans MS" panose="030F0702030302020204" pitchFamily="66" charset="0"/>
              </a:rPr>
              <a:t>Motivation	</a:t>
            </a:r>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539999" y="1534343"/>
            <a:ext cx="11101135" cy="4527810"/>
          </a:xfrm>
        </p:spPr>
        <p:txBody>
          <a:bodyPr>
            <a:noAutofit/>
          </a:bodyPr>
          <a:lstStyle/>
          <a:p>
            <a:pPr algn="ctr"/>
            <a:r>
              <a:rPr lang="en-US" sz="2200" dirty="0">
                <a:solidFill>
                  <a:srgbClr val="FFC000"/>
                </a:solidFill>
                <a:effectLst/>
                <a:latin typeface="Comic Sans MS" panose="030F0702030302020204" pitchFamily="66" charset="0"/>
                <a:ea typeface="Calibri" panose="020F0502020204030204" pitchFamily="34" charset="0"/>
                <a:cs typeface="Calibri" panose="020F0502020204030204" pitchFamily="34" charset="0"/>
              </a:rPr>
              <a:t>So, the question why Cricket? </a:t>
            </a:r>
            <a:endParaRPr lang="en-IN" sz="2200" dirty="0">
              <a:solidFill>
                <a:srgbClr val="FFC000"/>
              </a:solidFill>
              <a:effectLst/>
              <a:latin typeface="Comic Sans MS" panose="030F0702030302020204" pitchFamily="66" charset="0"/>
              <a:ea typeface="Calibri" panose="020F0502020204030204" pitchFamily="34" charset="0"/>
              <a:cs typeface="Times New Roman" panose="02020603050405020304" pitchFamily="18" charset="0"/>
            </a:endParaRPr>
          </a:p>
          <a:p>
            <a:pPr algn="ctr"/>
            <a:r>
              <a:rPr lang="en-US" sz="2200" dirty="0">
                <a:solidFill>
                  <a:srgbClr val="FFC000"/>
                </a:solidFill>
                <a:effectLst/>
                <a:latin typeface="Comic Sans MS" panose="030F0702030302020204" pitchFamily="66" charset="0"/>
                <a:ea typeface="Calibri" panose="020F0502020204030204" pitchFamily="34" charset="0"/>
                <a:cs typeface="Calibri" panose="020F0502020204030204" pitchFamily="34" charset="0"/>
              </a:rPr>
              <a:t>And more importantly what is Cricket!?</a:t>
            </a:r>
          </a:p>
          <a:p>
            <a:pPr algn="ctr"/>
            <a:endParaRPr lang="en-IN" sz="2000" dirty="0">
              <a:solidFill>
                <a:srgbClr val="C54579"/>
              </a:solidFill>
              <a:effectLst/>
              <a:latin typeface="Comic Sans MS" panose="030F0702030302020204" pitchFamily="66" charset="0"/>
              <a:ea typeface="Calibri" panose="020F0502020204030204" pitchFamily="34" charset="0"/>
              <a:cs typeface="Times New Roman" panose="02020603050405020304" pitchFamily="18" charset="0"/>
            </a:endParaRPr>
          </a:p>
          <a:p>
            <a:pPr algn="just"/>
            <a:r>
              <a:rPr lang="en-US" sz="2000" dirty="0">
                <a:effectLst/>
                <a:latin typeface="Comic Sans MS" panose="030F0702030302020204" pitchFamily="66" charset="0"/>
                <a:ea typeface="Calibri" panose="020F0502020204030204" pitchFamily="34" charset="0"/>
                <a:cs typeface="Calibri" panose="020F0502020204030204" pitchFamily="34" charset="0"/>
              </a:rPr>
              <a:t>Cricket is played between two teams of 11 players on each team. The matches are officiated by two on field and two off field umpires.</a:t>
            </a:r>
            <a:r>
              <a:rPr lang="en-IN" sz="2000" dirty="0">
                <a:effectLst/>
                <a:latin typeface="Comic Sans MS" panose="030F0702030302020204" pitchFamily="66" charset="0"/>
                <a:ea typeface="Calibri" panose="020F0502020204030204" pitchFamily="34" charset="0"/>
                <a:cs typeface="Times New Roman" panose="02020603050405020304" pitchFamily="18" charset="0"/>
              </a:rPr>
              <a:t> </a:t>
            </a:r>
            <a:r>
              <a:rPr lang="en-US" sz="2000" dirty="0">
                <a:effectLst/>
                <a:latin typeface="Comic Sans MS" panose="030F0702030302020204" pitchFamily="66" charset="0"/>
                <a:ea typeface="Calibri" panose="020F0502020204030204" pitchFamily="34" charset="0"/>
                <a:cs typeface="Calibri" panose="020F0502020204030204" pitchFamily="34" charset="0"/>
              </a:rPr>
              <a:t>Like Baseball, one team will bat while the other team takes the field. The sole aim is to score more runs than the opposition and you win! It’s that simple!</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algn="just"/>
            <a:r>
              <a:rPr lang="en-US" sz="2000" dirty="0">
                <a:effectLst/>
                <a:latin typeface="Comic Sans MS" panose="030F0702030302020204" pitchFamily="66" charset="0"/>
                <a:ea typeface="Calibri" panose="020F0502020204030204" pitchFamily="34" charset="0"/>
                <a:cs typeface="Calibri" panose="020F0502020204030204" pitchFamily="34" charset="0"/>
              </a:rPr>
              <a:t>A 20 over game in the sport of cricket is such a volatile format where numbers and large volumes of data are often used to make key decisions right from acquiring players from an auction to acquiring local players to perform exceedingly well for their respective franchises and choosing prodigies to represent their respective countries.  </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217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540000" y="540000"/>
            <a:ext cx="11101135" cy="1809500"/>
          </a:xfrm>
        </p:spPr>
        <p:txBody>
          <a:bodyPr anchor="t">
            <a:normAutofit/>
          </a:bodyPr>
          <a:lstStyle/>
          <a:p>
            <a:r>
              <a:rPr lang="en-IN" dirty="0">
                <a:solidFill>
                  <a:schemeClr val="accent1"/>
                </a:solidFill>
                <a:latin typeface="Comic Sans MS" panose="030F0702030302020204" pitchFamily="66" charset="0"/>
              </a:rPr>
              <a:t>Motivation	</a:t>
            </a:r>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2206239" y="1861310"/>
            <a:ext cx="8004561" cy="4527810"/>
          </a:xfrm>
        </p:spPr>
        <p:txBody>
          <a:bodyPr>
            <a:noAutofit/>
          </a:bodyPr>
          <a:lstStyle/>
          <a:p>
            <a:pPr algn="just"/>
            <a:r>
              <a:rPr lang="en-US" sz="2000" dirty="0">
                <a:effectLst/>
                <a:latin typeface="Comic Sans MS" panose="030F0702030302020204" pitchFamily="66" charset="0"/>
                <a:ea typeface="Calibri" panose="020F0502020204030204" pitchFamily="34" charset="0"/>
                <a:cs typeface="Calibri" panose="020F0502020204030204" pitchFamily="34" charset="0"/>
              </a:rPr>
              <a:t>Key attributes like strike rate(how quickly one can score), player averages, win percentages as a captain / coach, most number of runs scored consistently, etc. can be used and represented initially in an ERD and then used to build a relational Database system to answer curious questions. </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0" indent="0" algn="just">
              <a:buNone/>
            </a:pP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algn="just"/>
            <a:r>
              <a:rPr lang="en-US" sz="2000" dirty="0">
                <a:effectLst/>
                <a:latin typeface="Comic Sans MS" panose="030F0702030302020204" pitchFamily="66" charset="0"/>
                <a:ea typeface="Calibri" panose="020F0502020204030204" pitchFamily="34" charset="0"/>
                <a:cs typeface="Calibri" panose="020F0502020204030204" pitchFamily="34" charset="0"/>
              </a:rPr>
              <a:t>Many not so keen on eye statistics can be retrieved and talked about offering a different perspective on the player’s performance / importance to the respective teams.</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356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Target Audience and users of the database</a:t>
            </a:r>
            <a:endParaRPr lang="en-IN" dirty="0">
              <a:solidFill>
                <a:schemeClr val="accent1"/>
              </a:solidFill>
              <a:latin typeface="Comic Sans MS" panose="030F0702030302020204" pitchFamily="66" charset="0"/>
            </a:endParaRPr>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158240" y="2443117"/>
            <a:ext cx="10129520" cy="4147117"/>
          </a:xfrm>
        </p:spPr>
        <p:txBody>
          <a:bodyPr>
            <a:noAutofit/>
          </a:bodyPr>
          <a:lstStyle/>
          <a:p>
            <a:pPr marL="342900" lvl="0" indent="-342900" algn="just">
              <a:buFont typeface="+mj-lt"/>
              <a:buAutoNum type="arabicParenR"/>
            </a:pPr>
            <a:r>
              <a:rPr lang="en-US" sz="2000" dirty="0">
                <a:solidFill>
                  <a:srgbClr val="FFC000"/>
                </a:solidFill>
                <a:effectLst/>
                <a:latin typeface="Comic Sans MS" panose="030F0702030302020204" pitchFamily="66" charset="0"/>
                <a:ea typeface="Calibri" panose="020F0502020204030204" pitchFamily="34" charset="0"/>
                <a:cs typeface="Calibri" panose="020F0502020204030204" pitchFamily="34" charset="0"/>
              </a:rPr>
              <a:t>Ardent and inquisitive Cricket fans and fantasy team owners : </a:t>
            </a:r>
            <a:r>
              <a:rPr lang="en-US" sz="2000" dirty="0">
                <a:effectLst/>
                <a:latin typeface="Comic Sans MS" panose="030F0702030302020204" pitchFamily="66" charset="0"/>
                <a:ea typeface="Calibri" panose="020F0502020204030204" pitchFamily="34" charset="0"/>
                <a:cs typeface="Calibri" panose="020F0502020204030204" pitchFamily="34" charset="0"/>
              </a:rPr>
              <a:t>No one wants to miss being in the thick of action!</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gn="just">
              <a:buFont typeface="+mj-lt"/>
              <a:buAutoNum type="arabicParenR"/>
            </a:pPr>
            <a:r>
              <a:rPr lang="en-US" sz="2000" dirty="0">
                <a:solidFill>
                  <a:srgbClr val="FFC000"/>
                </a:solidFill>
                <a:effectLst/>
                <a:latin typeface="Comic Sans MS" panose="030F0702030302020204" pitchFamily="66" charset="0"/>
                <a:ea typeface="Calibri" panose="020F0502020204030204" pitchFamily="34" charset="0"/>
                <a:cs typeface="Calibri" panose="020F0502020204030204" pitchFamily="34" charset="0"/>
              </a:rPr>
              <a:t>Sports Analysts :</a:t>
            </a:r>
            <a:r>
              <a:rPr lang="en-US" sz="2000" dirty="0">
                <a:effectLst/>
                <a:latin typeface="Comic Sans MS" panose="030F0702030302020204" pitchFamily="66" charset="0"/>
                <a:ea typeface="Calibri" panose="020F0502020204030204" pitchFamily="34" charset="0"/>
                <a:cs typeface="Calibri" panose="020F0502020204030204" pitchFamily="34" charset="0"/>
              </a:rPr>
              <a:t> To analyze and get key insights and offer invaluable inputs to team management.</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gn="just">
              <a:buFont typeface="+mj-lt"/>
              <a:buAutoNum type="arabicParenR"/>
            </a:pPr>
            <a:r>
              <a:rPr lang="en-US" sz="2000" dirty="0">
                <a:solidFill>
                  <a:srgbClr val="FFC000"/>
                </a:solidFill>
                <a:effectLst/>
                <a:latin typeface="Comic Sans MS" panose="030F0702030302020204" pitchFamily="66" charset="0"/>
                <a:ea typeface="Calibri" panose="020F0502020204030204" pitchFamily="34" charset="0"/>
                <a:cs typeface="Calibri" panose="020F0502020204030204" pitchFamily="34" charset="0"/>
              </a:rPr>
              <a:t>Selection Panels and Franchise scouts : </a:t>
            </a:r>
            <a:r>
              <a:rPr lang="en-US" sz="2000" dirty="0">
                <a:effectLst/>
                <a:latin typeface="Comic Sans MS" panose="030F0702030302020204" pitchFamily="66" charset="0"/>
                <a:ea typeface="Calibri" panose="020F0502020204030204" pitchFamily="34" charset="0"/>
                <a:cs typeface="Calibri" panose="020F0502020204030204" pitchFamily="34" charset="0"/>
              </a:rPr>
              <a:t>Understand trends and unearth prodigal talents.</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342900" lvl="0" indent="-342900" algn="just">
              <a:buFont typeface="+mj-lt"/>
              <a:buAutoNum type="arabicParenR"/>
            </a:pPr>
            <a:r>
              <a:rPr lang="en-US" sz="2000" dirty="0">
                <a:solidFill>
                  <a:srgbClr val="FFC000"/>
                </a:solidFill>
                <a:effectLst/>
                <a:latin typeface="Comic Sans MS" panose="030F0702030302020204" pitchFamily="66" charset="0"/>
                <a:ea typeface="Calibri" panose="020F0502020204030204" pitchFamily="34" charset="0"/>
                <a:cs typeface="Calibri" panose="020F0502020204030204" pitchFamily="34" charset="0"/>
              </a:rPr>
              <a:t>Podcasts and Sports shows : </a:t>
            </a:r>
            <a:r>
              <a:rPr lang="en-US" sz="2000" dirty="0">
                <a:effectLst/>
                <a:latin typeface="Comic Sans MS" panose="030F0702030302020204" pitchFamily="66" charset="0"/>
                <a:ea typeface="Calibri" panose="020F0502020204030204" pitchFamily="34" charset="0"/>
                <a:cs typeface="Calibri" panose="020F0502020204030204" pitchFamily="34" charset="0"/>
              </a:rPr>
              <a:t>Offer a visual treat to audience by unraveling the large messy data.</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0" indent="0" algn="ctr">
              <a:buNone/>
            </a:pPr>
            <a:r>
              <a:rPr lang="en-IN" sz="2000" dirty="0">
                <a:latin typeface="Comic Sans MS" panose="030F0702030302020204" pitchFamily="66" charset="0"/>
                <a:ea typeface="Calibri" panose="020F0502020204030204" pitchFamily="34" charset="0"/>
                <a:cs typeface="Times New Roman" panose="02020603050405020304" pitchFamily="18" charset="0"/>
              </a:rPr>
              <a:t> </a:t>
            </a:r>
            <a:r>
              <a:rPr lang="en-US" sz="2000" dirty="0">
                <a:effectLst/>
                <a:latin typeface="Comic Sans MS" panose="030F0702030302020204" pitchFamily="66" charset="0"/>
                <a:ea typeface="Calibri" panose="020F0502020204030204" pitchFamily="34" charset="0"/>
                <a:cs typeface="Calibri" panose="020F0502020204030204" pitchFamily="34" charset="0"/>
              </a:rPr>
              <a:t>And of course, the players themselves!</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14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Dataset </a:t>
            </a:r>
            <a:endParaRPr lang="en-IN" dirty="0">
              <a:solidFill>
                <a:schemeClr val="accent1"/>
              </a:solidFill>
              <a:latin typeface="Comic Sans MS" panose="030F0702030302020204" pitchFamily="66" charset="0"/>
            </a:endParaRPr>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838960" y="2175352"/>
            <a:ext cx="8920480" cy="4147117"/>
          </a:xfrm>
        </p:spPr>
        <p:txBody>
          <a:bodyPr>
            <a:noAutofit/>
          </a:bodyPr>
          <a:lstStyle/>
          <a:p>
            <a:pPr marL="0" indent="0" algn="just">
              <a:buNone/>
            </a:pPr>
            <a:r>
              <a:rPr lang="en-US" sz="2000" dirty="0">
                <a:effectLst/>
                <a:latin typeface="Comic Sans MS" panose="030F0702030302020204" pitchFamily="66" charset="0"/>
                <a:ea typeface="Calibri" panose="020F0502020204030204" pitchFamily="34" charset="0"/>
                <a:cs typeface="Calibri" panose="020F0502020204030204" pitchFamily="34" charset="0"/>
              </a:rPr>
              <a:t>The </a:t>
            </a:r>
            <a:r>
              <a:rPr lang="en-US" sz="2000" dirty="0">
                <a:solidFill>
                  <a:srgbClr val="FFC000"/>
                </a:solidFill>
                <a:effectLst/>
                <a:latin typeface="Comic Sans MS" panose="030F0702030302020204" pitchFamily="66" charset="0"/>
                <a:ea typeface="Calibri" panose="020F0502020204030204" pitchFamily="34" charset="0"/>
                <a:cs typeface="Calibri" panose="020F0502020204030204" pitchFamily="34" charset="0"/>
              </a:rPr>
              <a:t>Indian Premier League CSV Dataset</a:t>
            </a:r>
            <a:r>
              <a:rPr lang="en-US" sz="2000" dirty="0">
                <a:effectLst/>
                <a:latin typeface="Comic Sans MS" panose="030F0702030302020204" pitchFamily="66" charset="0"/>
                <a:ea typeface="Calibri" panose="020F0502020204030204" pitchFamily="34" charset="0"/>
                <a:cs typeface="Calibri" panose="020F0502020204030204" pitchFamily="34" charset="0"/>
              </a:rPr>
              <a:t> from Kaggle has been used here, with extensive information comprising of player’s match’s metadata, most importantly </a:t>
            </a:r>
            <a:r>
              <a:rPr lang="en-US" sz="2000" dirty="0">
                <a:solidFill>
                  <a:srgbClr val="FFC000"/>
                </a:solidFill>
                <a:effectLst/>
                <a:latin typeface="Comic Sans MS" panose="030F0702030302020204" pitchFamily="66" charset="0"/>
                <a:ea typeface="Calibri" panose="020F0502020204030204" pitchFamily="34" charset="0"/>
                <a:cs typeface="Calibri" panose="020F0502020204030204" pitchFamily="34" charset="0"/>
              </a:rPr>
              <a:t>ball by ball data of about 577 IPL matches played between 2008 - 2016 </a:t>
            </a:r>
            <a:r>
              <a:rPr lang="en-US" sz="2000" dirty="0">
                <a:effectLst/>
                <a:latin typeface="Comic Sans MS" panose="030F0702030302020204" pitchFamily="66" charset="0"/>
                <a:ea typeface="Calibri" panose="020F0502020204030204" pitchFamily="34" charset="0"/>
                <a:cs typeface="Calibri" panose="020F0502020204030204" pitchFamily="34" charset="0"/>
              </a:rPr>
              <a:t>to give us enough data to work on!</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gn="just">
              <a:buNone/>
            </a:pP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279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438400" y="365852"/>
            <a:ext cx="11101135" cy="1809500"/>
          </a:xfrm>
        </p:spPr>
        <p:txBody>
          <a:bodyPr anchor="t">
            <a:normAutofit/>
          </a:bodyPr>
          <a:lstStyle/>
          <a:p>
            <a:pPr algn="ctr"/>
            <a:r>
              <a:rPr lang="en-US" dirty="0">
                <a:solidFill>
                  <a:schemeClr val="accent1"/>
                </a:solidFill>
                <a:effectLst/>
                <a:latin typeface="Comic Sans MS" panose="030F0702030302020204" pitchFamily="66" charset="0"/>
                <a:ea typeface="Calibri" panose="020F0502020204030204" pitchFamily="34" charset="0"/>
              </a:rPr>
              <a:t>Tools Used</a:t>
            </a:r>
            <a:endParaRPr lang="en-IN" dirty="0">
              <a:solidFill>
                <a:schemeClr val="accent1"/>
              </a:solidFill>
              <a:latin typeface="Comic Sans MS" panose="030F0702030302020204" pitchFamily="66" charset="0"/>
            </a:endParaRPr>
          </a:p>
        </p:txBody>
      </p:sp>
      <p:sp>
        <p:nvSpPr>
          <p:cNvPr id="4" name="Content Placeholder 3">
            <a:extLst>
              <a:ext uri="{FF2B5EF4-FFF2-40B4-BE49-F238E27FC236}">
                <a16:creationId xmlns:a16="http://schemas.microsoft.com/office/drawing/2014/main" id="{A50846E3-55D5-4D26-90F3-D64B64A7BEC9}"/>
              </a:ext>
            </a:extLst>
          </p:cNvPr>
          <p:cNvSpPr>
            <a:spLocks noGrp="1"/>
          </p:cNvSpPr>
          <p:nvPr>
            <p:ph idx="1"/>
          </p:nvPr>
        </p:nvSpPr>
        <p:spPr>
          <a:xfrm>
            <a:off x="1158240" y="2443117"/>
            <a:ext cx="10129520" cy="4147117"/>
          </a:xfrm>
        </p:spPr>
        <p:txBody>
          <a:bodyPr>
            <a:noAutofit/>
          </a:bodyPr>
          <a:lstStyle/>
          <a:p>
            <a:pPr algn="just"/>
            <a:r>
              <a:rPr lang="en-IN" sz="2000" dirty="0">
                <a:effectLst/>
                <a:latin typeface="Comic Sans MS" panose="030F0702030302020204" pitchFamily="66" charset="0"/>
                <a:ea typeface="Calibri" panose="020F0502020204030204" pitchFamily="34" charset="0"/>
                <a:cs typeface="Times New Roman" panose="02020603050405020304" pitchFamily="18" charset="0"/>
              </a:rPr>
              <a:t>Python</a:t>
            </a:r>
          </a:p>
          <a:p>
            <a:pPr algn="just"/>
            <a:r>
              <a:rPr lang="en-IN" sz="2000" dirty="0">
                <a:latin typeface="Comic Sans MS" panose="030F0702030302020204" pitchFamily="66" charset="0"/>
                <a:cs typeface="Times New Roman" panose="02020603050405020304" pitchFamily="18" charset="0"/>
              </a:rPr>
              <a:t>Microsoft SQL Server(MSSQL)</a:t>
            </a:r>
          </a:p>
          <a:p>
            <a:pPr algn="just"/>
            <a:r>
              <a:rPr lang="en-IN" sz="2000" dirty="0" err="1">
                <a:latin typeface="Comic Sans MS" panose="030F0702030302020204" pitchFamily="66" charset="0"/>
                <a:cs typeface="Times New Roman" panose="02020603050405020304" pitchFamily="18" charset="0"/>
              </a:rPr>
              <a:t>Jupyter</a:t>
            </a:r>
            <a:r>
              <a:rPr lang="en-IN" sz="2000" dirty="0">
                <a:latin typeface="Comic Sans MS" panose="030F0702030302020204" pitchFamily="66" charset="0"/>
                <a:cs typeface="Times New Roman" panose="02020603050405020304" pitchFamily="18" charset="0"/>
              </a:rPr>
              <a:t> Notebook</a:t>
            </a:r>
          </a:p>
          <a:p>
            <a:pPr algn="just"/>
            <a:r>
              <a:rPr lang="en-IN" sz="2000" dirty="0" err="1">
                <a:latin typeface="Comic Sans MS" panose="030F0702030302020204" pitchFamily="66" charset="0"/>
                <a:cs typeface="Times New Roman" panose="02020603050405020304" pitchFamily="18" charset="0"/>
              </a:rPr>
              <a:t>Dbeaver</a:t>
            </a:r>
            <a:endParaRPr lang="en-IN" sz="2000" dirty="0">
              <a:latin typeface="Comic Sans MS" panose="030F0702030302020204" pitchFamily="66" charset="0"/>
              <a:cs typeface="Times New Roman" panose="02020603050405020304" pitchFamily="18" charset="0"/>
            </a:endParaRPr>
          </a:p>
          <a:p>
            <a:pPr algn="just"/>
            <a:r>
              <a:rPr lang="en-IN" sz="2000" dirty="0">
                <a:latin typeface="Comic Sans MS" panose="030F0702030302020204" pitchFamily="66" charset="0"/>
                <a:cs typeface="Times New Roman" panose="02020603050405020304" pitchFamily="18" charset="0"/>
              </a:rPr>
              <a:t>MS Excel</a:t>
            </a:r>
          </a:p>
          <a:p>
            <a:pPr marL="0" lvl="0" indent="0" algn="just">
              <a:buNone/>
            </a:pPr>
            <a:endParaRPr lang="en-IN" sz="2000" b="0" i="0" dirty="0">
              <a:solidFill>
                <a:srgbClr val="BDC1C6"/>
              </a:solidFill>
              <a:effectLst/>
              <a:latin typeface="Roboto" panose="020B0604020202020204" pitchFamily="2" charset="0"/>
            </a:endParaRPr>
          </a:p>
        </p:txBody>
      </p:sp>
    </p:spTree>
    <p:extLst>
      <p:ext uri="{BB962C8B-B14F-4D97-AF65-F5344CB8AC3E}">
        <p14:creationId xmlns:p14="http://schemas.microsoft.com/office/powerpoint/2010/main" val="192884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3" name="Rectangle 5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1" name="Rectangle 6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9" name="Rectangle 5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F5FB6D5-8645-4955-BFD9-6147D14DA1F5}"/>
              </a:ext>
            </a:extLst>
          </p:cNvPr>
          <p:cNvSpPr>
            <a:spLocks noGrp="1"/>
          </p:cNvSpPr>
          <p:nvPr>
            <p:ph type="title"/>
          </p:nvPr>
        </p:nvSpPr>
        <p:spPr>
          <a:xfrm>
            <a:off x="7086315" y="545126"/>
            <a:ext cx="4554821" cy="2186096"/>
          </a:xfrm>
        </p:spPr>
        <p:txBody>
          <a:bodyPr vert="horz" lIns="91440" tIns="45720" rIns="91440" bIns="45720" rtlCol="0" anchor="b">
            <a:normAutofit fontScale="90000"/>
          </a:bodyPr>
          <a:lstStyle/>
          <a:p>
            <a:r>
              <a:rPr lang="en-US" dirty="0">
                <a:solidFill>
                  <a:schemeClr val="accent1"/>
                </a:solidFill>
                <a:effectLst/>
                <a:latin typeface="Comic Sans MS" panose="030F0702030302020204" pitchFamily="66" charset="0"/>
              </a:rPr>
              <a:t>Relationships</a:t>
            </a:r>
            <a:br>
              <a:rPr lang="en-US" dirty="0">
                <a:solidFill>
                  <a:schemeClr val="accent1"/>
                </a:solidFill>
                <a:effectLst/>
                <a:latin typeface="Comic Sans MS" panose="030F0702030302020204" pitchFamily="66" charset="0"/>
              </a:rPr>
            </a:br>
            <a:r>
              <a:rPr lang="en-US" dirty="0">
                <a:solidFill>
                  <a:schemeClr val="accent1"/>
                </a:solidFill>
                <a:effectLst/>
                <a:latin typeface="Comic Sans MS" panose="030F0702030302020204" pitchFamily="66" charset="0"/>
              </a:rPr>
              <a:t>Diagram</a:t>
            </a:r>
            <a:endParaRPr lang="en-US" dirty="0">
              <a:solidFill>
                <a:schemeClr val="accent1"/>
              </a:solidFill>
              <a:latin typeface="Comic Sans MS" panose="030F0702030302020204" pitchFamily="66" charset="0"/>
            </a:endParaRPr>
          </a:p>
        </p:txBody>
      </p:sp>
      <p:sp>
        <p:nvSpPr>
          <p:cNvPr id="66" name="Freeform: Shape 65">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FFD6A5A0-2BA1-4994-AE3E-90A7C23A294F}"/>
              </a:ext>
            </a:extLst>
          </p:cNvPr>
          <p:cNvPicPr>
            <a:picLocks noChangeAspect="1"/>
          </p:cNvPicPr>
          <p:nvPr/>
        </p:nvPicPr>
        <p:blipFill>
          <a:blip r:embed="rId2"/>
          <a:stretch>
            <a:fillRect/>
          </a:stretch>
        </p:blipFill>
        <p:spPr>
          <a:xfrm>
            <a:off x="541776" y="886886"/>
            <a:ext cx="5353200" cy="5084227"/>
          </a:xfrm>
          <a:prstGeom prst="rect">
            <a:avLst/>
          </a:prstGeom>
        </p:spPr>
      </p:pic>
      <p:sp>
        <p:nvSpPr>
          <p:cNvPr id="47" name="Content Placeholder 46">
            <a:extLst>
              <a:ext uri="{FF2B5EF4-FFF2-40B4-BE49-F238E27FC236}">
                <a16:creationId xmlns:a16="http://schemas.microsoft.com/office/drawing/2014/main" id="{DEC43C34-7AEE-42CC-A284-4C50FFC9FB71}"/>
              </a:ext>
            </a:extLst>
          </p:cNvPr>
          <p:cNvSpPr>
            <a:spLocks noGrp="1"/>
          </p:cNvSpPr>
          <p:nvPr>
            <p:ph idx="1"/>
          </p:nvPr>
        </p:nvSpPr>
        <p:spPr>
          <a:xfrm>
            <a:off x="7225500" y="2954967"/>
            <a:ext cx="4069476" cy="2864399"/>
          </a:xfrm>
        </p:spPr>
        <p:txBody>
          <a:bodyPr anchor="t">
            <a:normAutofit/>
          </a:bodyPr>
          <a:lstStyle/>
          <a:p>
            <a:pPr algn="just"/>
            <a:r>
              <a:rPr lang="en-US" sz="2000" dirty="0">
                <a:effectLst/>
                <a:latin typeface="Comic Sans MS" panose="030F0702030302020204" pitchFamily="66" charset="0"/>
                <a:ea typeface="Calibri" panose="020F0502020204030204" pitchFamily="34" charset="0"/>
                <a:cs typeface="Times New Roman" panose="02020603050405020304" pitchFamily="18" charset="0"/>
              </a:rPr>
              <a:t>The dashed line means that foreign key column is not a primary key in a referencing table and the solid line means that the foreign key column is also a primary key in  referencing table.</a:t>
            </a:r>
            <a:endParaRPr lang="en-IN" sz="2000" dirty="0">
              <a:effectLst/>
              <a:latin typeface="Comic Sans MS" panose="030F0702030302020204" pitchFamily="66"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643879"/>
      </p:ext>
    </p:extLst>
  </p:cSld>
  <p:clrMapOvr>
    <a:masterClrMapping/>
  </p:clrMapOvr>
</p:sld>
</file>

<file path=ppt/theme/theme1.xml><?xml version="1.0" encoding="utf-8"?>
<a:theme xmlns:a="http://schemas.openxmlformats.org/drawingml/2006/main" name="GlowVTI">
  <a:themeElements>
    <a:clrScheme name="AnalogousFromRegularSeedRightStep">
      <a:dk1>
        <a:srgbClr val="000000"/>
      </a:dk1>
      <a:lt1>
        <a:srgbClr val="FFFFFF"/>
      </a:lt1>
      <a:dk2>
        <a:srgbClr val="3A3621"/>
      </a:dk2>
      <a:lt2>
        <a:srgbClr val="E2E5E8"/>
      </a:lt2>
      <a:accent1>
        <a:srgbClr val="E77B29"/>
      </a:accent1>
      <a:accent2>
        <a:srgbClr val="B9A014"/>
      </a:accent2>
      <a:accent3>
        <a:srgbClr val="87AD1F"/>
      </a:accent3>
      <a:accent4>
        <a:srgbClr val="49BA14"/>
      </a:accent4>
      <a:accent5>
        <a:srgbClr val="21BC31"/>
      </a:accent5>
      <a:accent6>
        <a:srgbClr val="14BA6A"/>
      </a:accent6>
      <a:hlink>
        <a:srgbClr val="3F88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1057</Words>
  <Application>Microsoft Office PowerPoint</Application>
  <PresentationFormat>Widescreen</PresentationFormat>
  <Paragraphs>86</Paragraphs>
  <Slides>30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Avenir Next LT Pro</vt:lpstr>
      <vt:lpstr>Bell MT</vt:lpstr>
      <vt:lpstr>Calibri</vt:lpstr>
      <vt:lpstr>Comic Sans MS</vt:lpstr>
      <vt:lpstr>Roboto</vt:lpstr>
      <vt:lpstr>GlowVTI</vt:lpstr>
      <vt:lpstr>Comprehensive Cricket Analysis by devising a Relational DBMS</vt:lpstr>
      <vt:lpstr>Team Members</vt:lpstr>
      <vt:lpstr>Objective  </vt:lpstr>
      <vt:lpstr>Motivation </vt:lpstr>
      <vt:lpstr>Motivation </vt:lpstr>
      <vt:lpstr>Target Audience and users of the database</vt:lpstr>
      <vt:lpstr>Dataset </vt:lpstr>
      <vt:lpstr>Tools Used</vt:lpstr>
      <vt:lpstr>Relationships Diagram</vt:lpstr>
      <vt:lpstr>Defining the Tables</vt:lpstr>
      <vt:lpstr>Defining the Tables</vt:lpstr>
      <vt:lpstr>Mapping ERD to Tables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Creating and seeding the DB</vt:lpstr>
      <vt:lpstr>SQL QUERIES</vt:lpstr>
      <vt:lpstr>SQL QUERIES</vt:lpstr>
      <vt:lpstr>SQL QUERIES</vt:lpstr>
      <vt:lpstr>SQL QUERIES</vt:lpstr>
      <vt:lpstr>SQL QUERIES</vt:lpstr>
      <vt:lpstr>SQL QUERIES</vt:lpstr>
      <vt:lpstr>PowerPoint Presentation</vt:lpstr>
      <vt:lpstr>EXECUTION TIME OF QUERIES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Cricket Analysis by devising a Relational DBMS</dc:title>
  <dc:creator>Seetharam Reddy Ramireddy</dc:creator>
  <cp:lastModifiedBy>Seetharam Reddy Ramireddy</cp:lastModifiedBy>
  <cp:revision>25</cp:revision>
  <dcterms:created xsi:type="dcterms:W3CDTF">2021-12-16T15:48:21Z</dcterms:created>
  <dcterms:modified xsi:type="dcterms:W3CDTF">2021-12-16T20:23:50Z</dcterms:modified>
</cp:coreProperties>
</file>