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9"/>
  </p:notesMasterIdLst>
  <p:sldIdLst>
    <p:sldId id="256" r:id="rId2"/>
    <p:sldId id="258" r:id="rId3"/>
    <p:sldId id="346" r:id="rId4"/>
    <p:sldId id="260" r:id="rId5"/>
    <p:sldId id="276" r:id="rId6"/>
    <p:sldId id="277" r:id="rId7"/>
    <p:sldId id="348" r:id="rId8"/>
    <p:sldId id="353" r:id="rId9"/>
    <p:sldId id="356" r:id="rId10"/>
    <p:sldId id="357" r:id="rId11"/>
    <p:sldId id="360" r:id="rId12"/>
    <p:sldId id="359" r:id="rId13"/>
    <p:sldId id="358" r:id="rId14"/>
    <p:sldId id="361" r:id="rId15"/>
    <p:sldId id="362" r:id="rId16"/>
    <p:sldId id="344" r:id="rId17"/>
    <p:sldId id="273" r:id="rId18"/>
    <p:sldId id="349" r:id="rId19"/>
    <p:sldId id="351" r:id="rId20"/>
    <p:sldId id="364" r:id="rId21"/>
    <p:sldId id="345" r:id="rId22"/>
    <p:sldId id="365" r:id="rId23"/>
    <p:sldId id="272" r:id="rId24"/>
    <p:sldId id="363" r:id="rId25"/>
    <p:sldId id="352" r:id="rId26"/>
    <p:sldId id="347" r:id="rId27"/>
    <p:sldId id="261" r:id="rId28"/>
  </p:sldIdLst>
  <p:sldSz cx="9144000" cy="5143500" type="screen16x9"/>
  <p:notesSz cx="6858000" cy="9144000"/>
  <p:embeddedFontLst>
    <p:embeddedFont>
      <p:font typeface="Catamaran" panose="020B0604020202020204" charset="0"/>
      <p:regular r:id="rId30"/>
      <p:bold r:id="rId31"/>
    </p:embeddedFont>
    <p:embeddedFont>
      <p:font typeface="Cormorant Garamon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2A177-C356-4708-AC95-44B1F48DCC83}">
  <a:tblStyle styleId="{E232A177-C356-4708-AC95-44B1F48DCC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672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423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28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1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783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052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4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47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055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460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bb0cf07a3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bb0cf07a3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106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bb0cf07a3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bb0cf07a3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bb0cf07a3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bb0cf07a3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59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21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92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20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32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8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25100" y="1346263"/>
            <a:ext cx="6294000" cy="17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7550" y="33214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/>
          <p:nvPr/>
        </p:nvSpPr>
        <p:spPr>
          <a:xfrm>
            <a:off x="1359700" y="855125"/>
            <a:ext cx="6424500" cy="34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5"/>
          <p:cNvSpPr/>
          <p:nvPr/>
        </p:nvSpPr>
        <p:spPr>
          <a:xfrm>
            <a:off x="1459022" y="934828"/>
            <a:ext cx="6225900" cy="3273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/>
          <p:nvPr/>
        </p:nvSpPr>
        <p:spPr>
          <a:xfrm>
            <a:off x="2002700" y="970175"/>
            <a:ext cx="5138700" cy="27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6"/>
          <p:cNvSpPr/>
          <p:nvPr/>
        </p:nvSpPr>
        <p:spPr>
          <a:xfrm>
            <a:off x="2082141" y="1033923"/>
            <a:ext cx="4979400" cy="2618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/>
          <p:nvPr/>
        </p:nvSpPr>
        <p:spPr>
          <a:xfrm>
            <a:off x="2234025" y="399650"/>
            <a:ext cx="46758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7"/>
          <p:cNvSpPr/>
          <p:nvPr/>
        </p:nvSpPr>
        <p:spPr>
          <a:xfrm>
            <a:off x="2345850" y="500500"/>
            <a:ext cx="44526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56825" y="1888850"/>
            <a:ext cx="4117800" cy="21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6825" y="11279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1858127" y="1682850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58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136125" y="168285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6136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/>
          </p:nvPr>
        </p:nvSpPr>
        <p:spPr>
          <a:xfrm>
            <a:off x="1858127" y="3221825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1858127" y="3732149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6136125" y="3221825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6136127" y="3732147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095852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5852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5373827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373827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2002700" y="970175"/>
            <a:ext cx="5138700" cy="27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082141" y="1033923"/>
            <a:ext cx="4979400" cy="2618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2512200" y="1328550"/>
            <a:ext cx="411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512200" y="2556750"/>
            <a:ext cx="4119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6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 idx="2"/>
          </p:nvPr>
        </p:nvSpPr>
        <p:spPr>
          <a:xfrm>
            <a:off x="1187602" y="1384750"/>
            <a:ext cx="32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"/>
          </p:nvPr>
        </p:nvSpPr>
        <p:spPr>
          <a:xfrm>
            <a:off x="1187602" y="1912450"/>
            <a:ext cx="3227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 idx="3"/>
          </p:nvPr>
        </p:nvSpPr>
        <p:spPr>
          <a:xfrm>
            <a:off x="1187602" y="2989200"/>
            <a:ext cx="32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4"/>
          </p:nvPr>
        </p:nvSpPr>
        <p:spPr>
          <a:xfrm>
            <a:off x="1187613" y="3516900"/>
            <a:ext cx="3232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2"/>
          </p:nvPr>
        </p:nvSpPr>
        <p:spPr>
          <a:xfrm>
            <a:off x="2287850" y="175256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2287850" y="216398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 idx="3"/>
          </p:nvPr>
        </p:nvSpPr>
        <p:spPr>
          <a:xfrm>
            <a:off x="4603958" y="175256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4"/>
          </p:nvPr>
        </p:nvSpPr>
        <p:spPr>
          <a:xfrm>
            <a:off x="4603954" y="216398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 idx="5"/>
          </p:nvPr>
        </p:nvSpPr>
        <p:spPr>
          <a:xfrm>
            <a:off x="2287850" y="318098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6"/>
          </p:nvPr>
        </p:nvSpPr>
        <p:spPr>
          <a:xfrm>
            <a:off x="2287850" y="35924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 idx="7"/>
          </p:nvPr>
        </p:nvSpPr>
        <p:spPr>
          <a:xfrm>
            <a:off x="4603958" y="318098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subTitle" idx="8"/>
          </p:nvPr>
        </p:nvSpPr>
        <p:spPr>
          <a:xfrm>
            <a:off x="4603954" y="35924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/>
          <p:nvPr/>
        </p:nvSpPr>
        <p:spPr>
          <a:xfrm>
            <a:off x="1140900" y="738200"/>
            <a:ext cx="6862200" cy="36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1246987" y="823332"/>
            <a:ext cx="6649800" cy="3497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1792550" y="2466250"/>
            <a:ext cx="33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5" name="Google Shape;325;p41"/>
          <p:cNvSpPr txBox="1">
            <a:spLocks noGrp="1"/>
          </p:cNvSpPr>
          <p:nvPr>
            <p:ph type="title" idx="2" hasCustomPrompt="1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6" name="Google Shape;326;p41"/>
          <p:cNvSpPr txBox="1">
            <a:spLocks noGrp="1"/>
          </p:cNvSpPr>
          <p:nvPr>
            <p:ph type="subTitle" idx="1"/>
          </p:nvPr>
        </p:nvSpPr>
        <p:spPr>
          <a:xfrm>
            <a:off x="1792550" y="3364850"/>
            <a:ext cx="33357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4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9" r:id="rId4"/>
    <p:sldLayoutId id="2147483662" r:id="rId5"/>
    <p:sldLayoutId id="2147483675" r:id="rId6"/>
    <p:sldLayoutId id="2147483682" r:id="rId7"/>
    <p:sldLayoutId id="2147483687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>
            <a:spLocks noGrp="1"/>
          </p:cNvSpPr>
          <p:nvPr>
            <p:ph type="ctrTitle"/>
          </p:nvPr>
        </p:nvSpPr>
        <p:spPr>
          <a:xfrm>
            <a:off x="1429831" y="1308542"/>
            <a:ext cx="6284338" cy="2057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Frequent Pattern (FP) Growth</a:t>
            </a:r>
            <a:br>
              <a:rPr lang="en-US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428;p63">
            <a:extLst>
              <a:ext uri="{FF2B5EF4-FFF2-40B4-BE49-F238E27FC236}">
                <a16:creationId xmlns:a16="http://schemas.microsoft.com/office/drawing/2014/main" id="{193A9694-EF81-2655-928E-1467C483AC79}"/>
              </a:ext>
            </a:extLst>
          </p:cNvPr>
          <p:cNvSpPr txBox="1">
            <a:spLocks/>
          </p:cNvSpPr>
          <p:nvPr/>
        </p:nvSpPr>
        <p:spPr>
          <a:xfrm>
            <a:off x="3901341" y="2806259"/>
            <a:ext cx="3981417" cy="185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60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en-US" sz="1600" b="1" dirty="0"/>
              <a:t>	Team Members:</a:t>
            </a:r>
          </a:p>
          <a:p>
            <a:r>
              <a:rPr lang="en-US" sz="1600" b="1" dirty="0"/>
              <a:t>		</a:t>
            </a:r>
            <a:r>
              <a:rPr lang="en-US" sz="1600" b="1" dirty="0" err="1"/>
              <a:t>Navaprettam</a:t>
            </a:r>
            <a:r>
              <a:rPr lang="en-US" sz="1600" b="1" dirty="0"/>
              <a:t> N</a:t>
            </a:r>
          </a:p>
          <a:p>
            <a:r>
              <a:rPr lang="en-US" sz="1600" b="1" dirty="0"/>
              <a:t>	         Pranav V</a:t>
            </a:r>
          </a:p>
          <a:p>
            <a:r>
              <a:rPr lang="en-US" sz="1600" b="1" dirty="0"/>
              <a:t>		     Shivashankar M N</a:t>
            </a:r>
          </a:p>
          <a:p>
            <a:r>
              <a:rPr lang="en-US" sz="1600" b="1" dirty="0"/>
              <a:t>	              Shravan A H</a:t>
            </a:r>
          </a:p>
          <a:p>
            <a:br>
              <a:rPr lang="en-US" sz="1600" b="1" dirty="0">
                <a:solidFill>
                  <a:schemeClr val="dk1"/>
                </a:solidFill>
              </a:rPr>
            </a:b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7" name="Google Shape;428;p63">
            <a:extLst>
              <a:ext uri="{FF2B5EF4-FFF2-40B4-BE49-F238E27FC236}">
                <a16:creationId xmlns:a16="http://schemas.microsoft.com/office/drawing/2014/main" id="{5767CC06-F9A6-26B5-F0D6-1F6C635BB3B4}"/>
              </a:ext>
            </a:extLst>
          </p:cNvPr>
          <p:cNvSpPr txBox="1">
            <a:spLocks/>
          </p:cNvSpPr>
          <p:nvPr/>
        </p:nvSpPr>
        <p:spPr>
          <a:xfrm>
            <a:off x="1261242" y="3195257"/>
            <a:ext cx="2866920" cy="9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60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pPr algn="l"/>
            <a:r>
              <a:rPr lang="en-US" sz="1600" b="1" dirty="0">
                <a:solidFill>
                  <a:schemeClr val="dk1"/>
                </a:solidFill>
              </a:rPr>
              <a:t>Presented to:</a:t>
            </a:r>
          </a:p>
          <a:p>
            <a:pPr algn="l"/>
            <a:r>
              <a:rPr lang="en-US" sz="1600" b="1" dirty="0">
                <a:solidFill>
                  <a:schemeClr val="dk1"/>
                </a:solidFill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</a:rPr>
              <a:t>SanthoshKumar</a:t>
            </a:r>
            <a:r>
              <a:rPr lang="en-US" sz="1600" b="1" dirty="0">
                <a:solidFill>
                  <a:schemeClr val="dk1"/>
                </a:solidFill>
              </a:rPr>
              <a:t> M</a:t>
            </a:r>
          </a:p>
          <a:p>
            <a:pPr algn="l"/>
            <a:r>
              <a:rPr lang="en-US" sz="1600" b="1" dirty="0">
                <a:solidFill>
                  <a:schemeClr val="dk1"/>
                </a:solidFill>
              </a:rPr>
              <a:t>        Head of the Dept CSE</a:t>
            </a:r>
          </a:p>
          <a:p>
            <a:pPr algn="l"/>
            <a:r>
              <a:rPr lang="en-US" sz="1600" b="1" dirty="0">
                <a:solidFill>
                  <a:schemeClr val="dk1"/>
                </a:solidFill>
              </a:rPr>
              <a:t>        GMIT,DVG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D1325-D5D9-9806-8968-39249C6BEFD2}"/>
              </a:ext>
            </a:extLst>
          </p:cNvPr>
          <p:cNvSpPr txBox="1"/>
          <p:nvPr/>
        </p:nvSpPr>
        <p:spPr>
          <a:xfrm>
            <a:off x="1048406" y="1171903"/>
            <a:ext cx="6479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Step-2: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minimum support = 40%, So in this step we will remove all the items that are bought less than 40% of support or support less than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70225-5BE4-A0D5-DB3E-8863470AB4BA}"/>
              </a:ext>
            </a:extLst>
          </p:cNvPr>
          <p:cNvSpPr txBox="1"/>
          <p:nvPr/>
        </p:nvSpPr>
        <p:spPr>
          <a:xfrm>
            <a:off x="1048406" y="3445749"/>
            <a:ext cx="6479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Step-3: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F -list in which frequent items are sorted in the descending order based on the support.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1901EBB-7922-DD3A-7EB5-3D1F8234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27866"/>
              </p:ext>
            </p:extLst>
          </p:nvPr>
        </p:nvGraphicFramePr>
        <p:xfrm>
          <a:off x="1124606" y="1708591"/>
          <a:ext cx="5349766" cy="1644210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2674883">
                  <a:extLst>
                    <a:ext uri="{9D8B030D-6E8A-4147-A177-3AD203B41FA5}">
                      <a16:colId xmlns:a16="http://schemas.microsoft.com/office/drawing/2014/main" val="2089479498"/>
                    </a:ext>
                  </a:extLst>
                </a:gridCol>
                <a:gridCol w="2674883">
                  <a:extLst>
                    <a:ext uri="{9D8B030D-6E8A-4147-A177-3AD203B41FA5}">
                      <a16:colId xmlns:a16="http://schemas.microsoft.com/office/drawing/2014/main" val="4080274028"/>
                    </a:ext>
                  </a:extLst>
                </a:gridCol>
              </a:tblGrid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63469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53047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77662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32039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73625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9E3B7F2-C3D8-3A35-AD3F-A16538128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6035"/>
              </p:ext>
            </p:extLst>
          </p:nvPr>
        </p:nvGraphicFramePr>
        <p:xfrm>
          <a:off x="1124606" y="4061917"/>
          <a:ext cx="5349766" cy="331407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2674883">
                  <a:extLst>
                    <a:ext uri="{9D8B030D-6E8A-4147-A177-3AD203B41FA5}">
                      <a16:colId xmlns:a16="http://schemas.microsoft.com/office/drawing/2014/main" val="109905547"/>
                    </a:ext>
                  </a:extLst>
                </a:gridCol>
                <a:gridCol w="2674883">
                  <a:extLst>
                    <a:ext uri="{9D8B030D-6E8A-4147-A177-3AD203B41FA5}">
                      <a16:colId xmlns:a16="http://schemas.microsoft.com/office/drawing/2014/main" val="234759645"/>
                    </a:ext>
                  </a:extLst>
                </a:gridCol>
              </a:tblGrid>
              <a:tr h="331407">
                <a:tc>
                  <a:txBody>
                    <a:bodyPr/>
                    <a:lstStyle/>
                    <a:p>
                      <a:r>
                        <a:rPr lang="en-US" dirty="0"/>
                        <a:t>F-List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P, M,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6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5F8E3-E6CB-C03C-6557-237B88C54706}"/>
              </a:ext>
            </a:extLst>
          </p:cNvPr>
          <p:cNvSpPr txBox="1"/>
          <p:nvPr/>
        </p:nvSpPr>
        <p:spPr>
          <a:xfrm>
            <a:off x="1143001" y="1112100"/>
            <a:ext cx="6306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Step-4: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 frequent items in transactions based on F-list. It is also known as FPDP.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175C215-3ED8-38FA-6811-14EA1147D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67949"/>
              </p:ext>
            </p:extLst>
          </p:nvPr>
        </p:nvGraphicFramePr>
        <p:xfrm>
          <a:off x="1143001" y="1633229"/>
          <a:ext cx="6096000" cy="2225040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230155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485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Bought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1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2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P, 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4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{M,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3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74EF0-7496-E06A-9B87-09ABD07CE519}"/>
              </a:ext>
            </a:extLst>
          </p:cNvPr>
          <p:cNvSpPr txBox="1"/>
          <p:nvPr/>
        </p:nvSpPr>
        <p:spPr>
          <a:xfrm>
            <a:off x="1355834" y="11743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Step-5: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FP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A5BF570-4A2E-E22D-4871-02DA537D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74" y="1174356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74FDE8C6-FA03-B8D6-A1B4-E7B37DFA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74" y="2819435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71D38-9997-B05C-2E10-4239E4A335FC}"/>
              </a:ext>
            </a:extLst>
          </p:cNvPr>
          <p:cNvSpPr txBox="1"/>
          <p:nvPr/>
        </p:nvSpPr>
        <p:spPr>
          <a:xfrm>
            <a:off x="1344267" y="1723695"/>
            <a:ext cx="45793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transaction 1: {B,P} -&gt; Create 2 nodes B and P. Set the path as null -&gt; B -&gt; P and the count of B and P as 1 as shown below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1E189-AFE8-A954-503F-3453E018798D}"/>
              </a:ext>
            </a:extLst>
          </p:cNvPr>
          <p:cNvSpPr txBox="1"/>
          <p:nvPr/>
        </p:nvSpPr>
        <p:spPr>
          <a:xfrm>
            <a:off x="1355834" y="3468773"/>
            <a:ext cx="45793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transaction 2: {B,P} -&gt; The path will be null -&gt; B -&gt; P. As transaction 1 and 2 share the same path. Set counts of B and P to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DB902-DCAE-5DC1-B752-B35396C2F781}"/>
              </a:ext>
            </a:extLst>
          </p:cNvPr>
          <p:cNvSpPr txBox="1"/>
          <p:nvPr/>
        </p:nvSpPr>
        <p:spPr>
          <a:xfrm>
            <a:off x="1195387" y="1293075"/>
            <a:ext cx="6753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transaction 3: {B,P,M} -&gt; The path will be null -&gt; B -&gt; P -&gt; M. As transaction 2 and 3 share the same path till node P. Therefore, set count of B and P as 3 and create node M having count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EFB24-F6AB-004E-F9FE-E97035EB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2400300"/>
            <a:ext cx="1765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1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DB902-DCAE-5DC1-B752-B35396C2F781}"/>
              </a:ext>
            </a:extLst>
          </p:cNvPr>
          <p:cNvSpPr txBox="1"/>
          <p:nvPr/>
        </p:nvSpPr>
        <p:spPr>
          <a:xfrm>
            <a:off x="1195387" y="1293075"/>
            <a:ext cx="6753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Continue until all the transactions are mapped to a path in FP-tree.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C64B5-883C-B210-E32D-B93EB26D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781827"/>
            <a:ext cx="5435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A3109-7261-47CF-0789-9F976782248F}"/>
              </a:ext>
            </a:extLst>
          </p:cNvPr>
          <p:cNvSpPr txBox="1"/>
          <p:nvPr/>
        </p:nvSpPr>
        <p:spPr>
          <a:xfrm>
            <a:off x="1142999" y="1112100"/>
            <a:ext cx="66389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Step-6: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conditional FP tree in the sequence of reverse order of F - List {E,M,P,B} and generate frequent item set. The conditional FP tree is sub tree which is built by considering the transactions of a particular item and then removing that item from all the transaction.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83E9A-FB7F-ED52-0446-016AF69526CA}"/>
              </a:ext>
            </a:extLst>
          </p:cNvPr>
          <p:cNvSpPr txBox="1"/>
          <p:nvPr/>
        </p:nvSpPr>
        <p:spPr>
          <a:xfrm>
            <a:off x="1100135" y="4085551"/>
            <a:ext cx="6724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table has two items {B , P} that are bought together frequently.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27D0098-6D16-2410-C24D-B193F452B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54333"/>
              </p:ext>
            </p:extLst>
          </p:nvPr>
        </p:nvGraphicFramePr>
        <p:xfrm>
          <a:off x="1142999" y="2124151"/>
          <a:ext cx="6385611" cy="1881412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1108860">
                  <a:extLst>
                    <a:ext uri="{9D8B030D-6E8A-4147-A177-3AD203B41FA5}">
                      <a16:colId xmlns:a16="http://schemas.microsoft.com/office/drawing/2014/main" val="1853076913"/>
                    </a:ext>
                  </a:extLst>
                </a:gridCol>
                <a:gridCol w="1545114">
                  <a:extLst>
                    <a:ext uri="{9D8B030D-6E8A-4147-A177-3AD203B41FA5}">
                      <a16:colId xmlns:a16="http://schemas.microsoft.com/office/drawing/2014/main" val="3752503657"/>
                    </a:ext>
                  </a:extLst>
                </a:gridCol>
                <a:gridCol w="1715151">
                  <a:extLst>
                    <a:ext uri="{9D8B030D-6E8A-4147-A177-3AD203B41FA5}">
                      <a16:colId xmlns:a16="http://schemas.microsoft.com/office/drawing/2014/main" val="1014465919"/>
                    </a:ext>
                  </a:extLst>
                </a:gridCol>
                <a:gridCol w="2016486">
                  <a:extLst>
                    <a:ext uri="{9D8B030D-6E8A-4147-A177-3AD203B41FA5}">
                      <a16:colId xmlns:a16="http://schemas.microsoft.com/office/drawing/2014/main" val="543980399"/>
                    </a:ext>
                  </a:extLst>
                </a:gridCol>
              </a:tblGrid>
              <a:tr h="477822">
                <a:tc>
                  <a:txBody>
                    <a:bodyPr/>
                    <a:lstStyle/>
                    <a:p>
                      <a:r>
                        <a:rPr lang="en-US" dirty="0"/>
                        <a:t>Items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Pattern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FP-Tree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Pattern</a:t>
                      </a:r>
                    </a:p>
                    <a:p>
                      <a:r>
                        <a:rPr lang="en-US" dirty="0"/>
                        <a:t>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16715"/>
                  </a:ext>
                </a:extLst>
              </a:tr>
              <a:tr h="340813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{{B:1}, {M:1}}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85712"/>
                  </a:ext>
                </a:extLst>
              </a:tr>
              <a:tr h="34081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{{B, P:1}}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P:1}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0801"/>
                  </a:ext>
                </a:extLst>
              </a:tr>
              <a:tr h="340813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{{B:3}}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{B:3}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&lt;B, P:3&gt;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36629"/>
                  </a:ext>
                </a:extLst>
              </a:tr>
              <a:tr h="34081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Python-Code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9922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1" name="Google Shape;751;p80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8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Python-Code</a:t>
            </a:r>
            <a:endParaRPr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7155B-25DB-8F82-0EA3-25136DB91E7B}"/>
              </a:ext>
            </a:extLst>
          </p:cNvPr>
          <p:cNvSpPr txBox="1"/>
          <p:nvPr/>
        </p:nvSpPr>
        <p:spPr>
          <a:xfrm>
            <a:off x="1345445" y="1234962"/>
            <a:ext cx="42226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mlxtend.preprocessing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TransactionEncoder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mlxtend.frequent_patterns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fpgrowth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Example dataset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=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'Bread'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'Milk'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'Bread'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'Diapers'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'Beer'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'Eggs'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'Milk'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'Diapers'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'Beer'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'Coke'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'Bread'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'Milk'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'Diapers'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'Beer'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'Bread'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'Milk'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'Diapers'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'Coke'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0"/>
          <p:cNvSpPr txBox="1">
            <a:spLocks noGrp="1"/>
          </p:cNvSpPr>
          <p:nvPr>
            <p:ph type="title"/>
          </p:nvPr>
        </p:nvSpPr>
        <p:spPr>
          <a:xfrm>
            <a:off x="720000" y="55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Python-Code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7155B-25DB-8F82-0EA3-25136DB91E7B}"/>
              </a:ext>
            </a:extLst>
          </p:cNvPr>
          <p:cNvSpPr txBox="1"/>
          <p:nvPr/>
        </p:nvSpPr>
        <p:spPr>
          <a:xfrm>
            <a:off x="1303283" y="1232922"/>
            <a:ext cx="54393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dataset into a transaction format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TransactionEncoder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te_ary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te.fit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(dataset).transform(dataset)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te_ary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te.columns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Run FP-Growth algorithm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frequent_itemsets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fpgrowth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min_support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use_colnames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Print the frequent </a:t>
            </a:r>
            <a:r>
              <a:rPr lang="en-IN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frequent_itemsets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1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1" name="Google Shape;751;p80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8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ED54C-3FFB-4EC0-9FDF-07A35C189237}"/>
              </a:ext>
            </a:extLst>
          </p:cNvPr>
          <p:cNvSpPr txBox="1"/>
          <p:nvPr/>
        </p:nvSpPr>
        <p:spPr>
          <a:xfrm>
            <a:off x="2944210" y="1556087"/>
            <a:ext cx="3255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support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0.8            (Milk)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0.8           (Bread)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0.8         (Diapers)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0.6            (Beer)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0.6     (Bread, Milk)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   0.6  (Diapers, Bread)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 0.6   (Diapers, Milk)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0.6   (Beer, Diapers)</a:t>
            </a:r>
          </a:p>
        </p:txBody>
      </p:sp>
    </p:spTree>
    <p:extLst>
      <p:ext uri="{BB962C8B-B14F-4D97-AF65-F5344CB8AC3E}">
        <p14:creationId xmlns:p14="http://schemas.microsoft.com/office/powerpoint/2010/main" val="239319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>
            <a:hlinkClick r:id="" action="ppaction://noaction"/>
          </p:cNvPr>
          <p:cNvSpPr/>
          <p:nvPr/>
        </p:nvSpPr>
        <p:spPr>
          <a:xfrm>
            <a:off x="5340527" y="2768420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40" name="Google Shape;440;p65">
            <a:hlinkClick r:id="rId3" action="ppaction://hlinksldjump"/>
          </p:cNvPr>
          <p:cNvSpPr/>
          <p:nvPr/>
        </p:nvSpPr>
        <p:spPr>
          <a:xfrm>
            <a:off x="5373827" y="1513310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41" name="Google Shape;441;p65">
            <a:hlinkClick r:id="" action="ppaction://noaction"/>
          </p:cNvPr>
          <p:cNvSpPr/>
          <p:nvPr/>
        </p:nvSpPr>
        <p:spPr>
          <a:xfrm>
            <a:off x="1078126" y="2771475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42" name="Google Shape;442;p65">
            <a:hlinkClick r:id="rId4" action="ppaction://hlinksldjump"/>
          </p:cNvPr>
          <p:cNvSpPr/>
          <p:nvPr/>
        </p:nvSpPr>
        <p:spPr>
          <a:xfrm>
            <a:off x="1062527" y="1513310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43" name="Google Shape;443;p65"/>
          <p:cNvSpPr txBox="1">
            <a:spLocks noGrp="1"/>
          </p:cNvSpPr>
          <p:nvPr>
            <p:ph type="title" idx="2"/>
          </p:nvPr>
        </p:nvSpPr>
        <p:spPr>
          <a:xfrm>
            <a:off x="1858125" y="1672929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445" name="Google Shape;445;p65"/>
          <p:cNvSpPr txBox="1">
            <a:spLocks noGrp="1"/>
          </p:cNvSpPr>
          <p:nvPr>
            <p:ph type="title" idx="3"/>
          </p:nvPr>
        </p:nvSpPr>
        <p:spPr>
          <a:xfrm>
            <a:off x="6136125" y="167641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FP-Algorithm</a:t>
            </a:r>
            <a:endParaRPr b="1" dirty="0"/>
          </a:p>
        </p:txBody>
      </p:sp>
      <p:sp>
        <p:nvSpPr>
          <p:cNvPr id="447" name="Google Shape;447;p65"/>
          <p:cNvSpPr txBox="1">
            <a:spLocks noGrp="1"/>
          </p:cNvSpPr>
          <p:nvPr>
            <p:ph type="title" idx="5"/>
          </p:nvPr>
        </p:nvSpPr>
        <p:spPr>
          <a:xfrm>
            <a:off x="1873726" y="2834591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Python-Code</a:t>
            </a:r>
            <a:endParaRPr b="1" dirty="0"/>
          </a:p>
        </p:txBody>
      </p:sp>
      <p:sp>
        <p:nvSpPr>
          <p:cNvPr id="449" name="Google Shape;449;p65"/>
          <p:cNvSpPr txBox="1">
            <a:spLocks noGrp="1"/>
          </p:cNvSpPr>
          <p:nvPr>
            <p:ph type="title" idx="7"/>
          </p:nvPr>
        </p:nvSpPr>
        <p:spPr>
          <a:xfrm>
            <a:off x="6136125" y="282617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</a:t>
            </a:r>
            <a:endParaRPr b="1" dirty="0"/>
          </a:p>
        </p:txBody>
      </p:sp>
      <p:sp>
        <p:nvSpPr>
          <p:cNvPr id="451" name="Google Shape;451;p65"/>
          <p:cNvSpPr txBox="1">
            <a:spLocks noGrp="1"/>
          </p:cNvSpPr>
          <p:nvPr>
            <p:ph type="title" idx="9"/>
          </p:nvPr>
        </p:nvSpPr>
        <p:spPr>
          <a:xfrm>
            <a:off x="1095827" y="1647260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452" name="Google Shape;452;p65"/>
          <p:cNvSpPr txBox="1">
            <a:spLocks noGrp="1"/>
          </p:cNvSpPr>
          <p:nvPr>
            <p:ph type="title" idx="13"/>
          </p:nvPr>
        </p:nvSpPr>
        <p:spPr>
          <a:xfrm>
            <a:off x="1111451" y="2829225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03</a:t>
            </a:r>
            <a:endParaRPr b="1"/>
          </a:p>
        </p:txBody>
      </p:sp>
      <p:sp>
        <p:nvSpPr>
          <p:cNvPr id="453" name="Google Shape;453;p65"/>
          <p:cNvSpPr txBox="1">
            <a:spLocks noGrp="1"/>
          </p:cNvSpPr>
          <p:nvPr>
            <p:ph type="title" idx="14"/>
          </p:nvPr>
        </p:nvSpPr>
        <p:spPr>
          <a:xfrm>
            <a:off x="5407127" y="1571060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454" name="Google Shape;454;p65"/>
          <p:cNvSpPr txBox="1">
            <a:spLocks noGrp="1"/>
          </p:cNvSpPr>
          <p:nvPr>
            <p:ph type="title" idx="15"/>
          </p:nvPr>
        </p:nvSpPr>
        <p:spPr>
          <a:xfrm>
            <a:off x="5373827" y="2826170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04</a:t>
            </a:r>
            <a:endParaRPr b="1"/>
          </a:p>
        </p:txBody>
      </p:sp>
      <p:sp>
        <p:nvSpPr>
          <p:cNvPr id="456" name="Google Shape;456;p6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 OF CONTENTS</a:t>
            </a:r>
            <a:endParaRPr b="1"/>
          </a:p>
        </p:txBody>
      </p:sp>
      <p:sp>
        <p:nvSpPr>
          <p:cNvPr id="12" name="Google Shape;439;p65">
            <a:hlinkClick r:id="" action="ppaction://noaction"/>
            <a:extLst>
              <a:ext uri="{FF2B5EF4-FFF2-40B4-BE49-F238E27FC236}">
                <a16:creationId xmlns:a16="http://schemas.microsoft.com/office/drawing/2014/main" id="{017D1940-D1D0-5FAC-ADC9-728E9DDD2A9D}"/>
              </a:ext>
            </a:extLst>
          </p:cNvPr>
          <p:cNvSpPr/>
          <p:nvPr/>
        </p:nvSpPr>
        <p:spPr>
          <a:xfrm>
            <a:off x="3086029" y="3674653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" name="Google Shape;449;p65">
            <a:extLst>
              <a:ext uri="{FF2B5EF4-FFF2-40B4-BE49-F238E27FC236}">
                <a16:creationId xmlns:a16="http://schemas.microsoft.com/office/drawing/2014/main" id="{B9886CF0-5764-60FC-28D9-779734856C1E}"/>
              </a:ext>
            </a:extLst>
          </p:cNvPr>
          <p:cNvSpPr txBox="1">
            <a:spLocks/>
          </p:cNvSpPr>
          <p:nvPr/>
        </p:nvSpPr>
        <p:spPr>
          <a:xfrm>
            <a:off x="3881627" y="3732403"/>
            <a:ext cx="228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en-IN" b="1" dirty="0"/>
              <a:t>Conclusion</a:t>
            </a:r>
          </a:p>
        </p:txBody>
      </p:sp>
      <p:sp>
        <p:nvSpPr>
          <p:cNvPr id="14" name="Google Shape;454;p65">
            <a:extLst>
              <a:ext uri="{FF2B5EF4-FFF2-40B4-BE49-F238E27FC236}">
                <a16:creationId xmlns:a16="http://schemas.microsoft.com/office/drawing/2014/main" id="{4BAC87FF-3744-3571-ABCA-14B7B31193F4}"/>
              </a:ext>
            </a:extLst>
          </p:cNvPr>
          <p:cNvSpPr txBox="1">
            <a:spLocks/>
          </p:cNvSpPr>
          <p:nvPr/>
        </p:nvSpPr>
        <p:spPr>
          <a:xfrm>
            <a:off x="3119329" y="3732403"/>
            <a:ext cx="72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en" b="1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Try-it-out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89787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Application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99218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Overlook</a:t>
            </a:r>
            <a:endParaRPr dirty="0"/>
          </a:p>
        </p:txBody>
      </p:sp>
      <p:cxnSp>
        <p:nvCxnSpPr>
          <p:cNvPr id="738" name="Google Shape;738;p79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69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 and disadvantage</a:t>
            </a:r>
            <a:endParaRPr dirty="0"/>
          </a:p>
        </p:txBody>
      </p:sp>
      <p:cxnSp>
        <p:nvCxnSpPr>
          <p:cNvPr id="738" name="Google Shape;738;p79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9EA0EB-6102-8BDF-6D80-7F046B89F0C2}"/>
              </a:ext>
            </a:extLst>
          </p:cNvPr>
          <p:cNvSpPr txBox="1"/>
          <p:nvPr/>
        </p:nvSpPr>
        <p:spPr>
          <a:xfrm>
            <a:off x="1009649" y="1226554"/>
            <a:ext cx="701992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FP Growth Algorithm</a:t>
            </a:r>
          </a:p>
          <a:p>
            <a:pPr algn="l"/>
            <a:endParaRPr lang="en-IN" b="1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needs to scan the database only twice when compared to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scans the transactions for each iteration.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pairing of items is not done in this algorithm and this makes it faster.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is stored in a compact version in memory.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efficient and scalable for mining both long and short frequent patterns.</a:t>
            </a:r>
          </a:p>
          <a:p>
            <a:pPr algn="l">
              <a:buFont typeface="+mj-lt"/>
              <a:buAutoNum type="arabicPeriod"/>
            </a:pPr>
            <a:endParaRPr lang="en-IN" b="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FP-Growth Algorithm</a:t>
            </a:r>
          </a:p>
          <a:p>
            <a:pPr algn="l"/>
            <a:endParaRPr lang="en-IN" b="1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 Tree is more cumbersome and difficult to build than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may be expensive.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database is large, the algorithm may not fit in the shared memory.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cxnSp>
        <p:nvCxnSpPr>
          <p:cNvPr id="738" name="Google Shape;738;p79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9EA0EB-6102-8BDF-6D80-7F046B89F0C2}"/>
              </a:ext>
            </a:extLst>
          </p:cNvPr>
          <p:cNvSpPr txBox="1"/>
          <p:nvPr/>
        </p:nvSpPr>
        <p:spPr>
          <a:xfrm>
            <a:off x="1320067" y="1447600"/>
            <a:ext cx="70199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Data Analysis: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Usage Mining</a:t>
            </a:r>
          </a:p>
        </p:txBody>
      </p:sp>
    </p:spTree>
    <p:extLst>
      <p:ext uri="{BB962C8B-B14F-4D97-AF65-F5344CB8AC3E}">
        <p14:creationId xmlns:p14="http://schemas.microsoft.com/office/powerpoint/2010/main" val="454146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Conclusion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340946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884DB4-E185-50B6-C030-FAE0069C837D}"/>
              </a:ext>
            </a:extLst>
          </p:cNvPr>
          <p:cNvSpPr txBox="1"/>
          <p:nvPr/>
        </p:nvSpPr>
        <p:spPr>
          <a:xfrm>
            <a:off x="1298028" y="1451466"/>
            <a:ext cx="6547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 Pattern Growth Algorithm is the method of finding frequent patterns without candidate generation. It constructs an FP Tree rather than using the generate and test strategy of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focus of the FP Growth algorithm is on fragmenting the paths of the items and mining frequent patterns.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FP-Growth algorithm is a valuable tool for discovering meaningful patterns and associations in data, enabling organizations to make data-driven decisions, enhance their operations, and gain a competitive edge in their respective domains.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731;p79">
            <a:extLst>
              <a:ext uri="{FF2B5EF4-FFF2-40B4-BE49-F238E27FC236}">
                <a16:creationId xmlns:a16="http://schemas.microsoft.com/office/drawing/2014/main" id="{DF7EE7D0-71AF-DD84-80F0-3006271A8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24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8"/>
          <p:cNvSpPr txBox="1">
            <a:spLocks noGrp="1"/>
          </p:cNvSpPr>
          <p:nvPr>
            <p:ph type="title"/>
          </p:nvPr>
        </p:nvSpPr>
        <p:spPr>
          <a:xfrm>
            <a:off x="2512200" y="1328550"/>
            <a:ext cx="411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sp>
        <p:nvSpPr>
          <p:cNvPr id="489" name="Google Shape;489;p68"/>
          <p:cNvSpPr txBox="1">
            <a:spLocks noGrp="1"/>
          </p:cNvSpPr>
          <p:nvPr>
            <p:ph type="subTitle" idx="1"/>
          </p:nvPr>
        </p:nvSpPr>
        <p:spPr>
          <a:xfrm>
            <a:off x="3333207" y="2719553"/>
            <a:ext cx="2477586" cy="598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question???</a:t>
            </a:r>
            <a:endParaRPr dirty="0"/>
          </a:p>
        </p:txBody>
      </p:sp>
      <p:cxnSp>
        <p:nvCxnSpPr>
          <p:cNvPr id="490" name="Google Shape;490;p68"/>
          <p:cNvCxnSpPr/>
          <p:nvPr/>
        </p:nvCxnSpPr>
        <p:spPr>
          <a:xfrm>
            <a:off x="4065100" y="255675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Introduction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401455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7"/>
          <p:cNvSpPr txBox="1">
            <a:spLocks noGrp="1"/>
          </p:cNvSpPr>
          <p:nvPr>
            <p:ph type="body" idx="1"/>
          </p:nvPr>
        </p:nvSpPr>
        <p:spPr>
          <a:xfrm>
            <a:off x="775520" y="1036085"/>
            <a:ext cx="6650038" cy="3566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FP-Growth is a data mining algorithm.</a:t>
            </a:r>
          </a:p>
          <a:p>
            <a:pPr marL="16510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for finding frequent patterns in large datasets.</a:t>
            </a:r>
          </a:p>
          <a:p>
            <a:pPr marL="16510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commonly employed for association rule mining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tilizes an FP-tree data structure to efficiently represent the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acilitate pattern mining.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the advantage of avoiding the generation of candidate item sets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ighly efficient for handling large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steps include data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building the FP-tree, mining frequent patterns, and generating association rules.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Google Shape;483;p67"/>
          <p:cNvSpPr txBox="1">
            <a:spLocks noGrp="1"/>
          </p:cNvSpPr>
          <p:nvPr>
            <p:ph type="title"/>
          </p:nvPr>
        </p:nvSpPr>
        <p:spPr>
          <a:xfrm>
            <a:off x="933176" y="568263"/>
            <a:ext cx="74353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FP Algorithm</a:t>
            </a:r>
            <a:endParaRPr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Algorithm</a:t>
            </a:r>
            <a:endParaRPr b="1" dirty="0">
              <a:solidFill>
                <a:srgbClr val="D9D9D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5813E-6E74-ECF4-635F-D19D7B6F3D44}"/>
              </a:ext>
            </a:extLst>
          </p:cNvPr>
          <p:cNvSpPr txBox="1"/>
          <p:nvPr/>
        </p:nvSpPr>
        <p:spPr>
          <a:xfrm>
            <a:off x="961696" y="1300656"/>
            <a:ext cx="6889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the dataset into a transactional format, where each transaction represents a set of items.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support thresholds to determine the minimum frequency required for a pattern to be considered frequent.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FP-Tree:</a:t>
            </a:r>
          </a:p>
          <a:p>
            <a:pPr algn="l">
              <a:buFont typeface="+mj-lt"/>
              <a:buAutoNum type="arabicPeriod"/>
            </a:pP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 the dataset to construct the FP-tree. Start with an empty tree.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transaction, insert the items into the tree while maintaining the frequency count of each item.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 are inserted in descending order of their frequency to optimize tree construction.</a:t>
            </a:r>
          </a:p>
          <a:p>
            <a:pPr marL="457200" lvl="1" algn="l"/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1" name="Google Shape;861;p84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2" name="Google Shape;912;p8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Algorithm</a:t>
            </a:r>
            <a:endParaRPr b="1" dirty="0">
              <a:solidFill>
                <a:srgbClr val="D9D9D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5813E-6E74-ECF4-635F-D19D7B6F3D44}"/>
              </a:ext>
            </a:extLst>
          </p:cNvPr>
          <p:cNvSpPr txBox="1"/>
          <p:nvPr/>
        </p:nvSpPr>
        <p:spPr>
          <a:xfrm>
            <a:off x="906517" y="1274481"/>
            <a:ext cx="6889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Mining Frequent Patterns:</a:t>
            </a:r>
          </a:p>
          <a:p>
            <a:pPr algn="l"/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a depth-first search on the FP-tree to extract frequent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least frequent item in the tree and traverse its conditional sub-tree.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frequent item, construct a conditional pattern base by collecting the paths leading to the item.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Recursively mine the conditional pattern base to find frequent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4.Generating Association Rules:</a:t>
            </a:r>
            <a:b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frequent patterns obtained from the previous step to generate association rules.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support and confidence of each rule based on user-defined thresholds.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measures the frequency of a pattern, while confidence indicates the reliability of a rule.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8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99672-9831-9989-A6C2-1FDF1A9BE817}"/>
              </a:ext>
            </a:extLst>
          </p:cNvPr>
          <p:cNvSpPr txBox="1"/>
          <p:nvPr/>
        </p:nvSpPr>
        <p:spPr>
          <a:xfrm>
            <a:off x="993228" y="1259304"/>
            <a:ext cx="6700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below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tansaction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which B = Bread, J = Jelly, P = Peanut Butter, M = Milk and E = Eggs. Given that minimum support = 40%.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0ED2DF9-3E0A-9055-0A12-99021AFEC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75653"/>
              </p:ext>
            </p:extLst>
          </p:nvPr>
        </p:nvGraphicFramePr>
        <p:xfrm>
          <a:off x="1082566" y="1929728"/>
          <a:ext cx="6096000" cy="2225040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940856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231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Bought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6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J,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3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M,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2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{E,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1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{E, 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4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4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EB134-BBFD-EA4C-2F32-29C9AB8E894B}"/>
              </a:ext>
            </a:extLst>
          </p:cNvPr>
          <p:cNvSpPr txBox="1"/>
          <p:nvPr/>
        </p:nvSpPr>
        <p:spPr>
          <a:xfrm>
            <a:off x="1261242" y="1313235"/>
            <a:ext cx="5360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Step-1: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 DB once, find frequent 1-itemset (single item in itemset)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5D7D3A-FDCF-69AA-1B68-F2DF2E9DE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64326"/>
              </p:ext>
            </p:extLst>
          </p:nvPr>
        </p:nvGraphicFramePr>
        <p:xfrm>
          <a:off x="1261242" y="1822147"/>
          <a:ext cx="6096000" cy="2225040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5240365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0822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0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9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2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2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7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332751"/>
      </p:ext>
    </p:extLst>
  </p:cSld>
  <p:clrMapOvr>
    <a:masterClrMapping/>
  </p:clrMapOvr>
</p:sld>
</file>

<file path=ppt/theme/theme1.xml><?xml version="1.0" encoding="utf-8"?>
<a:theme xmlns:a="http://schemas.openxmlformats.org/drawingml/2006/main" name="2022 Marketing Plan XL by Slidesgo">
  <a:themeElements>
    <a:clrScheme name="Simple Light">
      <a:dk1>
        <a:srgbClr val="313131"/>
      </a:dk1>
      <a:lt1>
        <a:srgbClr val="FFFFFF"/>
      </a:lt1>
      <a:dk2>
        <a:srgbClr val="A4DFCB"/>
      </a:dk2>
      <a:lt2>
        <a:srgbClr val="FABDAB"/>
      </a:lt2>
      <a:accent1>
        <a:srgbClr val="759FD3"/>
      </a:accent1>
      <a:accent2>
        <a:srgbClr val="EBD89E"/>
      </a:accent2>
      <a:accent3>
        <a:srgbClr val="A4DFCB"/>
      </a:accent3>
      <a:accent4>
        <a:srgbClr val="FABDAB"/>
      </a:accent4>
      <a:accent5>
        <a:srgbClr val="B7CEEB"/>
      </a:accent5>
      <a:accent6>
        <a:srgbClr val="EBD89E"/>
      </a:accent6>
      <a:hlink>
        <a:srgbClr val="B7CE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1314</Words>
  <Application>Microsoft Office PowerPoint</Application>
  <PresentationFormat>On-screen Show (16:9)</PresentationFormat>
  <Paragraphs>224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Times New Roman</vt:lpstr>
      <vt:lpstr>Cormorant Garamond</vt:lpstr>
      <vt:lpstr>Catamaran</vt:lpstr>
      <vt:lpstr>Arial</vt:lpstr>
      <vt:lpstr>2022 Marketing Plan XL by Slidesgo</vt:lpstr>
      <vt:lpstr>Frequent Pattern (FP) Growth </vt:lpstr>
      <vt:lpstr>Introduction</vt:lpstr>
      <vt:lpstr>01</vt:lpstr>
      <vt:lpstr>Introduction</vt:lpstr>
      <vt:lpstr>02</vt:lpstr>
      <vt:lpstr>Algorithm</vt:lpstr>
      <vt:lpstr>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03</vt:lpstr>
      <vt:lpstr>Python-Code</vt:lpstr>
      <vt:lpstr>Python-Code</vt:lpstr>
      <vt:lpstr>Output</vt:lpstr>
      <vt:lpstr>04</vt:lpstr>
      <vt:lpstr>04</vt:lpstr>
      <vt:lpstr>Website Overlook</vt:lpstr>
      <vt:lpstr>Advantage and disadvantage</vt:lpstr>
      <vt:lpstr>Application</vt:lpstr>
      <vt:lpstr>05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 MARKETING PLAN</dc:title>
  <dc:creator>Navaprettam N</dc:creator>
  <cp:lastModifiedBy>nava thunder</cp:lastModifiedBy>
  <cp:revision>36</cp:revision>
  <dcterms:modified xsi:type="dcterms:W3CDTF">2023-06-11T15:48:07Z</dcterms:modified>
</cp:coreProperties>
</file>