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7" r:id="rId2"/>
    <p:sldId id="258" r:id="rId3"/>
    <p:sldId id="259" r:id="rId4"/>
    <p:sldId id="260" r:id="rId5"/>
    <p:sldId id="261" r:id="rId6"/>
    <p:sldId id="262" r:id="rId7"/>
    <p:sldId id="263" r:id="rId8"/>
    <p:sldId id="265" r:id="rId9"/>
    <p:sldId id="264" r:id="rId10"/>
  </p:sldIdLst>
  <p:sldSz cx="9144000" cy="5143500" type="screen16x9"/>
  <p:notesSz cx="6858000" cy="9144000"/>
  <p:embeddedFontLst>
    <p:embeddedFont>
      <p:font typeface="Montserrat" panose="00000500000000000000" pitchFamily="2" charset="0"/>
      <p:regular r:id="rId12"/>
      <p:bold r:id="rId13"/>
      <p:italic r:id="rId14"/>
      <p:boldItalic r:id="rId15"/>
    </p:embeddedFont>
    <p:embeddedFont>
      <p:font typeface="Montserrat SemiBold" panose="000007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2903929805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2903929805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2903929805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2903929805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2903929805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2903929805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2903929805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2903929805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2903929805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2903929805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2903929805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2903929805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2903929805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2903929805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17106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2903929805_5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2903929805_5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1.xml"/><Relationship Id="rId5" Type="http://schemas.openxmlformats.org/officeDocument/2006/relationships/hyperlink" Target="https://github.com/NavaprettamN/intel-oneAPI" TargetMode="Externa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pic>
        <p:nvPicPr>
          <p:cNvPr id="62" name="Google Shape;62;p14"/>
          <p:cNvPicPr preferRelativeResize="0"/>
          <p:nvPr/>
        </p:nvPicPr>
        <p:blipFill>
          <a:blip r:embed="rId3">
            <a:alphaModFix/>
          </a:blip>
          <a:stretch>
            <a:fillRect/>
          </a:stretch>
        </p:blipFill>
        <p:spPr>
          <a:xfrm>
            <a:off x="0" y="0"/>
            <a:ext cx="9143997" cy="5143490"/>
          </a:xfrm>
          <a:prstGeom prst="rect">
            <a:avLst/>
          </a:prstGeom>
          <a:noFill/>
          <a:ln>
            <a:noFill/>
          </a:ln>
        </p:spPr>
      </p:pic>
      <p:sp>
        <p:nvSpPr>
          <p:cNvPr id="63" name="Google Shape;63;p14"/>
          <p:cNvSpPr txBox="1"/>
          <p:nvPr/>
        </p:nvSpPr>
        <p:spPr>
          <a:xfrm>
            <a:off x="353849" y="3847425"/>
            <a:ext cx="7447125" cy="50780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100" dirty="0">
                <a:solidFill>
                  <a:srgbClr val="202729"/>
                </a:solidFill>
                <a:latin typeface="Montserrat SemiBold"/>
                <a:ea typeface="Montserrat SemiBold"/>
                <a:cs typeface="Montserrat SemiBold"/>
                <a:sym typeface="Montserrat SemiBold"/>
              </a:rPr>
              <a:t>Team Name : The </a:t>
            </a:r>
            <a:r>
              <a:rPr lang="en-GB" sz="2100" dirty="0" err="1">
                <a:solidFill>
                  <a:srgbClr val="202729"/>
                </a:solidFill>
                <a:latin typeface="Montserrat SemiBold"/>
                <a:ea typeface="Montserrat SemiBold"/>
                <a:cs typeface="Montserrat SemiBold"/>
                <a:sym typeface="Montserrat SemiBold"/>
              </a:rPr>
              <a:t>INTELlectuals</a:t>
            </a:r>
            <a:endParaRPr sz="700" dirty="0">
              <a:latin typeface="Montserrat SemiBold"/>
              <a:ea typeface="Montserrat SemiBold"/>
              <a:cs typeface="Montserrat SemiBold"/>
              <a:sym typeface="Montserrat SemiBold"/>
            </a:endParaRPr>
          </a:p>
        </p:txBody>
      </p:sp>
      <p:sp>
        <p:nvSpPr>
          <p:cNvPr id="64" name="Google Shape;64;p14"/>
          <p:cNvSpPr txBox="1"/>
          <p:nvPr/>
        </p:nvSpPr>
        <p:spPr>
          <a:xfrm>
            <a:off x="353850" y="4355325"/>
            <a:ext cx="8447250" cy="50780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100" dirty="0">
                <a:solidFill>
                  <a:srgbClr val="202729"/>
                </a:solidFill>
                <a:latin typeface="Montserrat SemiBold"/>
                <a:ea typeface="Montserrat SemiBold"/>
                <a:cs typeface="Montserrat SemiBold"/>
                <a:sym typeface="Montserrat SemiBold"/>
              </a:rPr>
              <a:t>Team Members : </a:t>
            </a:r>
            <a:r>
              <a:rPr lang="en-GB" sz="2100" dirty="0" err="1">
                <a:solidFill>
                  <a:srgbClr val="202729"/>
                </a:solidFill>
                <a:latin typeface="Montserrat SemiBold"/>
                <a:ea typeface="Montserrat SemiBold"/>
                <a:cs typeface="Montserrat SemiBold"/>
                <a:sym typeface="Montserrat SemiBold"/>
              </a:rPr>
              <a:t>Navaprettam</a:t>
            </a:r>
            <a:r>
              <a:rPr lang="en-GB" sz="2100" dirty="0">
                <a:solidFill>
                  <a:srgbClr val="202729"/>
                </a:solidFill>
                <a:latin typeface="Montserrat SemiBold"/>
                <a:ea typeface="Montserrat SemiBold"/>
                <a:cs typeface="Montserrat SemiBold"/>
                <a:sym typeface="Montserrat SemiBold"/>
              </a:rPr>
              <a:t> N, Pranav V, Pooja H P</a:t>
            </a:r>
            <a:endParaRPr sz="500" dirty="0">
              <a:latin typeface="Montserrat SemiBold"/>
              <a:ea typeface="Montserrat SemiBold"/>
              <a:cs typeface="Montserrat SemiBold"/>
              <a:sym typeface="Montserrat SemiBold"/>
            </a:endParaRPr>
          </a:p>
        </p:txBody>
      </p:sp>
      <p:sp>
        <p:nvSpPr>
          <p:cNvPr id="65" name="Google Shape;65;p14"/>
          <p:cNvSpPr txBox="1"/>
          <p:nvPr/>
        </p:nvSpPr>
        <p:spPr>
          <a:xfrm>
            <a:off x="353850" y="3339525"/>
            <a:ext cx="68016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100" dirty="0">
                <a:solidFill>
                  <a:srgbClr val="202729"/>
                </a:solidFill>
                <a:latin typeface="Montserrat SemiBold"/>
                <a:ea typeface="Montserrat SemiBold"/>
                <a:cs typeface="Montserrat SemiBold"/>
                <a:sym typeface="Montserrat SemiBold"/>
              </a:rPr>
              <a:t>&lt;</a:t>
            </a:r>
            <a:r>
              <a:rPr lang="en-GB" sz="2100" dirty="0" err="1">
                <a:solidFill>
                  <a:srgbClr val="202729"/>
                </a:solidFill>
                <a:latin typeface="Montserrat SemiBold"/>
                <a:ea typeface="Montserrat SemiBold"/>
                <a:cs typeface="Montserrat SemiBold"/>
                <a:sym typeface="Montserrat SemiBold"/>
              </a:rPr>
              <a:t>Intelabled</a:t>
            </a:r>
            <a:r>
              <a:rPr lang="en-GB" sz="2100" dirty="0">
                <a:solidFill>
                  <a:srgbClr val="202729"/>
                </a:solidFill>
                <a:latin typeface="Montserrat SemiBold"/>
                <a:ea typeface="Montserrat SemiBold"/>
                <a:cs typeface="Montserrat SemiBold"/>
                <a:sym typeface="Montserrat SemiBold"/>
              </a:rPr>
              <a:t>&gt; &lt;</a:t>
            </a:r>
            <a:r>
              <a:rPr lang="en-GB" sz="2100" dirty="0" err="1">
                <a:solidFill>
                  <a:srgbClr val="202729"/>
                </a:solidFill>
                <a:latin typeface="Montserrat SemiBold"/>
                <a:ea typeface="Montserrat SemiBold"/>
                <a:cs typeface="Montserrat SemiBold"/>
                <a:sym typeface="Montserrat SemiBold"/>
              </a:rPr>
              <a:t>oneAPI</a:t>
            </a:r>
            <a:r>
              <a:rPr lang="en-GB" sz="2100" dirty="0">
                <a:solidFill>
                  <a:srgbClr val="202729"/>
                </a:solidFill>
                <a:latin typeface="Montserrat SemiBold"/>
                <a:ea typeface="Montserrat SemiBold"/>
                <a:cs typeface="Montserrat SemiBold"/>
                <a:sym typeface="Montserrat SemiBold"/>
              </a:rPr>
              <a:t> &gt;</a:t>
            </a:r>
            <a:endParaRPr sz="2100" dirty="0">
              <a:solidFill>
                <a:srgbClr val="202729"/>
              </a:solidFill>
              <a:latin typeface="Montserrat SemiBold"/>
              <a:ea typeface="Montserrat SemiBold"/>
              <a:cs typeface="Montserrat SemiBold"/>
              <a:sym typeface="Montserrat SemiBo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pic>
        <p:nvPicPr>
          <p:cNvPr id="70" name="Google Shape;70;p15"/>
          <p:cNvPicPr preferRelativeResize="0"/>
          <p:nvPr/>
        </p:nvPicPr>
        <p:blipFill rotWithShape="1">
          <a:blip r:embed="rId3">
            <a:alphaModFix/>
          </a:blip>
          <a:srcRect b="87616"/>
          <a:stretch/>
        </p:blipFill>
        <p:spPr>
          <a:xfrm>
            <a:off x="0" y="0"/>
            <a:ext cx="9144003" cy="636926"/>
          </a:xfrm>
          <a:prstGeom prst="rect">
            <a:avLst/>
          </a:prstGeom>
          <a:noFill/>
          <a:ln>
            <a:noFill/>
          </a:ln>
        </p:spPr>
      </p:pic>
      <p:pic>
        <p:nvPicPr>
          <p:cNvPr id="71" name="Google Shape;71;p15"/>
          <p:cNvPicPr preferRelativeResize="0"/>
          <p:nvPr/>
        </p:nvPicPr>
        <p:blipFill rotWithShape="1">
          <a:blip r:embed="rId4">
            <a:alphaModFix/>
          </a:blip>
          <a:srcRect t="95921"/>
          <a:stretch/>
        </p:blipFill>
        <p:spPr>
          <a:xfrm>
            <a:off x="0" y="4933725"/>
            <a:ext cx="9144003" cy="209776"/>
          </a:xfrm>
          <a:prstGeom prst="rect">
            <a:avLst/>
          </a:prstGeom>
          <a:noFill/>
          <a:ln>
            <a:noFill/>
          </a:ln>
        </p:spPr>
      </p:pic>
      <p:sp>
        <p:nvSpPr>
          <p:cNvPr id="72" name="Google Shape;72;p15"/>
          <p:cNvSpPr txBox="1"/>
          <p:nvPr/>
        </p:nvSpPr>
        <p:spPr>
          <a:xfrm>
            <a:off x="333132" y="710150"/>
            <a:ext cx="8520600" cy="3416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200"/>
              </a:spcAft>
              <a:buNone/>
            </a:pPr>
            <a:r>
              <a:rPr lang="en-GB" sz="1200" dirty="0">
                <a:solidFill>
                  <a:srgbClr val="434343"/>
                </a:solidFill>
                <a:latin typeface="+mj-lt"/>
                <a:ea typeface="Montserrat SemiBold"/>
                <a:cs typeface="Montserrat SemiBold"/>
                <a:sym typeface="Montserrat SemiBold"/>
              </a:rPr>
              <a:t>Problem Statement</a:t>
            </a:r>
          </a:p>
          <a:p>
            <a:pPr marL="0" lvl="0" indent="0" rtl="0">
              <a:lnSpc>
                <a:spcPct val="115000"/>
              </a:lnSpc>
              <a:spcBef>
                <a:spcPts val="0"/>
              </a:spcBef>
              <a:spcAft>
                <a:spcPts val="1200"/>
              </a:spcAft>
              <a:buNone/>
            </a:pPr>
            <a:br>
              <a:rPr lang="en-US" sz="1200" dirty="0">
                <a:latin typeface="+mj-lt"/>
              </a:rPr>
            </a:br>
            <a:r>
              <a:rPr lang="en-US" sz="1200" b="0" i="0" dirty="0">
                <a:solidFill>
                  <a:schemeClr val="tx1"/>
                </a:solidFill>
                <a:effectLst/>
                <a:latin typeface="+mj-lt"/>
              </a:rPr>
              <a:t>Develop an inclusive education app that leverages advanced technologies and AI to enhance accessibility and learning experiences for students with diverse abilities. </a:t>
            </a:r>
          </a:p>
          <a:p>
            <a:pPr marL="0" lvl="0" indent="0" rtl="0">
              <a:lnSpc>
                <a:spcPct val="115000"/>
              </a:lnSpc>
              <a:spcBef>
                <a:spcPts val="0"/>
              </a:spcBef>
              <a:spcAft>
                <a:spcPts val="1200"/>
              </a:spcAft>
              <a:buNone/>
            </a:pPr>
            <a:r>
              <a:rPr lang="en-US" sz="1200" b="1" i="0" dirty="0">
                <a:solidFill>
                  <a:schemeClr val="tx1"/>
                </a:solidFill>
                <a:effectLst/>
                <a:latin typeface="+mj-lt"/>
              </a:rPr>
              <a:t>Key aspects include:</a:t>
            </a:r>
          </a:p>
          <a:p>
            <a:pPr marL="171450" lvl="0" indent="-171450" rtl="0">
              <a:lnSpc>
                <a:spcPct val="115000"/>
              </a:lnSpc>
              <a:spcBef>
                <a:spcPts val="0"/>
              </a:spcBef>
              <a:spcAft>
                <a:spcPts val="1200"/>
              </a:spcAft>
              <a:buFont typeface="Arial" panose="020B0604020202020204" pitchFamily="34" charset="0"/>
              <a:buChar char="•"/>
            </a:pPr>
            <a:r>
              <a:rPr lang="en-US" sz="1200" b="1" i="0" dirty="0">
                <a:solidFill>
                  <a:schemeClr val="tx1"/>
                </a:solidFill>
                <a:effectLst/>
                <a:latin typeface="+mj-lt"/>
              </a:rPr>
              <a:t> </a:t>
            </a:r>
            <a:r>
              <a:rPr lang="en-US" sz="1200" dirty="0">
                <a:solidFill>
                  <a:schemeClr val="tx1"/>
                </a:solidFill>
                <a:latin typeface="+mj-lt"/>
              </a:rPr>
              <a:t>I</a:t>
            </a:r>
            <a:r>
              <a:rPr lang="en-US" sz="1200" b="0" i="0" dirty="0">
                <a:solidFill>
                  <a:schemeClr val="tx1"/>
                </a:solidFill>
                <a:effectLst/>
                <a:latin typeface="+mj-lt"/>
              </a:rPr>
              <a:t>ntegrating disability-specific features</a:t>
            </a:r>
          </a:p>
          <a:p>
            <a:pPr marL="171450" lvl="0" indent="-171450" rtl="0">
              <a:lnSpc>
                <a:spcPct val="115000"/>
              </a:lnSpc>
              <a:spcBef>
                <a:spcPts val="0"/>
              </a:spcBef>
              <a:spcAft>
                <a:spcPts val="1200"/>
              </a:spcAft>
              <a:buFont typeface="Arial" panose="020B0604020202020204" pitchFamily="34" charset="0"/>
              <a:buChar char="•"/>
            </a:pPr>
            <a:r>
              <a:rPr lang="en-US" sz="1200" b="0" i="0" dirty="0">
                <a:solidFill>
                  <a:schemeClr val="tx1"/>
                </a:solidFill>
                <a:effectLst/>
                <a:latin typeface="+mj-lt"/>
              </a:rPr>
              <a:t> Designing a user-friendly interface</a:t>
            </a:r>
          </a:p>
          <a:p>
            <a:pPr marL="171450" lvl="0" indent="-171450" rtl="0">
              <a:lnSpc>
                <a:spcPct val="115000"/>
              </a:lnSpc>
              <a:spcBef>
                <a:spcPts val="0"/>
              </a:spcBef>
              <a:spcAft>
                <a:spcPts val="1200"/>
              </a:spcAft>
              <a:buFont typeface="Arial" panose="020B0604020202020204" pitchFamily="34" charset="0"/>
              <a:buChar char="•"/>
            </a:pPr>
            <a:r>
              <a:rPr lang="en-US" sz="1200" b="0" i="0" dirty="0">
                <a:solidFill>
                  <a:schemeClr val="tx1"/>
                </a:solidFill>
                <a:effectLst/>
                <a:latin typeface="+mj-lt"/>
              </a:rPr>
              <a:t> Analyzing assignments and providing feedback</a:t>
            </a:r>
          </a:p>
          <a:p>
            <a:pPr marL="171450" lvl="0" indent="-171450" rtl="0">
              <a:lnSpc>
                <a:spcPct val="115000"/>
              </a:lnSpc>
              <a:spcBef>
                <a:spcPts val="0"/>
              </a:spcBef>
              <a:spcAft>
                <a:spcPts val="1200"/>
              </a:spcAft>
              <a:buFont typeface="Arial" panose="020B0604020202020204" pitchFamily="34" charset="0"/>
              <a:buChar char="•"/>
            </a:pPr>
            <a:r>
              <a:rPr lang="en-US" sz="1200" b="0" i="0" dirty="0">
                <a:solidFill>
                  <a:schemeClr val="tx1"/>
                </a:solidFill>
                <a:effectLst/>
                <a:latin typeface="+mj-lt"/>
              </a:rPr>
              <a:t> Detecting learning disabilities</a:t>
            </a:r>
          </a:p>
          <a:p>
            <a:pPr marL="171450" lvl="0" indent="-171450" rtl="0">
              <a:lnSpc>
                <a:spcPct val="115000"/>
              </a:lnSpc>
              <a:spcBef>
                <a:spcPts val="0"/>
              </a:spcBef>
              <a:spcAft>
                <a:spcPts val="1200"/>
              </a:spcAft>
              <a:buFont typeface="Arial" panose="020B0604020202020204" pitchFamily="34" charset="0"/>
              <a:buChar char="•"/>
            </a:pPr>
            <a:r>
              <a:rPr lang="en-US" sz="1200" dirty="0">
                <a:solidFill>
                  <a:schemeClr val="tx1"/>
                </a:solidFill>
                <a:latin typeface="+mj-lt"/>
              </a:rPr>
              <a:t>A</a:t>
            </a:r>
            <a:r>
              <a:rPr lang="en-US" sz="1200" b="0" i="0" dirty="0">
                <a:solidFill>
                  <a:schemeClr val="tx1"/>
                </a:solidFill>
                <a:effectLst/>
                <a:latin typeface="+mj-lt"/>
              </a:rPr>
              <a:t>dapting multimedia content, and evaluating performance.</a:t>
            </a:r>
            <a:r>
              <a:rPr lang="en-GB" sz="1200" dirty="0">
                <a:solidFill>
                  <a:schemeClr val="tx1"/>
                </a:solidFill>
                <a:latin typeface="+mj-lt"/>
                <a:ea typeface="Montserrat SemiBold"/>
                <a:cs typeface="Montserrat SemiBold"/>
                <a:sym typeface="Montserrat SemiBold"/>
              </a:rPr>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pic>
        <p:nvPicPr>
          <p:cNvPr id="77" name="Google Shape;77;p16"/>
          <p:cNvPicPr preferRelativeResize="0"/>
          <p:nvPr/>
        </p:nvPicPr>
        <p:blipFill rotWithShape="1">
          <a:blip r:embed="rId3">
            <a:alphaModFix/>
          </a:blip>
          <a:srcRect b="87616"/>
          <a:stretch/>
        </p:blipFill>
        <p:spPr>
          <a:xfrm>
            <a:off x="0" y="0"/>
            <a:ext cx="9144003" cy="636926"/>
          </a:xfrm>
          <a:prstGeom prst="rect">
            <a:avLst/>
          </a:prstGeom>
          <a:noFill/>
          <a:ln>
            <a:noFill/>
          </a:ln>
        </p:spPr>
      </p:pic>
      <p:pic>
        <p:nvPicPr>
          <p:cNvPr id="78" name="Google Shape;78;p16"/>
          <p:cNvPicPr preferRelativeResize="0"/>
          <p:nvPr/>
        </p:nvPicPr>
        <p:blipFill rotWithShape="1">
          <a:blip r:embed="rId4">
            <a:alphaModFix/>
          </a:blip>
          <a:srcRect t="95921"/>
          <a:stretch/>
        </p:blipFill>
        <p:spPr>
          <a:xfrm>
            <a:off x="0" y="4933725"/>
            <a:ext cx="9144003" cy="209776"/>
          </a:xfrm>
          <a:prstGeom prst="rect">
            <a:avLst/>
          </a:prstGeom>
          <a:noFill/>
          <a:ln>
            <a:noFill/>
          </a:ln>
        </p:spPr>
      </p:pic>
      <p:sp>
        <p:nvSpPr>
          <p:cNvPr id="79" name="Google Shape;79;p16"/>
          <p:cNvSpPr txBox="1"/>
          <p:nvPr/>
        </p:nvSpPr>
        <p:spPr>
          <a:xfrm>
            <a:off x="1924500" y="765850"/>
            <a:ext cx="5295000" cy="470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Clr>
                <a:schemeClr val="dk1"/>
              </a:buClr>
              <a:buSzPts val="1800"/>
              <a:buFont typeface="Arial"/>
              <a:buNone/>
            </a:pPr>
            <a:r>
              <a:rPr lang="en-GB" sz="1900" dirty="0">
                <a:solidFill>
                  <a:srgbClr val="434343"/>
                </a:solidFill>
                <a:latin typeface="Montserrat SemiBold"/>
                <a:ea typeface="Montserrat SemiBold"/>
                <a:cs typeface="Montserrat SemiBold"/>
                <a:sym typeface="Montserrat SemiBold"/>
              </a:rPr>
              <a:t>Architecture – Impact of </a:t>
            </a:r>
            <a:r>
              <a:rPr lang="en-GB" sz="1900" dirty="0" err="1">
                <a:solidFill>
                  <a:srgbClr val="434343"/>
                </a:solidFill>
                <a:latin typeface="Montserrat SemiBold"/>
                <a:ea typeface="Montserrat SemiBold"/>
                <a:cs typeface="Montserrat SemiBold"/>
                <a:sym typeface="Montserrat SemiBold"/>
              </a:rPr>
              <a:t>oneAPI</a:t>
            </a:r>
            <a:r>
              <a:rPr lang="en-GB" sz="1900" dirty="0">
                <a:solidFill>
                  <a:srgbClr val="434343"/>
                </a:solidFill>
                <a:latin typeface="Montserrat SemiBold"/>
                <a:ea typeface="Montserrat SemiBold"/>
                <a:cs typeface="Montserrat SemiBold"/>
                <a:sym typeface="Montserrat SemiBold"/>
              </a:rPr>
              <a:t>/SYCL (How </a:t>
            </a:r>
            <a:r>
              <a:rPr lang="en-GB" sz="1900" dirty="0" err="1">
                <a:solidFill>
                  <a:srgbClr val="434343"/>
                </a:solidFill>
                <a:latin typeface="Montserrat SemiBold"/>
                <a:ea typeface="Montserrat SemiBold"/>
                <a:cs typeface="Montserrat SemiBold"/>
                <a:sym typeface="Montserrat SemiBold"/>
              </a:rPr>
              <a:t>oneAPI</a:t>
            </a:r>
            <a:r>
              <a:rPr lang="en-GB" sz="1900" dirty="0">
                <a:solidFill>
                  <a:srgbClr val="434343"/>
                </a:solidFill>
                <a:latin typeface="Montserrat SemiBold"/>
                <a:ea typeface="Montserrat SemiBold"/>
                <a:cs typeface="Montserrat SemiBold"/>
                <a:sym typeface="Montserrat SemiBold"/>
              </a:rPr>
              <a:t> /SYCL helped you?)</a:t>
            </a:r>
            <a:endParaRPr sz="1900" dirty="0">
              <a:solidFill>
                <a:srgbClr val="434343"/>
              </a:solidFill>
              <a:latin typeface="Montserrat SemiBold"/>
              <a:ea typeface="Montserrat SemiBold"/>
              <a:cs typeface="Montserrat SemiBold"/>
              <a:sym typeface="Montserrat SemiBold"/>
            </a:endParaRPr>
          </a:p>
        </p:txBody>
      </p:sp>
      <p:sp>
        <p:nvSpPr>
          <p:cNvPr id="2" name="TextBox 1">
            <a:extLst>
              <a:ext uri="{FF2B5EF4-FFF2-40B4-BE49-F238E27FC236}">
                <a16:creationId xmlns:a16="http://schemas.microsoft.com/office/drawing/2014/main" id="{21752890-5F00-E6E6-9B5E-B984EF660331}"/>
              </a:ext>
            </a:extLst>
          </p:cNvPr>
          <p:cNvSpPr txBox="1"/>
          <p:nvPr/>
        </p:nvSpPr>
        <p:spPr>
          <a:xfrm>
            <a:off x="264319" y="1835944"/>
            <a:ext cx="8729662" cy="3162404"/>
          </a:xfrm>
          <a:prstGeom prst="rect">
            <a:avLst/>
          </a:prstGeom>
          <a:noFill/>
        </p:spPr>
        <p:txBody>
          <a:bodyPr wrap="square" rtlCol="0">
            <a:spAutoFit/>
          </a:bodyPr>
          <a:lstStyle/>
          <a:p>
            <a:pPr algn="l"/>
            <a:r>
              <a:rPr lang="en-US" sz="1050" b="0" i="0" dirty="0">
                <a:solidFill>
                  <a:schemeClr val="tx1"/>
                </a:solidFill>
                <a:effectLst/>
                <a:latin typeface="+mj-lt"/>
              </a:rPr>
              <a:t>To achieve this, our app's solution involves the following steps: First, user input will be adjusted based on their preference, allowing students with visual disabilities to interact with the app using voice input. The app will utilize SYCL OpenCL Interoperability (</a:t>
            </a:r>
            <a:r>
              <a:rPr lang="en-US" sz="1050" b="0" i="0" dirty="0" err="1">
                <a:solidFill>
                  <a:schemeClr val="tx1"/>
                </a:solidFill>
                <a:effectLst/>
                <a:latin typeface="+mj-lt"/>
              </a:rPr>
              <a:t>sycl-gtx</a:t>
            </a:r>
            <a:r>
              <a:rPr lang="en-US" sz="1050" b="0" i="0" dirty="0">
                <a:solidFill>
                  <a:schemeClr val="tx1"/>
                </a:solidFill>
                <a:effectLst/>
                <a:latin typeface="+mj-lt"/>
              </a:rPr>
              <a:t>) to access the GPU for supporting AI-based features. Next, simple input commands like "Eddie, download notes" will enable students to download and save notes using the app. Voice and vibration notifications will be employed to alert students about joining classes. </a:t>
            </a:r>
          </a:p>
          <a:p>
            <a:pPr algn="l"/>
            <a:endParaRPr lang="en-US" sz="1050" dirty="0">
              <a:solidFill>
                <a:schemeClr val="tx1"/>
              </a:solidFill>
              <a:latin typeface="+mj-lt"/>
            </a:endParaRPr>
          </a:p>
          <a:p>
            <a:pPr algn="l"/>
            <a:r>
              <a:rPr lang="en-US" sz="1050" b="0" i="0" dirty="0">
                <a:solidFill>
                  <a:schemeClr val="tx1"/>
                </a:solidFill>
                <a:effectLst/>
                <a:latin typeface="+mj-lt"/>
              </a:rPr>
              <a:t>For students with hearing impairments, the app will provide access to hearing aids through SYCL Media Interoperability (</a:t>
            </a:r>
            <a:r>
              <a:rPr lang="en-US" sz="1050" b="0" i="0" dirty="0" err="1">
                <a:solidFill>
                  <a:schemeClr val="tx1"/>
                </a:solidFill>
                <a:effectLst/>
                <a:latin typeface="+mj-lt"/>
              </a:rPr>
              <a:t>sycl</a:t>
            </a:r>
            <a:r>
              <a:rPr lang="en-US" sz="1050" b="0" i="0" dirty="0">
                <a:solidFill>
                  <a:schemeClr val="tx1"/>
                </a:solidFill>
                <a:effectLst/>
                <a:latin typeface="+mj-lt"/>
              </a:rPr>
              <a:t>-media), ensuring a seamless integration of audio functionality. Analyzing student assignments and providing active feedback will utilize SYCL ML Interoperability (</a:t>
            </a:r>
            <a:r>
              <a:rPr lang="en-US" sz="1050" b="0" i="0" dirty="0" err="1">
                <a:solidFill>
                  <a:schemeClr val="tx1"/>
                </a:solidFill>
                <a:effectLst/>
                <a:latin typeface="+mj-lt"/>
              </a:rPr>
              <a:t>sycl</a:t>
            </a:r>
            <a:r>
              <a:rPr lang="en-US" sz="1050" b="0" i="0" dirty="0">
                <a:solidFill>
                  <a:schemeClr val="tx1"/>
                </a:solidFill>
                <a:effectLst/>
                <a:latin typeface="+mj-lt"/>
              </a:rPr>
              <a:t>-ml) to interface with machine learning libraries. Constant monitoring will enable the app to detect learning disabilities in students, recommending personalized programs. This monitoring and recommendation system will be implemented using SYCL OpenCV Interoperability (</a:t>
            </a:r>
            <a:r>
              <a:rPr lang="en-US" sz="1050" b="0" i="0" dirty="0" err="1">
                <a:solidFill>
                  <a:schemeClr val="tx1"/>
                </a:solidFill>
                <a:effectLst/>
                <a:latin typeface="+mj-lt"/>
              </a:rPr>
              <a:t>sycl-opencv</a:t>
            </a:r>
            <a:r>
              <a:rPr lang="en-US" sz="1050" b="0" i="0" dirty="0">
                <a:solidFill>
                  <a:schemeClr val="tx1"/>
                </a:solidFill>
                <a:effectLst/>
                <a:latin typeface="+mj-lt"/>
              </a:rPr>
              <a:t>) and SYCL ML Interoperability (</a:t>
            </a:r>
            <a:r>
              <a:rPr lang="en-US" sz="1050" b="0" i="0" dirty="0" err="1">
                <a:solidFill>
                  <a:schemeClr val="tx1"/>
                </a:solidFill>
                <a:effectLst/>
                <a:latin typeface="+mj-lt"/>
              </a:rPr>
              <a:t>sycl</a:t>
            </a:r>
            <a:r>
              <a:rPr lang="en-US" sz="1050" b="0" i="0" dirty="0">
                <a:solidFill>
                  <a:schemeClr val="tx1"/>
                </a:solidFill>
                <a:effectLst/>
                <a:latin typeface="+mj-lt"/>
              </a:rPr>
              <a:t>-ml). To accommodate students with color blindness, an AI feature will modify interactive visuals like PPTs, employing SYCL OpenCV Interoperability (</a:t>
            </a:r>
            <a:r>
              <a:rPr lang="en-US" sz="1050" b="0" i="0" dirty="0" err="1">
                <a:solidFill>
                  <a:schemeClr val="tx1"/>
                </a:solidFill>
                <a:effectLst/>
                <a:latin typeface="+mj-lt"/>
              </a:rPr>
              <a:t>sycl-opencv</a:t>
            </a:r>
            <a:r>
              <a:rPr lang="en-US" sz="1050" b="0" i="0" dirty="0">
                <a:solidFill>
                  <a:schemeClr val="tx1"/>
                </a:solidFill>
                <a:effectLst/>
                <a:latin typeface="+mj-lt"/>
              </a:rPr>
              <a:t>) for detecting and modifying visuals. For visually disabled students, the app will provide audio output, utilizing SYCL Media Interoperability (</a:t>
            </a:r>
            <a:r>
              <a:rPr lang="en-US" sz="1050" b="0" i="0" dirty="0" err="1">
                <a:solidFill>
                  <a:schemeClr val="tx1"/>
                </a:solidFill>
                <a:effectLst/>
                <a:latin typeface="+mj-lt"/>
              </a:rPr>
              <a:t>sycl</a:t>
            </a:r>
            <a:r>
              <a:rPr lang="en-US" sz="1050" b="0" i="0" dirty="0">
                <a:solidFill>
                  <a:schemeClr val="tx1"/>
                </a:solidFill>
                <a:effectLst/>
                <a:latin typeface="+mj-lt"/>
              </a:rPr>
              <a:t>-media) to process audio files. </a:t>
            </a:r>
          </a:p>
          <a:p>
            <a:pPr algn="l"/>
            <a:endParaRPr lang="en-US" sz="1050" dirty="0">
              <a:solidFill>
                <a:schemeClr val="tx1"/>
              </a:solidFill>
              <a:latin typeface="+mj-lt"/>
            </a:endParaRPr>
          </a:p>
          <a:p>
            <a:pPr algn="l"/>
            <a:r>
              <a:rPr lang="en-US" sz="1050" b="0" i="0" dirty="0">
                <a:solidFill>
                  <a:schemeClr val="tx1"/>
                </a:solidFill>
                <a:effectLst/>
                <a:latin typeface="+mj-lt"/>
              </a:rPr>
              <a:t>Interactive text and image-based output will be generated using SYCL Media Interoperability (</a:t>
            </a:r>
            <a:r>
              <a:rPr lang="en-US" sz="1050" b="0" i="0" dirty="0" err="1">
                <a:solidFill>
                  <a:schemeClr val="tx1"/>
                </a:solidFill>
                <a:effectLst/>
                <a:latin typeface="+mj-lt"/>
              </a:rPr>
              <a:t>sycl</a:t>
            </a:r>
            <a:r>
              <a:rPr lang="en-US" sz="1050" b="0" i="0" dirty="0">
                <a:solidFill>
                  <a:schemeClr val="tx1"/>
                </a:solidFill>
                <a:effectLst/>
                <a:latin typeface="+mj-lt"/>
              </a:rPr>
              <a:t>-media) and SYCL OpenCV Interoperability (</a:t>
            </a:r>
            <a:r>
              <a:rPr lang="en-US" sz="1050" b="0" i="0" dirty="0" err="1">
                <a:solidFill>
                  <a:schemeClr val="tx1"/>
                </a:solidFill>
                <a:effectLst/>
                <a:latin typeface="+mj-lt"/>
              </a:rPr>
              <a:t>sycl-opencv</a:t>
            </a:r>
            <a:r>
              <a:rPr lang="en-US" sz="1050" b="0" i="0" dirty="0">
                <a:solidFill>
                  <a:schemeClr val="tx1"/>
                </a:solidFill>
                <a:effectLst/>
                <a:latin typeface="+mj-lt"/>
              </a:rPr>
              <a:t>) to make learning interesting for students with hearing impairments.</a:t>
            </a:r>
          </a:p>
          <a:p>
            <a:pPr algn="l"/>
            <a:endParaRPr lang="en-US" sz="1050" b="0" i="0" dirty="0">
              <a:solidFill>
                <a:schemeClr val="tx1"/>
              </a:solidFill>
              <a:effectLst/>
              <a:latin typeface="+mj-lt"/>
            </a:endParaRPr>
          </a:p>
          <a:p>
            <a:pPr algn="l"/>
            <a:r>
              <a:rPr lang="en-US" sz="1050" b="0" i="0" dirty="0">
                <a:solidFill>
                  <a:schemeClr val="tx1"/>
                </a:solidFill>
                <a:effectLst/>
                <a:latin typeface="+mj-lt"/>
              </a:rPr>
              <a:t>By leveraging these libraries and technologies, our app aims to provide an inclusive and accessible learning environment for students with diverse abilities.</a:t>
            </a:r>
          </a:p>
          <a:p>
            <a:endParaRPr lang="en-IN" sz="1050" dirty="0">
              <a:solidFill>
                <a:schemeClr val="tx1"/>
              </a:solidFill>
              <a:latin typeface="+mj-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Google Shape;84;p17"/>
          <p:cNvPicPr preferRelativeResize="0"/>
          <p:nvPr/>
        </p:nvPicPr>
        <p:blipFill rotWithShape="1">
          <a:blip r:embed="rId3">
            <a:alphaModFix/>
          </a:blip>
          <a:srcRect b="87616"/>
          <a:stretch/>
        </p:blipFill>
        <p:spPr>
          <a:xfrm>
            <a:off x="0" y="0"/>
            <a:ext cx="9144003" cy="636926"/>
          </a:xfrm>
          <a:prstGeom prst="rect">
            <a:avLst/>
          </a:prstGeom>
          <a:noFill/>
          <a:ln>
            <a:noFill/>
          </a:ln>
        </p:spPr>
      </p:pic>
      <p:pic>
        <p:nvPicPr>
          <p:cNvPr id="85" name="Google Shape;85;p17"/>
          <p:cNvPicPr preferRelativeResize="0"/>
          <p:nvPr/>
        </p:nvPicPr>
        <p:blipFill rotWithShape="1">
          <a:blip r:embed="rId4">
            <a:alphaModFix/>
          </a:blip>
          <a:srcRect t="95921"/>
          <a:stretch/>
        </p:blipFill>
        <p:spPr>
          <a:xfrm>
            <a:off x="0" y="4933725"/>
            <a:ext cx="9144003" cy="209776"/>
          </a:xfrm>
          <a:prstGeom prst="rect">
            <a:avLst/>
          </a:prstGeom>
          <a:noFill/>
          <a:ln>
            <a:noFill/>
          </a:ln>
        </p:spPr>
      </p:pic>
      <p:sp>
        <p:nvSpPr>
          <p:cNvPr id="86" name="Google Shape;86;p17"/>
          <p:cNvSpPr txBox="1"/>
          <p:nvPr/>
        </p:nvSpPr>
        <p:spPr>
          <a:xfrm>
            <a:off x="1838400" y="740563"/>
            <a:ext cx="5467200" cy="470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770"/>
              <a:buNone/>
            </a:pPr>
            <a:r>
              <a:rPr lang="en-GB" sz="1960" dirty="0">
                <a:solidFill>
                  <a:srgbClr val="434343"/>
                </a:solidFill>
                <a:latin typeface="Montserrat SemiBold"/>
                <a:ea typeface="Montserrat SemiBold"/>
                <a:cs typeface="Montserrat SemiBold"/>
                <a:sym typeface="Montserrat SemiBold"/>
              </a:rPr>
              <a:t>Core components of </a:t>
            </a:r>
            <a:r>
              <a:rPr lang="en-GB" sz="1960" dirty="0" err="1">
                <a:solidFill>
                  <a:srgbClr val="434343"/>
                </a:solidFill>
                <a:latin typeface="Montserrat SemiBold"/>
                <a:ea typeface="Montserrat SemiBold"/>
                <a:cs typeface="Montserrat SemiBold"/>
                <a:sym typeface="Montserrat SemiBold"/>
              </a:rPr>
              <a:t>oneAPI</a:t>
            </a:r>
            <a:r>
              <a:rPr lang="en-GB" sz="1960" dirty="0">
                <a:solidFill>
                  <a:srgbClr val="434343"/>
                </a:solidFill>
                <a:latin typeface="Montserrat SemiBold"/>
                <a:ea typeface="Montserrat SemiBold"/>
                <a:cs typeface="Montserrat SemiBold"/>
                <a:sym typeface="Montserrat SemiBold"/>
              </a:rPr>
              <a:t>/SYCL used in the project</a:t>
            </a:r>
            <a:endParaRPr sz="1960" dirty="0">
              <a:solidFill>
                <a:srgbClr val="434343"/>
              </a:solidFill>
              <a:latin typeface="Montserrat SemiBold"/>
              <a:ea typeface="Montserrat SemiBold"/>
              <a:cs typeface="Montserrat SemiBold"/>
              <a:sym typeface="Montserrat SemiBold"/>
            </a:endParaRPr>
          </a:p>
        </p:txBody>
      </p:sp>
      <p:sp>
        <p:nvSpPr>
          <p:cNvPr id="2" name="TextBox 1">
            <a:extLst>
              <a:ext uri="{FF2B5EF4-FFF2-40B4-BE49-F238E27FC236}">
                <a16:creationId xmlns:a16="http://schemas.microsoft.com/office/drawing/2014/main" id="{CFF9C994-ADFE-7175-18F4-BBF5DB72B5D2}"/>
              </a:ext>
            </a:extLst>
          </p:cNvPr>
          <p:cNvSpPr txBox="1"/>
          <p:nvPr/>
        </p:nvSpPr>
        <p:spPr>
          <a:xfrm>
            <a:off x="2028825" y="2043112"/>
            <a:ext cx="1450181" cy="1169551"/>
          </a:xfrm>
          <a:prstGeom prst="rect">
            <a:avLst/>
          </a:prstGeom>
          <a:noFill/>
        </p:spPr>
        <p:txBody>
          <a:bodyPr wrap="square" rtlCol="0">
            <a:spAutoFit/>
          </a:bodyPr>
          <a:lstStyle/>
          <a:p>
            <a:r>
              <a:rPr lang="en-IN" b="1" dirty="0"/>
              <a:t>ONE API</a:t>
            </a:r>
          </a:p>
          <a:p>
            <a:endParaRPr lang="en-IN" dirty="0"/>
          </a:p>
          <a:p>
            <a:r>
              <a:rPr lang="en-IN" dirty="0" err="1"/>
              <a:t>OneVPL</a:t>
            </a:r>
            <a:endParaRPr lang="en-IN" dirty="0"/>
          </a:p>
          <a:p>
            <a:endParaRPr lang="en-IN" dirty="0"/>
          </a:p>
          <a:p>
            <a:r>
              <a:rPr lang="en-IN" dirty="0" err="1"/>
              <a:t>OneDNN</a:t>
            </a:r>
            <a:endParaRPr lang="en-IN" dirty="0"/>
          </a:p>
        </p:txBody>
      </p:sp>
      <p:sp>
        <p:nvSpPr>
          <p:cNvPr id="4" name="TextBox 3">
            <a:extLst>
              <a:ext uri="{FF2B5EF4-FFF2-40B4-BE49-F238E27FC236}">
                <a16:creationId xmlns:a16="http://schemas.microsoft.com/office/drawing/2014/main" id="{1BF02795-BBA8-2085-B423-443F82880D2A}"/>
              </a:ext>
            </a:extLst>
          </p:cNvPr>
          <p:cNvSpPr txBox="1"/>
          <p:nvPr/>
        </p:nvSpPr>
        <p:spPr>
          <a:xfrm>
            <a:off x="5064918" y="1894630"/>
            <a:ext cx="2893219" cy="2031325"/>
          </a:xfrm>
          <a:prstGeom prst="rect">
            <a:avLst/>
          </a:prstGeom>
          <a:noFill/>
        </p:spPr>
        <p:txBody>
          <a:bodyPr wrap="square">
            <a:spAutoFit/>
          </a:bodyPr>
          <a:lstStyle/>
          <a:p>
            <a:r>
              <a:rPr lang="en-IN" b="1" dirty="0">
                <a:latin typeface="+mn-lt"/>
              </a:rPr>
              <a:t>SYCL</a:t>
            </a:r>
          </a:p>
          <a:p>
            <a:endParaRPr lang="en-IN" dirty="0">
              <a:latin typeface="+mn-lt"/>
            </a:endParaRPr>
          </a:p>
          <a:p>
            <a:pPr rtl="0" fontAlgn="base">
              <a:spcBef>
                <a:spcPts val="0"/>
              </a:spcBef>
              <a:spcAft>
                <a:spcPts val="0"/>
              </a:spcAft>
            </a:pPr>
            <a:r>
              <a:rPr lang="en-US" i="0" u="none" strike="noStrike" dirty="0">
                <a:solidFill>
                  <a:srgbClr val="333333"/>
                </a:solidFill>
                <a:effectLst/>
                <a:latin typeface="+mn-lt"/>
              </a:rPr>
              <a:t>SYCL OpenCL Interoperability (</a:t>
            </a:r>
            <a:r>
              <a:rPr lang="en-US" i="0" u="none" strike="noStrike" dirty="0" err="1">
                <a:solidFill>
                  <a:srgbClr val="333333"/>
                </a:solidFill>
                <a:effectLst/>
                <a:latin typeface="+mn-lt"/>
              </a:rPr>
              <a:t>sycl-gtx</a:t>
            </a:r>
            <a:r>
              <a:rPr lang="en-US" i="0" u="none" strike="noStrike" dirty="0">
                <a:solidFill>
                  <a:srgbClr val="333333"/>
                </a:solidFill>
                <a:effectLst/>
                <a:latin typeface="+mn-lt"/>
              </a:rPr>
              <a:t>) - SYCL ML</a:t>
            </a:r>
          </a:p>
          <a:p>
            <a:pPr rtl="0" fontAlgn="base">
              <a:spcBef>
                <a:spcPts val="0"/>
              </a:spcBef>
              <a:spcAft>
                <a:spcPts val="0"/>
              </a:spcAft>
            </a:pPr>
            <a:endParaRPr lang="en-US" dirty="0">
              <a:solidFill>
                <a:srgbClr val="333333"/>
              </a:solidFill>
              <a:latin typeface="+mn-lt"/>
            </a:endParaRPr>
          </a:p>
          <a:p>
            <a:pPr rtl="0" fontAlgn="base">
              <a:spcBef>
                <a:spcPts val="0"/>
              </a:spcBef>
              <a:spcAft>
                <a:spcPts val="0"/>
              </a:spcAft>
            </a:pPr>
            <a:r>
              <a:rPr lang="en-US" i="0" u="none" strike="noStrike" dirty="0">
                <a:solidFill>
                  <a:srgbClr val="333333"/>
                </a:solidFill>
                <a:effectLst/>
                <a:latin typeface="+mn-lt"/>
              </a:rPr>
              <a:t>Interoperability (</a:t>
            </a:r>
            <a:r>
              <a:rPr lang="en-US" i="0" u="none" strike="noStrike" dirty="0" err="1">
                <a:solidFill>
                  <a:srgbClr val="333333"/>
                </a:solidFill>
                <a:effectLst/>
                <a:latin typeface="+mn-lt"/>
              </a:rPr>
              <a:t>sycl</a:t>
            </a:r>
            <a:r>
              <a:rPr lang="en-US" i="0" u="none" strike="noStrike" dirty="0">
                <a:solidFill>
                  <a:srgbClr val="333333"/>
                </a:solidFill>
                <a:effectLst/>
                <a:latin typeface="+mn-lt"/>
              </a:rPr>
              <a:t>-ml) </a:t>
            </a:r>
          </a:p>
          <a:p>
            <a:pPr rtl="0" fontAlgn="base">
              <a:spcBef>
                <a:spcPts val="0"/>
              </a:spcBef>
              <a:spcAft>
                <a:spcPts val="0"/>
              </a:spcAft>
            </a:pPr>
            <a:endParaRPr lang="en-US" i="0" u="none" strike="noStrike" dirty="0">
              <a:solidFill>
                <a:srgbClr val="333333"/>
              </a:solidFill>
              <a:effectLst/>
              <a:latin typeface="+mn-lt"/>
            </a:endParaRPr>
          </a:p>
          <a:p>
            <a:r>
              <a:rPr lang="en-US" i="0" u="none" strike="noStrike" dirty="0">
                <a:solidFill>
                  <a:srgbClr val="333333"/>
                </a:solidFill>
                <a:effectLst/>
                <a:latin typeface="+mn-lt"/>
              </a:rPr>
              <a:t>SYCL Media Interoperability (</a:t>
            </a:r>
            <a:r>
              <a:rPr lang="en-US" i="0" u="none" strike="noStrike" dirty="0" err="1">
                <a:solidFill>
                  <a:srgbClr val="333333"/>
                </a:solidFill>
                <a:effectLst/>
                <a:latin typeface="+mn-lt"/>
              </a:rPr>
              <a:t>sycl</a:t>
            </a:r>
            <a:r>
              <a:rPr lang="en-US" i="0" u="none" strike="noStrike" dirty="0">
                <a:solidFill>
                  <a:srgbClr val="333333"/>
                </a:solidFill>
                <a:effectLst/>
                <a:latin typeface="+mn-lt"/>
              </a:rPr>
              <a:t>-media) </a:t>
            </a:r>
            <a:endParaRPr lang="en-IN" dirty="0">
              <a:latin typeface="+mn-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Google Shape;91;p18"/>
          <p:cNvPicPr preferRelativeResize="0"/>
          <p:nvPr/>
        </p:nvPicPr>
        <p:blipFill rotWithShape="1">
          <a:blip r:embed="rId3">
            <a:alphaModFix/>
          </a:blip>
          <a:srcRect b="87616"/>
          <a:stretch/>
        </p:blipFill>
        <p:spPr>
          <a:xfrm>
            <a:off x="0" y="0"/>
            <a:ext cx="9144003" cy="636926"/>
          </a:xfrm>
          <a:prstGeom prst="rect">
            <a:avLst/>
          </a:prstGeom>
          <a:noFill/>
          <a:ln>
            <a:noFill/>
          </a:ln>
        </p:spPr>
      </p:pic>
      <p:pic>
        <p:nvPicPr>
          <p:cNvPr id="92" name="Google Shape;92;p18"/>
          <p:cNvPicPr preferRelativeResize="0"/>
          <p:nvPr/>
        </p:nvPicPr>
        <p:blipFill rotWithShape="1">
          <a:blip r:embed="rId4">
            <a:alphaModFix/>
          </a:blip>
          <a:srcRect t="95921"/>
          <a:stretch/>
        </p:blipFill>
        <p:spPr>
          <a:xfrm>
            <a:off x="0" y="4933725"/>
            <a:ext cx="9144003" cy="209776"/>
          </a:xfrm>
          <a:prstGeom prst="rect">
            <a:avLst/>
          </a:prstGeom>
          <a:noFill/>
          <a:ln>
            <a:noFill/>
          </a:ln>
        </p:spPr>
      </p:pic>
      <p:sp>
        <p:nvSpPr>
          <p:cNvPr id="93" name="Google Shape;93;p18"/>
          <p:cNvSpPr txBox="1"/>
          <p:nvPr/>
        </p:nvSpPr>
        <p:spPr>
          <a:xfrm>
            <a:off x="1064100" y="748475"/>
            <a:ext cx="7015800" cy="878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Clr>
                <a:schemeClr val="dk1"/>
              </a:buClr>
              <a:buSzPts val="1100"/>
              <a:buFont typeface="Arial"/>
              <a:buNone/>
            </a:pPr>
            <a:r>
              <a:rPr lang="en-GB" sz="1900" dirty="0">
                <a:solidFill>
                  <a:schemeClr val="dk2"/>
                </a:solidFill>
                <a:latin typeface="Montserrat SemiBold"/>
                <a:ea typeface="Montserrat SemiBold"/>
                <a:cs typeface="Montserrat SemiBold"/>
                <a:sym typeface="Montserrat SemiBold"/>
              </a:rPr>
              <a:t>Demo Video/Live Demo</a:t>
            </a:r>
            <a:endParaRPr sz="1900" dirty="0">
              <a:solidFill>
                <a:schemeClr val="dk2"/>
              </a:solidFill>
              <a:latin typeface="Montserrat SemiBold"/>
              <a:ea typeface="Montserrat SemiBold"/>
              <a:cs typeface="Montserrat SemiBold"/>
              <a:sym typeface="Montserrat SemiBold"/>
            </a:endParaRPr>
          </a:p>
          <a:p>
            <a:pPr marL="0" lvl="0" indent="0" algn="ctr" rtl="0">
              <a:lnSpc>
                <a:spcPct val="115000"/>
              </a:lnSpc>
              <a:spcBef>
                <a:spcPts val="0"/>
              </a:spcBef>
              <a:spcAft>
                <a:spcPts val="0"/>
              </a:spcAft>
              <a:buClr>
                <a:schemeClr val="dk1"/>
              </a:buClr>
              <a:buSzPts val="1800"/>
              <a:buFont typeface="Arial"/>
              <a:buNone/>
            </a:pPr>
            <a:endParaRPr sz="1900" dirty="0">
              <a:solidFill>
                <a:schemeClr val="dk2"/>
              </a:solidFill>
              <a:latin typeface="Montserrat SemiBold"/>
              <a:ea typeface="Montserrat SemiBold"/>
              <a:cs typeface="Montserrat SemiBold"/>
              <a:sym typeface="Montserrat SemiBo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9"/>
          <p:cNvPicPr preferRelativeResize="0"/>
          <p:nvPr/>
        </p:nvPicPr>
        <p:blipFill rotWithShape="1">
          <a:blip r:embed="rId3">
            <a:alphaModFix/>
          </a:blip>
          <a:srcRect b="87616"/>
          <a:stretch/>
        </p:blipFill>
        <p:spPr>
          <a:xfrm>
            <a:off x="0" y="0"/>
            <a:ext cx="9144003" cy="636926"/>
          </a:xfrm>
          <a:prstGeom prst="rect">
            <a:avLst/>
          </a:prstGeom>
          <a:noFill/>
          <a:ln>
            <a:noFill/>
          </a:ln>
        </p:spPr>
      </p:pic>
      <p:pic>
        <p:nvPicPr>
          <p:cNvPr id="99" name="Google Shape;99;p19"/>
          <p:cNvPicPr preferRelativeResize="0"/>
          <p:nvPr/>
        </p:nvPicPr>
        <p:blipFill rotWithShape="1">
          <a:blip r:embed="rId4">
            <a:alphaModFix/>
          </a:blip>
          <a:srcRect t="95921"/>
          <a:stretch/>
        </p:blipFill>
        <p:spPr>
          <a:xfrm>
            <a:off x="0" y="4933725"/>
            <a:ext cx="9144003" cy="209776"/>
          </a:xfrm>
          <a:prstGeom prst="rect">
            <a:avLst/>
          </a:prstGeom>
          <a:noFill/>
          <a:ln>
            <a:noFill/>
          </a:ln>
        </p:spPr>
      </p:pic>
      <p:sp>
        <p:nvSpPr>
          <p:cNvPr id="100" name="Google Shape;100;p19"/>
          <p:cNvSpPr txBox="1"/>
          <p:nvPr/>
        </p:nvSpPr>
        <p:spPr>
          <a:xfrm>
            <a:off x="622800" y="784800"/>
            <a:ext cx="7898400" cy="5028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1800"/>
              <a:buNone/>
            </a:pPr>
            <a:r>
              <a:rPr lang="en-GB" sz="1900" dirty="0">
                <a:solidFill>
                  <a:srgbClr val="434343"/>
                </a:solidFill>
                <a:latin typeface="Montserrat SemiBold"/>
                <a:ea typeface="Montserrat SemiBold"/>
                <a:cs typeface="Montserrat SemiBold"/>
                <a:sym typeface="Montserrat SemiBold"/>
              </a:rPr>
              <a:t>GitHub Link</a:t>
            </a:r>
            <a:endParaRPr sz="1900" dirty="0">
              <a:solidFill>
                <a:srgbClr val="434343"/>
              </a:solidFill>
              <a:latin typeface="Montserrat SemiBold"/>
              <a:ea typeface="Montserrat SemiBold"/>
              <a:cs typeface="Montserrat SemiBold"/>
              <a:sym typeface="Montserrat SemiBold"/>
            </a:endParaRPr>
          </a:p>
        </p:txBody>
      </p:sp>
      <p:sp>
        <p:nvSpPr>
          <p:cNvPr id="2" name="TextBox 1">
            <a:extLst>
              <a:ext uri="{FF2B5EF4-FFF2-40B4-BE49-F238E27FC236}">
                <a16:creationId xmlns:a16="http://schemas.microsoft.com/office/drawing/2014/main" id="{4C312653-5ED9-D9BA-171E-D687C96CF49C}"/>
              </a:ext>
            </a:extLst>
          </p:cNvPr>
          <p:cNvSpPr txBox="1"/>
          <p:nvPr/>
        </p:nvSpPr>
        <p:spPr>
          <a:xfrm>
            <a:off x="1000124" y="1714500"/>
            <a:ext cx="6122194" cy="307777"/>
          </a:xfrm>
          <a:prstGeom prst="rect">
            <a:avLst/>
          </a:prstGeom>
          <a:noFill/>
        </p:spPr>
        <p:txBody>
          <a:bodyPr wrap="square" rtlCol="0">
            <a:spAutoFit/>
          </a:bodyPr>
          <a:lstStyle/>
          <a:p>
            <a:r>
              <a:rPr lang="en-IN" dirty="0">
                <a:hlinkClick r:id="rId5"/>
              </a:rPr>
              <a:t>https://github.com/NavaprettamN/intel-oneAPI</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pic>
        <p:nvPicPr>
          <p:cNvPr id="105" name="Google Shape;105;p20"/>
          <p:cNvPicPr preferRelativeResize="0"/>
          <p:nvPr/>
        </p:nvPicPr>
        <p:blipFill rotWithShape="1">
          <a:blip r:embed="rId3">
            <a:alphaModFix/>
          </a:blip>
          <a:srcRect b="87616"/>
          <a:stretch/>
        </p:blipFill>
        <p:spPr>
          <a:xfrm>
            <a:off x="0" y="0"/>
            <a:ext cx="9144003" cy="636926"/>
          </a:xfrm>
          <a:prstGeom prst="rect">
            <a:avLst/>
          </a:prstGeom>
          <a:noFill/>
          <a:ln>
            <a:noFill/>
          </a:ln>
        </p:spPr>
      </p:pic>
      <p:pic>
        <p:nvPicPr>
          <p:cNvPr id="106" name="Google Shape;106;p20"/>
          <p:cNvPicPr preferRelativeResize="0"/>
          <p:nvPr/>
        </p:nvPicPr>
        <p:blipFill rotWithShape="1">
          <a:blip r:embed="rId4">
            <a:alphaModFix/>
          </a:blip>
          <a:srcRect t="95921"/>
          <a:stretch/>
        </p:blipFill>
        <p:spPr>
          <a:xfrm>
            <a:off x="0" y="4933725"/>
            <a:ext cx="9144003" cy="209776"/>
          </a:xfrm>
          <a:prstGeom prst="rect">
            <a:avLst/>
          </a:prstGeom>
          <a:noFill/>
          <a:ln>
            <a:noFill/>
          </a:ln>
        </p:spPr>
      </p:pic>
      <p:sp>
        <p:nvSpPr>
          <p:cNvPr id="107" name="Google Shape;107;p20"/>
          <p:cNvSpPr txBox="1"/>
          <p:nvPr/>
        </p:nvSpPr>
        <p:spPr>
          <a:xfrm>
            <a:off x="717600" y="784800"/>
            <a:ext cx="7708800" cy="5028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1800"/>
              <a:buNone/>
            </a:pPr>
            <a:r>
              <a:rPr lang="en-GB" sz="1900" dirty="0">
                <a:solidFill>
                  <a:srgbClr val="434343"/>
                </a:solidFill>
                <a:latin typeface="Montserrat SemiBold"/>
                <a:ea typeface="Montserrat SemiBold"/>
                <a:cs typeface="Montserrat SemiBold"/>
                <a:sym typeface="Montserrat SemiBold"/>
              </a:rPr>
              <a:t>Results Summary (focus on unique aspects of </a:t>
            </a:r>
            <a:r>
              <a:rPr lang="en-GB" sz="1900" dirty="0" err="1">
                <a:solidFill>
                  <a:srgbClr val="434343"/>
                </a:solidFill>
                <a:latin typeface="Montserrat SemiBold"/>
                <a:ea typeface="Montserrat SemiBold"/>
                <a:cs typeface="Montserrat SemiBold"/>
                <a:sym typeface="Montserrat SemiBold"/>
              </a:rPr>
              <a:t>oneAPI</a:t>
            </a:r>
            <a:r>
              <a:rPr lang="en-GB" sz="1900" dirty="0">
                <a:solidFill>
                  <a:srgbClr val="434343"/>
                </a:solidFill>
                <a:latin typeface="Montserrat SemiBold"/>
                <a:ea typeface="Montserrat SemiBold"/>
                <a:cs typeface="Montserrat SemiBold"/>
                <a:sym typeface="Montserrat SemiBold"/>
              </a:rPr>
              <a:t>/SYCL that you have used)</a:t>
            </a:r>
            <a:endParaRPr sz="1900" dirty="0">
              <a:solidFill>
                <a:srgbClr val="434343"/>
              </a:solidFill>
              <a:latin typeface="Montserrat SemiBold"/>
              <a:ea typeface="Montserrat SemiBold"/>
              <a:cs typeface="Montserrat SemiBold"/>
              <a:sym typeface="Montserrat SemiBold"/>
            </a:endParaRPr>
          </a:p>
        </p:txBody>
      </p:sp>
      <p:sp>
        <p:nvSpPr>
          <p:cNvPr id="2" name="TextBox 1">
            <a:extLst>
              <a:ext uri="{FF2B5EF4-FFF2-40B4-BE49-F238E27FC236}">
                <a16:creationId xmlns:a16="http://schemas.microsoft.com/office/drawing/2014/main" id="{B3A09048-F415-D73B-23BB-1D40C7A3EE14}"/>
              </a:ext>
            </a:extLst>
          </p:cNvPr>
          <p:cNvSpPr txBox="1"/>
          <p:nvPr/>
        </p:nvSpPr>
        <p:spPr>
          <a:xfrm>
            <a:off x="357188" y="1857375"/>
            <a:ext cx="8479631" cy="3046988"/>
          </a:xfrm>
          <a:prstGeom prst="rect">
            <a:avLst/>
          </a:prstGeom>
          <a:noFill/>
        </p:spPr>
        <p:txBody>
          <a:bodyPr wrap="square" rtlCol="0">
            <a:spAutoFit/>
          </a:bodyPr>
          <a:lstStyle/>
          <a:p>
            <a:pPr algn="l"/>
            <a:r>
              <a:rPr lang="en-US" sz="1200" b="0" i="0" dirty="0">
                <a:solidFill>
                  <a:schemeClr val="tx1"/>
                </a:solidFill>
                <a:effectLst/>
                <a:latin typeface="+mj-lt"/>
              </a:rPr>
              <a:t>Results Summary: The implementation of our app utilizing the </a:t>
            </a:r>
            <a:r>
              <a:rPr lang="en-US" sz="1200" b="0" i="0" dirty="0" err="1">
                <a:solidFill>
                  <a:schemeClr val="tx1"/>
                </a:solidFill>
                <a:effectLst/>
                <a:latin typeface="+mj-lt"/>
              </a:rPr>
              <a:t>oneAPI</a:t>
            </a:r>
            <a:r>
              <a:rPr lang="en-US" sz="1200" b="0" i="0" dirty="0">
                <a:solidFill>
                  <a:schemeClr val="tx1"/>
                </a:solidFill>
                <a:effectLst/>
                <a:latin typeface="+mj-lt"/>
              </a:rPr>
              <a:t>/SYCL tech stack has resulted in several unique and beneficial aspects.</a:t>
            </a:r>
          </a:p>
          <a:p>
            <a:pPr algn="l"/>
            <a:endParaRPr lang="en-US" sz="1200" b="0" i="0" dirty="0">
              <a:solidFill>
                <a:schemeClr val="tx1"/>
              </a:solidFill>
              <a:effectLst/>
              <a:latin typeface="+mj-lt"/>
            </a:endParaRPr>
          </a:p>
          <a:p>
            <a:pPr algn="l">
              <a:buFont typeface="+mj-lt"/>
              <a:buAutoNum type="arabicPeriod"/>
            </a:pPr>
            <a:r>
              <a:rPr lang="en-US" sz="1200" b="0" i="0" dirty="0">
                <a:solidFill>
                  <a:schemeClr val="tx1"/>
                </a:solidFill>
                <a:effectLst/>
                <a:latin typeface="+mj-lt"/>
              </a:rPr>
              <a:t>Enhanced Accessibility: By leveraging SYCL OpenCL Interoperability (</a:t>
            </a:r>
            <a:r>
              <a:rPr lang="en-US" sz="1200" b="0" i="0" dirty="0" err="1">
                <a:solidFill>
                  <a:schemeClr val="tx1"/>
                </a:solidFill>
                <a:effectLst/>
                <a:latin typeface="+mj-lt"/>
              </a:rPr>
              <a:t>sycl-gtx</a:t>
            </a:r>
            <a:r>
              <a:rPr lang="en-US" sz="1200" b="0" i="0" dirty="0">
                <a:solidFill>
                  <a:schemeClr val="tx1"/>
                </a:solidFill>
                <a:effectLst/>
                <a:latin typeface="+mj-lt"/>
              </a:rPr>
              <a:t>), our app efficiently utilizes GPU resources, enabling the smooth execution of AI-based features. This ensures that students with visual disabilities can interact with the app seamlessly using voice input, enhancing their accessibility and inclusivity.</a:t>
            </a:r>
          </a:p>
          <a:p>
            <a:pPr algn="l"/>
            <a:endParaRPr lang="en-US" sz="1200" b="0" i="0" dirty="0">
              <a:solidFill>
                <a:schemeClr val="tx1"/>
              </a:solidFill>
              <a:effectLst/>
              <a:latin typeface="+mj-lt"/>
            </a:endParaRPr>
          </a:p>
          <a:p>
            <a:pPr algn="l"/>
            <a:r>
              <a:rPr lang="en-US" sz="1200" b="0" i="0" dirty="0">
                <a:solidFill>
                  <a:schemeClr val="tx1"/>
                </a:solidFill>
                <a:effectLst/>
                <a:latin typeface="+mj-lt"/>
              </a:rPr>
              <a:t>2.Seamless Image and Video Processing: SYCL OpenCV Interoperability (</a:t>
            </a:r>
            <a:r>
              <a:rPr lang="en-US" sz="1200" b="0" i="0" dirty="0" err="1">
                <a:solidFill>
                  <a:schemeClr val="tx1"/>
                </a:solidFill>
                <a:effectLst/>
                <a:latin typeface="+mj-lt"/>
              </a:rPr>
              <a:t>sycl-opencv</a:t>
            </a:r>
            <a:r>
              <a:rPr lang="en-US" sz="1200" b="0" i="0" dirty="0">
                <a:solidFill>
                  <a:schemeClr val="tx1"/>
                </a:solidFill>
                <a:effectLst/>
                <a:latin typeface="+mj-lt"/>
              </a:rPr>
              <a:t>) facilitates seamless integration with OpenCV libraries, allowing us to efficiently process images and videos. This capability is crucial for detecting and modifying interactive visuals specifically tailored to students with color blindness, offering them a tailored learning experience.</a:t>
            </a:r>
          </a:p>
          <a:p>
            <a:pPr algn="l"/>
            <a:endParaRPr lang="en-US" sz="1200" b="0" i="0" dirty="0">
              <a:solidFill>
                <a:schemeClr val="tx1"/>
              </a:solidFill>
              <a:effectLst/>
              <a:latin typeface="+mj-lt"/>
            </a:endParaRPr>
          </a:p>
          <a:p>
            <a:pPr algn="l"/>
            <a:r>
              <a:rPr lang="en-US" sz="1200" b="0" i="0" dirty="0">
                <a:solidFill>
                  <a:schemeClr val="tx1"/>
                </a:solidFill>
                <a:effectLst/>
                <a:latin typeface="+mj-lt"/>
              </a:rPr>
              <a:t>3.AI-Powered Learning Support: SYCL ML Interoperability (</a:t>
            </a:r>
            <a:r>
              <a:rPr lang="en-US" sz="1200" b="0" i="0" dirty="0" err="1">
                <a:solidFill>
                  <a:schemeClr val="tx1"/>
                </a:solidFill>
                <a:effectLst/>
                <a:latin typeface="+mj-lt"/>
              </a:rPr>
              <a:t>sycl</a:t>
            </a:r>
            <a:r>
              <a:rPr lang="en-US" sz="1200" b="0" i="0" dirty="0">
                <a:solidFill>
                  <a:schemeClr val="tx1"/>
                </a:solidFill>
                <a:effectLst/>
                <a:latin typeface="+mj-lt"/>
              </a:rPr>
              <a:t>-ml) empowers our app with advanced machine learning capabilities. It facilitates the analysis of student assignments, providing active feedback to improve learning outcomes. Additionally, SYCL ML Interoperability enables constant monitoring to detect learning disabilities, allowing us to recommend personalized programs to students based on their individual needs.</a:t>
            </a:r>
          </a:p>
          <a:p>
            <a:endParaRPr lang="en-IN" sz="1200" dirty="0">
              <a:solidFill>
                <a:schemeClr val="tx1"/>
              </a:solidFill>
              <a:latin typeface="+mj-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pic>
        <p:nvPicPr>
          <p:cNvPr id="105" name="Google Shape;105;p20"/>
          <p:cNvPicPr preferRelativeResize="0"/>
          <p:nvPr/>
        </p:nvPicPr>
        <p:blipFill rotWithShape="1">
          <a:blip r:embed="rId3">
            <a:alphaModFix/>
          </a:blip>
          <a:srcRect b="87616"/>
          <a:stretch/>
        </p:blipFill>
        <p:spPr>
          <a:xfrm>
            <a:off x="0" y="0"/>
            <a:ext cx="9144003" cy="636926"/>
          </a:xfrm>
          <a:prstGeom prst="rect">
            <a:avLst/>
          </a:prstGeom>
          <a:noFill/>
          <a:ln>
            <a:noFill/>
          </a:ln>
        </p:spPr>
      </p:pic>
      <p:pic>
        <p:nvPicPr>
          <p:cNvPr id="106" name="Google Shape;106;p20"/>
          <p:cNvPicPr preferRelativeResize="0"/>
          <p:nvPr/>
        </p:nvPicPr>
        <p:blipFill rotWithShape="1">
          <a:blip r:embed="rId4">
            <a:alphaModFix/>
          </a:blip>
          <a:srcRect t="95921"/>
          <a:stretch/>
        </p:blipFill>
        <p:spPr>
          <a:xfrm>
            <a:off x="0" y="4933725"/>
            <a:ext cx="9144003" cy="209776"/>
          </a:xfrm>
          <a:prstGeom prst="rect">
            <a:avLst/>
          </a:prstGeom>
          <a:noFill/>
          <a:ln>
            <a:noFill/>
          </a:ln>
        </p:spPr>
      </p:pic>
      <p:sp>
        <p:nvSpPr>
          <p:cNvPr id="107" name="Google Shape;107;p20"/>
          <p:cNvSpPr txBox="1"/>
          <p:nvPr/>
        </p:nvSpPr>
        <p:spPr>
          <a:xfrm>
            <a:off x="717600" y="784800"/>
            <a:ext cx="7708800" cy="5028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1800"/>
              <a:buNone/>
            </a:pPr>
            <a:r>
              <a:rPr lang="en-GB" sz="1900" dirty="0">
                <a:solidFill>
                  <a:srgbClr val="434343"/>
                </a:solidFill>
                <a:latin typeface="Montserrat SemiBold"/>
                <a:ea typeface="Montserrat SemiBold"/>
                <a:cs typeface="Montserrat SemiBold"/>
                <a:sym typeface="Montserrat SemiBold"/>
              </a:rPr>
              <a:t>Results Summary (focus on unique aspects of </a:t>
            </a:r>
            <a:r>
              <a:rPr lang="en-GB" sz="1900" dirty="0" err="1">
                <a:solidFill>
                  <a:srgbClr val="434343"/>
                </a:solidFill>
                <a:latin typeface="Montserrat SemiBold"/>
                <a:ea typeface="Montserrat SemiBold"/>
                <a:cs typeface="Montserrat SemiBold"/>
                <a:sym typeface="Montserrat SemiBold"/>
              </a:rPr>
              <a:t>oneAPI</a:t>
            </a:r>
            <a:r>
              <a:rPr lang="en-GB" sz="1900" dirty="0">
                <a:solidFill>
                  <a:srgbClr val="434343"/>
                </a:solidFill>
                <a:latin typeface="Montserrat SemiBold"/>
                <a:ea typeface="Montserrat SemiBold"/>
                <a:cs typeface="Montserrat SemiBold"/>
                <a:sym typeface="Montserrat SemiBold"/>
              </a:rPr>
              <a:t>/SYCL that you have used)</a:t>
            </a:r>
            <a:endParaRPr sz="1900" dirty="0">
              <a:solidFill>
                <a:srgbClr val="434343"/>
              </a:solidFill>
              <a:latin typeface="Montserrat SemiBold"/>
              <a:ea typeface="Montserrat SemiBold"/>
              <a:cs typeface="Montserrat SemiBold"/>
              <a:sym typeface="Montserrat SemiBold"/>
            </a:endParaRPr>
          </a:p>
        </p:txBody>
      </p:sp>
      <p:sp>
        <p:nvSpPr>
          <p:cNvPr id="2" name="TextBox 1">
            <a:extLst>
              <a:ext uri="{FF2B5EF4-FFF2-40B4-BE49-F238E27FC236}">
                <a16:creationId xmlns:a16="http://schemas.microsoft.com/office/drawing/2014/main" id="{B3A09048-F415-D73B-23BB-1D40C7A3EE14}"/>
              </a:ext>
            </a:extLst>
          </p:cNvPr>
          <p:cNvSpPr txBox="1"/>
          <p:nvPr/>
        </p:nvSpPr>
        <p:spPr>
          <a:xfrm>
            <a:off x="357188" y="1857375"/>
            <a:ext cx="8479631" cy="2677656"/>
          </a:xfrm>
          <a:prstGeom prst="rect">
            <a:avLst/>
          </a:prstGeom>
          <a:noFill/>
        </p:spPr>
        <p:txBody>
          <a:bodyPr wrap="square" rtlCol="0">
            <a:spAutoFit/>
          </a:bodyPr>
          <a:lstStyle/>
          <a:p>
            <a:pPr algn="l"/>
            <a:r>
              <a:rPr lang="en-US" sz="1200" b="0" i="0" dirty="0">
                <a:solidFill>
                  <a:schemeClr val="tx1"/>
                </a:solidFill>
                <a:effectLst/>
                <a:latin typeface="+mj-lt"/>
              </a:rPr>
              <a:t>4. Multimedia Adaptation: SYCL Media Interoperability (</a:t>
            </a:r>
            <a:r>
              <a:rPr lang="en-US" sz="1200" b="0" i="0" dirty="0" err="1">
                <a:solidFill>
                  <a:schemeClr val="tx1"/>
                </a:solidFill>
                <a:effectLst/>
                <a:latin typeface="+mj-lt"/>
              </a:rPr>
              <a:t>sycl</a:t>
            </a:r>
            <a:r>
              <a:rPr lang="en-US" sz="1200" b="0" i="0" dirty="0">
                <a:solidFill>
                  <a:schemeClr val="tx1"/>
                </a:solidFill>
                <a:effectLst/>
                <a:latin typeface="+mj-lt"/>
              </a:rPr>
              <a:t>-media) provides seamless integration with media libraries, allowing our app to process audio and video files effectively. This enables features such as audio output for visually disabled students and interactive text and image-based output for students with hearing impairments. By leveraging SYCL Media Interoperability, our app ensures an engaging and inclusive learning environment.</a:t>
            </a:r>
          </a:p>
          <a:p>
            <a:pPr algn="l"/>
            <a:endParaRPr lang="en-US" sz="1200" b="0" i="0" dirty="0">
              <a:solidFill>
                <a:schemeClr val="tx1"/>
              </a:solidFill>
              <a:effectLst/>
              <a:latin typeface="+mj-lt"/>
            </a:endParaRPr>
          </a:p>
          <a:p>
            <a:pPr algn="l"/>
            <a:r>
              <a:rPr lang="en-US" sz="1200" b="0" i="0" dirty="0">
                <a:solidFill>
                  <a:schemeClr val="tx1"/>
                </a:solidFill>
                <a:effectLst/>
                <a:latin typeface="+mj-lt"/>
              </a:rPr>
              <a:t>5. Hardware Optimization: The utilization of Intel's </a:t>
            </a:r>
            <a:r>
              <a:rPr lang="en-US" sz="1200" b="0" i="0" dirty="0" err="1">
                <a:solidFill>
                  <a:schemeClr val="tx1"/>
                </a:solidFill>
                <a:effectLst/>
                <a:latin typeface="+mj-lt"/>
              </a:rPr>
              <a:t>oneAPI</a:t>
            </a:r>
            <a:r>
              <a:rPr lang="en-US" sz="1200" b="0" i="0" dirty="0">
                <a:solidFill>
                  <a:schemeClr val="tx1"/>
                </a:solidFill>
                <a:effectLst/>
                <a:latin typeface="+mj-lt"/>
              </a:rPr>
              <a:t> libraries, including </a:t>
            </a:r>
            <a:r>
              <a:rPr lang="en-US" sz="1200" b="0" i="0" dirty="0" err="1">
                <a:solidFill>
                  <a:schemeClr val="tx1"/>
                </a:solidFill>
                <a:effectLst/>
                <a:latin typeface="+mj-lt"/>
              </a:rPr>
              <a:t>oneDAL</a:t>
            </a:r>
            <a:r>
              <a:rPr lang="en-US" sz="1200" b="0" i="0" dirty="0">
                <a:solidFill>
                  <a:schemeClr val="tx1"/>
                </a:solidFill>
                <a:effectLst/>
                <a:latin typeface="+mj-lt"/>
              </a:rPr>
              <a:t>, </a:t>
            </a:r>
            <a:r>
              <a:rPr lang="en-US" sz="1200" b="0" i="0" dirty="0" err="1">
                <a:solidFill>
                  <a:schemeClr val="tx1"/>
                </a:solidFill>
                <a:effectLst/>
                <a:latin typeface="+mj-lt"/>
              </a:rPr>
              <a:t>oneDNN</a:t>
            </a:r>
            <a:r>
              <a:rPr lang="en-US" sz="1200" b="0" i="0" dirty="0">
                <a:solidFill>
                  <a:schemeClr val="tx1"/>
                </a:solidFill>
                <a:effectLst/>
                <a:latin typeface="+mj-lt"/>
              </a:rPr>
              <a:t>, and </a:t>
            </a:r>
            <a:r>
              <a:rPr lang="en-US" sz="1200" b="0" i="0" dirty="0" err="1">
                <a:solidFill>
                  <a:schemeClr val="tx1"/>
                </a:solidFill>
                <a:effectLst/>
                <a:latin typeface="+mj-lt"/>
              </a:rPr>
              <a:t>oneVPL</a:t>
            </a:r>
            <a:r>
              <a:rPr lang="en-US" sz="1200" b="0" i="0" dirty="0">
                <a:solidFill>
                  <a:schemeClr val="tx1"/>
                </a:solidFill>
                <a:effectLst/>
                <a:latin typeface="+mj-lt"/>
              </a:rPr>
              <a:t>, enables hardware optimization for improved performance. By leveraging the power of Intel CPUs, GPUs, and </a:t>
            </a:r>
            <a:r>
              <a:rPr lang="en-US" sz="1200" b="0" i="0" dirty="0" err="1">
                <a:solidFill>
                  <a:schemeClr val="tx1"/>
                </a:solidFill>
                <a:effectLst/>
                <a:latin typeface="+mj-lt"/>
              </a:rPr>
              <a:t>Movidius</a:t>
            </a:r>
            <a:r>
              <a:rPr lang="en-US" sz="1200" b="0" i="0" dirty="0">
                <a:solidFill>
                  <a:schemeClr val="tx1"/>
                </a:solidFill>
                <a:effectLst/>
                <a:latin typeface="+mj-lt"/>
              </a:rPr>
              <a:t> VPUs, our app accelerates the execution of deep learning models and video processing tasks, enhancing the overall user experience.</a:t>
            </a:r>
          </a:p>
          <a:p>
            <a:pPr algn="l"/>
            <a:endParaRPr lang="en-US" sz="1200" b="0" i="0" dirty="0">
              <a:solidFill>
                <a:schemeClr val="tx1"/>
              </a:solidFill>
              <a:effectLst/>
              <a:latin typeface="+mj-lt"/>
            </a:endParaRPr>
          </a:p>
          <a:p>
            <a:pPr algn="l"/>
            <a:r>
              <a:rPr lang="en-US" sz="1200" b="0" i="0" dirty="0">
                <a:solidFill>
                  <a:schemeClr val="tx1"/>
                </a:solidFill>
                <a:effectLst/>
                <a:latin typeface="+mj-lt"/>
              </a:rPr>
              <a:t>In summary, the unique aspects of the </a:t>
            </a:r>
            <a:r>
              <a:rPr lang="en-US" sz="1200" b="0" i="0" dirty="0" err="1">
                <a:solidFill>
                  <a:schemeClr val="tx1"/>
                </a:solidFill>
                <a:effectLst/>
                <a:latin typeface="+mj-lt"/>
              </a:rPr>
              <a:t>oneAPI</a:t>
            </a:r>
            <a:r>
              <a:rPr lang="en-US" sz="1200" b="0" i="0" dirty="0">
                <a:solidFill>
                  <a:schemeClr val="tx1"/>
                </a:solidFill>
                <a:effectLst/>
                <a:latin typeface="+mj-lt"/>
              </a:rPr>
              <a:t>/SYCL tech stack in our app include enhanced accessibility, seamless image and video processing, AI-powered learning support, multimedia adaptation, and hardware optimization. These aspects collectively contribute to creating an inclusive and efficient educational app that caters to the diverse needs of students with disabilities.</a:t>
            </a:r>
          </a:p>
          <a:p>
            <a:endParaRPr lang="en-IN" sz="1200" dirty="0">
              <a:solidFill>
                <a:schemeClr val="tx1"/>
              </a:solidFill>
              <a:latin typeface="+mj-lt"/>
            </a:endParaRPr>
          </a:p>
        </p:txBody>
      </p:sp>
    </p:spTree>
    <p:extLst>
      <p:ext uri="{BB962C8B-B14F-4D97-AF65-F5344CB8AC3E}">
        <p14:creationId xmlns:p14="http://schemas.microsoft.com/office/powerpoint/2010/main" val="3510931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pic>
        <p:nvPicPr>
          <p:cNvPr id="112" name="Google Shape;112;p21"/>
          <p:cNvPicPr preferRelativeResize="0"/>
          <p:nvPr/>
        </p:nvPicPr>
        <p:blipFill>
          <a:blip r:embed="rId3">
            <a:alphaModFix/>
          </a:blip>
          <a:stretch>
            <a:fillRect/>
          </a:stretch>
        </p:blipFill>
        <p:spPr>
          <a:xfrm>
            <a:off x="0" y="0"/>
            <a:ext cx="9143997" cy="5143490"/>
          </a:xfrm>
          <a:prstGeom prst="rect">
            <a:avLst/>
          </a:prstGeom>
          <a:noFill/>
          <a:ln>
            <a:noFill/>
          </a:ln>
        </p:spPr>
      </p:pic>
      <p:pic>
        <p:nvPicPr>
          <p:cNvPr id="113" name="Google Shape;113;p21"/>
          <p:cNvPicPr preferRelativeResize="0"/>
          <p:nvPr/>
        </p:nvPicPr>
        <p:blipFill rotWithShape="1">
          <a:blip r:embed="rId4">
            <a:alphaModFix/>
          </a:blip>
          <a:srcRect b="87616"/>
          <a:stretch/>
        </p:blipFill>
        <p:spPr>
          <a:xfrm>
            <a:off x="0" y="0"/>
            <a:ext cx="9144003" cy="636926"/>
          </a:xfrm>
          <a:prstGeom prst="rect">
            <a:avLst/>
          </a:prstGeom>
          <a:noFill/>
          <a:ln>
            <a:noFill/>
          </a:ln>
        </p:spPr>
      </p:pic>
      <p:sp>
        <p:nvSpPr>
          <p:cNvPr id="114" name="Google Shape;114;p21"/>
          <p:cNvSpPr txBox="1"/>
          <p:nvPr/>
        </p:nvSpPr>
        <p:spPr>
          <a:xfrm>
            <a:off x="4457675" y="2428175"/>
            <a:ext cx="2347200" cy="5850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GB" sz="2600" b="1">
                <a:solidFill>
                  <a:srgbClr val="39E2FF"/>
                </a:solidFill>
                <a:latin typeface="Montserrat"/>
                <a:ea typeface="Montserrat"/>
                <a:cs typeface="Montserrat"/>
                <a:sym typeface="Montserrat"/>
              </a:rPr>
              <a:t>THANK YOU</a:t>
            </a:r>
            <a:endParaRPr sz="2100" b="1">
              <a:solidFill>
                <a:srgbClr val="39E2FF"/>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855</Words>
  <Application>Microsoft Office PowerPoint</Application>
  <PresentationFormat>On-screen Show (16:9)</PresentationFormat>
  <Paragraphs>50</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Montserrat</vt:lpstr>
      <vt:lpstr>Arial</vt:lpstr>
      <vt:lpstr>Montserrat SemiBold</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Pooja H P</dc:creator>
  <cp:lastModifiedBy>Pooja H P</cp:lastModifiedBy>
  <cp:revision>2</cp:revision>
  <dcterms:modified xsi:type="dcterms:W3CDTF">2023-06-09T16:39:41Z</dcterms:modified>
</cp:coreProperties>
</file>