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5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EE5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879" y="561340"/>
            <a:ext cx="8150859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50A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57" y="2145544"/>
            <a:ext cx="5914390" cy="1879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829" y="-40728"/>
            <a:ext cx="6768465" cy="15824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689860" marR="5080" indent="-2677795">
              <a:lnSpc>
                <a:spcPct val="129299"/>
              </a:lnSpc>
              <a:spcBef>
                <a:spcPts val="95"/>
              </a:spcBef>
            </a:pPr>
            <a:r>
              <a:rPr dirty="0" sz="3950">
                <a:solidFill>
                  <a:srgbClr val="FFFFFF"/>
                </a:solidFill>
              </a:rPr>
              <a:t>Ciberseguridad:</a:t>
            </a:r>
            <a:r>
              <a:rPr dirty="0" sz="3950" spc="-75">
                <a:solidFill>
                  <a:srgbClr val="FFFFFF"/>
                </a:solidFill>
              </a:rPr>
              <a:t> </a:t>
            </a:r>
            <a:r>
              <a:rPr dirty="0" sz="3950">
                <a:solidFill>
                  <a:srgbClr val="FFFFFF"/>
                </a:solidFill>
              </a:rPr>
              <a:t>Proyecto</a:t>
            </a:r>
            <a:r>
              <a:rPr dirty="0" sz="3950" spc="-75">
                <a:solidFill>
                  <a:srgbClr val="FFFFFF"/>
                </a:solidFill>
              </a:rPr>
              <a:t> </a:t>
            </a:r>
            <a:r>
              <a:rPr dirty="0" sz="3950">
                <a:solidFill>
                  <a:srgbClr val="FFFFFF"/>
                </a:solidFill>
              </a:rPr>
              <a:t>Final</a:t>
            </a:r>
            <a:r>
              <a:rPr dirty="0" sz="3950" spc="-70">
                <a:solidFill>
                  <a:srgbClr val="FFFFFF"/>
                </a:solidFill>
              </a:rPr>
              <a:t> </a:t>
            </a:r>
            <a:r>
              <a:rPr dirty="0" sz="3950" spc="-50">
                <a:solidFill>
                  <a:srgbClr val="FFFFFF"/>
                </a:solidFill>
              </a:rPr>
              <a:t>– </a:t>
            </a:r>
            <a:r>
              <a:rPr dirty="0" sz="3950">
                <a:solidFill>
                  <a:srgbClr val="FFFFFF"/>
                </a:solidFill>
              </a:rPr>
              <a:t>Fase</a:t>
            </a:r>
            <a:r>
              <a:rPr dirty="0" sz="3950" spc="-130">
                <a:solidFill>
                  <a:srgbClr val="FFFFFF"/>
                </a:solidFill>
              </a:rPr>
              <a:t> </a:t>
            </a:r>
            <a:r>
              <a:rPr dirty="0" sz="3950" spc="-50">
                <a:solidFill>
                  <a:srgbClr val="FFFFFF"/>
                </a:solidFill>
              </a:rPr>
              <a:t>3</a:t>
            </a:r>
            <a:endParaRPr sz="3950"/>
          </a:p>
        </p:txBody>
      </p:sp>
      <p:sp>
        <p:nvSpPr>
          <p:cNvPr id="4" name="object 4" descr=""/>
          <p:cNvSpPr txBox="1"/>
          <p:nvPr/>
        </p:nvSpPr>
        <p:spPr>
          <a:xfrm>
            <a:off x="1768393" y="1733245"/>
            <a:ext cx="3935729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Plan de Respuesta a Incidentes</a:t>
            </a:r>
            <a:r>
              <a:rPr dirty="0" sz="20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y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SGSI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65968" y="5572700"/>
            <a:ext cx="4199890" cy="1010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73050" marR="5080" indent="-260985">
              <a:lnSpc>
                <a:spcPct val="100899"/>
              </a:lnSpc>
              <a:spcBef>
                <a:spcPts val="95"/>
              </a:spcBef>
            </a:pPr>
            <a:r>
              <a:rPr dirty="0" sz="3200">
                <a:solidFill>
                  <a:srgbClr val="FFFFFF"/>
                </a:solidFill>
                <a:latin typeface="InputMono"/>
                <a:cs typeface="InputMono"/>
              </a:rPr>
              <a:t>CarLos</a:t>
            </a:r>
            <a:r>
              <a:rPr dirty="0" sz="3200" spc="-15">
                <a:solidFill>
                  <a:srgbClr val="FFFFFF"/>
                </a:solidFill>
                <a:latin typeface="InputMono"/>
                <a:cs typeface="InputMono"/>
              </a:rPr>
              <a:t> </a:t>
            </a:r>
            <a:r>
              <a:rPr dirty="0" sz="3200">
                <a:solidFill>
                  <a:srgbClr val="FFFFFF"/>
                </a:solidFill>
                <a:latin typeface="InputMono"/>
                <a:cs typeface="InputMono"/>
              </a:rPr>
              <a:t>Navarro</a:t>
            </a:r>
            <a:r>
              <a:rPr dirty="0" sz="3200" spc="-10">
                <a:solidFill>
                  <a:srgbClr val="FFFFFF"/>
                </a:solidFill>
                <a:latin typeface="InputMono"/>
                <a:cs typeface="InputMono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InputMono"/>
                <a:cs typeface="InputMono"/>
              </a:rPr>
              <a:t>– </a:t>
            </a:r>
            <a:r>
              <a:rPr dirty="0" sz="3200">
                <a:solidFill>
                  <a:srgbClr val="FFFFFF"/>
                </a:solidFill>
                <a:latin typeface="InputMono"/>
                <a:cs typeface="InputMono"/>
              </a:rPr>
              <a:t>4Geeks</a:t>
            </a:r>
            <a:r>
              <a:rPr dirty="0" sz="3200" spc="-20">
                <a:solidFill>
                  <a:srgbClr val="FFFFFF"/>
                </a:solidFill>
                <a:latin typeface="InputMono"/>
                <a:cs typeface="InputMono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InputMono"/>
                <a:cs typeface="InputMono"/>
              </a:rPr>
              <a:t>Academy</a:t>
            </a:r>
            <a:endParaRPr sz="3200">
              <a:latin typeface="InputMono"/>
              <a:cs typeface="Input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109470">
              <a:lnSpc>
                <a:spcPct val="100000"/>
              </a:lnSpc>
              <a:spcBef>
                <a:spcPts val="130"/>
              </a:spcBef>
            </a:pPr>
            <a:r>
              <a:rPr dirty="0"/>
              <a:t>Resumen</a:t>
            </a:r>
            <a:r>
              <a:rPr dirty="0" spc="40"/>
              <a:t> </a:t>
            </a:r>
            <a:r>
              <a:rPr dirty="0"/>
              <a:t>del</a:t>
            </a:r>
            <a:r>
              <a:rPr dirty="0" spc="40"/>
              <a:t> </a:t>
            </a:r>
            <a:r>
              <a:rPr dirty="0" spc="-10"/>
              <a:t>Incidente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57" y="2145544"/>
            <a:ext cx="6780530" cy="952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2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Servicios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comprometidos: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Apache,</a:t>
            </a:r>
            <a:r>
              <a:rPr dirty="0" sz="2000" spc="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45">
                <a:solidFill>
                  <a:srgbClr val="002060"/>
                </a:solidFill>
                <a:latin typeface="Calibri"/>
                <a:cs typeface="Calibri"/>
              </a:rPr>
              <a:t>FTP,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MySQL,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002060"/>
                </a:solidFill>
                <a:latin typeface="Calibri"/>
                <a:cs typeface="Calibri"/>
              </a:rPr>
              <a:t>SSH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Impacto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potencial: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Confidencialidad,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integridad,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disponibilidad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Acciones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inmediatas: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contención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bloqueo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del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exploit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81885">
              <a:lnSpc>
                <a:spcPct val="100000"/>
              </a:lnSpc>
              <a:spcBef>
                <a:spcPts val="130"/>
              </a:spcBef>
            </a:pPr>
            <a:r>
              <a:rPr dirty="0"/>
              <a:t>Acciones</a:t>
            </a:r>
            <a:r>
              <a:rPr dirty="0" spc="5"/>
              <a:t> </a:t>
            </a:r>
            <a:r>
              <a:rPr dirty="0" spc="-10"/>
              <a:t>Correctivas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57" y="2145544"/>
            <a:ext cx="4128135" cy="1261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2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Parcheo</a:t>
            </a:r>
            <a:r>
              <a:rPr dirty="0" sz="2000" spc="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hardening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Apache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Deshabilitación</a:t>
            </a:r>
            <a:r>
              <a:rPr dirty="0" sz="2000" spc="4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FTP</a:t>
            </a:r>
            <a:r>
              <a:rPr dirty="0" sz="2000" spc="5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anónimo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Hardening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SSH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MySQL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Cierre de</a:t>
            </a:r>
            <a:r>
              <a:rPr dirty="0" sz="2000" spc="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puertos</a:t>
            </a:r>
            <a:r>
              <a:rPr dirty="0" sz="2000" spc="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firewall</a:t>
            </a:r>
            <a:r>
              <a:rPr dirty="0" sz="2000" spc="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reforzado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Plan</a:t>
            </a:r>
            <a:r>
              <a:rPr dirty="0" spc="25"/>
              <a:t> </a:t>
            </a:r>
            <a:r>
              <a:rPr dirty="0"/>
              <a:t>de</a:t>
            </a:r>
            <a:r>
              <a:rPr dirty="0" spc="25"/>
              <a:t> </a:t>
            </a:r>
            <a:r>
              <a:rPr dirty="0"/>
              <a:t>Respuesta</a:t>
            </a:r>
            <a:r>
              <a:rPr dirty="0" spc="25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/>
              <a:t>Incidentes</a:t>
            </a:r>
            <a:r>
              <a:rPr dirty="0" spc="25"/>
              <a:t> </a:t>
            </a:r>
            <a:r>
              <a:rPr dirty="0"/>
              <a:t>(NIST</a:t>
            </a:r>
            <a:r>
              <a:rPr dirty="0" spc="25"/>
              <a:t> </a:t>
            </a:r>
            <a:r>
              <a:rPr dirty="0"/>
              <a:t>SP</a:t>
            </a:r>
            <a:r>
              <a:rPr dirty="0" spc="25"/>
              <a:t> </a:t>
            </a:r>
            <a:r>
              <a:rPr dirty="0" spc="-10"/>
              <a:t>800-</a:t>
            </a:r>
            <a:r>
              <a:rPr dirty="0" spc="-25"/>
              <a:t>61)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25"/>
              </a:spcBef>
              <a:buChar char="•"/>
              <a:tabLst>
                <a:tab pos="231140" algn="l"/>
              </a:tabLst>
            </a:pPr>
            <a:r>
              <a:rPr dirty="0"/>
              <a:t>Preparación:</a:t>
            </a:r>
            <a:r>
              <a:rPr dirty="0" spc="-5"/>
              <a:t> </a:t>
            </a:r>
            <a:r>
              <a:rPr dirty="0" spc="-20"/>
              <a:t>CSIRT,</a:t>
            </a:r>
            <a:r>
              <a:rPr dirty="0"/>
              <a:t> SIEM, </a:t>
            </a:r>
            <a:r>
              <a:rPr dirty="0" spc="-10"/>
              <a:t>simulacros</a:t>
            </a: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/>
              <a:t>Detección</a:t>
            </a:r>
            <a:r>
              <a:rPr dirty="0" spc="15"/>
              <a:t> </a:t>
            </a:r>
            <a:r>
              <a:rPr dirty="0"/>
              <a:t>y</a:t>
            </a:r>
            <a:r>
              <a:rPr dirty="0" spc="20"/>
              <a:t> </a:t>
            </a:r>
            <a:r>
              <a:rPr dirty="0"/>
              <a:t>análisis:</a:t>
            </a:r>
            <a:r>
              <a:rPr dirty="0" spc="20"/>
              <a:t> </a:t>
            </a:r>
            <a:r>
              <a:rPr dirty="0"/>
              <a:t>SIEM,</a:t>
            </a:r>
            <a:r>
              <a:rPr dirty="0" spc="20"/>
              <a:t> </a:t>
            </a:r>
            <a:r>
              <a:rPr dirty="0"/>
              <a:t>logs,</a:t>
            </a:r>
            <a:r>
              <a:rPr dirty="0" spc="20"/>
              <a:t> </a:t>
            </a:r>
            <a:r>
              <a:rPr dirty="0" spc="-10"/>
              <a:t>clasificación</a:t>
            </a: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/>
              <a:t>Contención:</a:t>
            </a:r>
            <a:r>
              <a:rPr dirty="0" spc="-25"/>
              <a:t> </a:t>
            </a:r>
            <a:r>
              <a:rPr dirty="0"/>
              <a:t>aislamiento,</a:t>
            </a:r>
            <a:r>
              <a:rPr dirty="0" spc="-25"/>
              <a:t> </a:t>
            </a:r>
            <a:r>
              <a:rPr dirty="0"/>
              <a:t>firewall,</a:t>
            </a:r>
            <a:r>
              <a:rPr dirty="0" spc="-25"/>
              <a:t> </a:t>
            </a:r>
            <a:r>
              <a:rPr dirty="0" spc="-10"/>
              <a:t>credenciales</a:t>
            </a: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/>
              <a:t>Erradicación:</a:t>
            </a:r>
            <a:r>
              <a:rPr dirty="0" spc="30"/>
              <a:t> </a:t>
            </a:r>
            <a:r>
              <a:rPr dirty="0"/>
              <a:t>parches,</a:t>
            </a:r>
            <a:r>
              <a:rPr dirty="0" spc="35"/>
              <a:t> </a:t>
            </a:r>
            <a:r>
              <a:rPr dirty="0"/>
              <a:t>eliminación</a:t>
            </a:r>
            <a:r>
              <a:rPr dirty="0" spc="35"/>
              <a:t> </a:t>
            </a:r>
            <a:r>
              <a:rPr dirty="0"/>
              <a:t>de</a:t>
            </a:r>
            <a:r>
              <a:rPr dirty="0" spc="30"/>
              <a:t> </a:t>
            </a:r>
            <a:r>
              <a:rPr dirty="0" spc="-10"/>
              <a:t>backdoors</a:t>
            </a: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/>
              <a:t>Recuperación:</a:t>
            </a:r>
            <a:r>
              <a:rPr dirty="0" spc="-5"/>
              <a:t> </a:t>
            </a:r>
            <a:r>
              <a:rPr dirty="0"/>
              <a:t>restauración desde backups, </a:t>
            </a:r>
            <a:r>
              <a:rPr dirty="0" spc="-10"/>
              <a:t>monitoreo</a:t>
            </a: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/>
              <a:t>Lecciones</a:t>
            </a:r>
            <a:r>
              <a:rPr dirty="0" spc="35"/>
              <a:t> </a:t>
            </a:r>
            <a:r>
              <a:rPr dirty="0"/>
              <a:t>aprendidas:</a:t>
            </a:r>
            <a:r>
              <a:rPr dirty="0" spc="40"/>
              <a:t> </a:t>
            </a:r>
            <a:r>
              <a:rPr dirty="0"/>
              <a:t>informe</a:t>
            </a:r>
            <a:r>
              <a:rPr dirty="0" spc="40"/>
              <a:t> </a:t>
            </a:r>
            <a:r>
              <a:rPr dirty="0" spc="-20"/>
              <a:t>post-</a:t>
            </a:r>
            <a:r>
              <a:rPr dirty="0"/>
              <a:t>mortem,</a:t>
            </a:r>
            <a:r>
              <a:rPr dirty="0" spc="40"/>
              <a:t> </a:t>
            </a:r>
            <a:r>
              <a:rPr dirty="0" spc="-10"/>
              <a:t>mejoras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69820">
              <a:lnSpc>
                <a:spcPct val="100000"/>
              </a:lnSpc>
              <a:spcBef>
                <a:spcPts val="130"/>
              </a:spcBef>
            </a:pPr>
            <a:r>
              <a:rPr dirty="0"/>
              <a:t>SGSI</a:t>
            </a:r>
            <a:r>
              <a:rPr dirty="0" spc="45"/>
              <a:t> </a:t>
            </a:r>
            <a:r>
              <a:rPr dirty="0"/>
              <a:t>(ISO/IEC</a:t>
            </a:r>
            <a:r>
              <a:rPr dirty="0" spc="50"/>
              <a:t> </a:t>
            </a:r>
            <a:r>
              <a:rPr dirty="0" spc="-10"/>
              <a:t>27001)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57" y="2145544"/>
            <a:ext cx="6028055" cy="1261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2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Análisis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riesgos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(ISO</a:t>
            </a:r>
            <a:r>
              <a:rPr dirty="0" sz="2000" spc="2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27005)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Políticas</a:t>
            </a:r>
            <a:r>
              <a:rPr dirty="0" sz="2000" spc="-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clave:</a:t>
            </a:r>
            <a:r>
              <a:rPr dirty="0" sz="2000" spc="-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contraseñas,</a:t>
            </a:r>
            <a:r>
              <a:rPr dirty="0" sz="2000" spc="-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uso</a:t>
            </a:r>
            <a:r>
              <a:rPr dirty="0" sz="2000" spc="-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aceptable,</a:t>
            </a:r>
            <a:r>
              <a:rPr dirty="0" sz="2000" spc="-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clasificación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Planes</a:t>
            </a:r>
            <a:r>
              <a:rPr dirty="0" sz="2000" spc="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dirty="0" sz="2000" spc="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acción:</a:t>
            </a:r>
            <a:r>
              <a:rPr dirty="0" sz="2000" spc="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parches,</a:t>
            </a:r>
            <a:r>
              <a:rPr dirty="0" sz="2000" spc="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escaneos,</a:t>
            </a:r>
            <a:r>
              <a:rPr dirty="0" sz="2000" spc="3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auditorías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Controles</a:t>
            </a:r>
            <a:r>
              <a:rPr dirty="0" sz="2000" spc="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aplicados:</a:t>
            </a:r>
            <a:r>
              <a:rPr dirty="0" sz="2000" spc="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A.9,</a:t>
            </a:r>
            <a:r>
              <a:rPr dirty="0" sz="2000" spc="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A.12,</a:t>
            </a:r>
            <a:r>
              <a:rPr dirty="0" sz="2000" spc="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A.17,</a:t>
            </a:r>
            <a:r>
              <a:rPr dirty="0" sz="2000" spc="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002060"/>
                </a:solidFill>
                <a:latin typeface="Calibri"/>
                <a:cs typeface="Calibri"/>
              </a:rPr>
              <a:t>A.18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76070">
              <a:lnSpc>
                <a:spcPct val="100000"/>
              </a:lnSpc>
              <a:spcBef>
                <a:spcPts val="130"/>
              </a:spcBef>
            </a:pPr>
            <a:r>
              <a:rPr dirty="0"/>
              <a:t>Roadmap</a:t>
            </a:r>
            <a:r>
              <a:rPr dirty="0" spc="45"/>
              <a:t> </a:t>
            </a:r>
            <a:r>
              <a:rPr dirty="0"/>
              <a:t>y</a:t>
            </a:r>
            <a:r>
              <a:rPr dirty="0" spc="45"/>
              <a:t> </a:t>
            </a:r>
            <a:r>
              <a:rPr dirty="0" spc="-10"/>
              <a:t>Recomendaciones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257" y="2145544"/>
            <a:ext cx="4892675" cy="12617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31140" indent="-218440">
              <a:lnSpc>
                <a:spcPct val="100000"/>
              </a:lnSpc>
              <a:spcBef>
                <a:spcPts val="12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Escaneos</a:t>
            </a:r>
            <a:r>
              <a:rPr dirty="0" sz="2000" spc="-3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trimestrales</a:t>
            </a:r>
            <a:r>
              <a:rPr dirty="0" sz="2000" spc="-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-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pentesting</a:t>
            </a:r>
            <a:r>
              <a:rPr dirty="0" sz="2000" spc="-2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anual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Automatización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parches</a:t>
            </a:r>
            <a:r>
              <a:rPr dirty="0" sz="2000" spc="1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actualizaciones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0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Simulacros de incidentes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semestrales</a:t>
            </a:r>
            <a:endParaRPr sz="20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35"/>
              </a:spcBef>
              <a:buChar char="•"/>
              <a:tabLst>
                <a:tab pos="231140" algn="l"/>
              </a:tabLst>
            </a:pP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Auditorías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internas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y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002060"/>
                </a:solidFill>
                <a:latin typeface="Calibri"/>
                <a:cs typeface="Calibri"/>
              </a:rPr>
              <a:t>mejora</a:t>
            </a:r>
            <a:r>
              <a:rPr dirty="0" sz="2000" spc="15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002060"/>
                </a:solidFill>
                <a:latin typeface="Calibri"/>
                <a:cs typeface="Calibri"/>
              </a:rPr>
              <a:t>continua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Presentacion</dc:title>
  <dcterms:created xsi:type="dcterms:W3CDTF">2025-09-29T13:59:40Z</dcterms:created>
  <dcterms:modified xsi:type="dcterms:W3CDTF">2025-09-29T13:59:40Z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2025-09-29T00:00:00Z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2025-09-29T00:00:00Z</vt:filetime>
  </property>
  <property fmtid="{D5CDD505-2E9C-101B-9397-08002B2CF9AE}" pid="5" name="Producer">
    <vt:lpwstr>Adobe Express</vt:lpwstr>
  </property>
</Properties>
</file>