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Times New Roman" charset="1" panose="02030502070405020303"/>
      <p:regular r:id="rId25"/>
    </p:embeddedFont>
    <p:embeddedFont>
      <p:font typeface="Times New Roman Bold" charset="1" panose="02030802070405020303"/>
      <p:regular r:id="rId26"/>
    </p:embeddedFont>
    <p:embeddedFont>
      <p:font typeface="Times New Roman Ultra-Bold" charset="1" panose="020309020704050203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3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678217" y="9103223"/>
            <a:ext cx="699120" cy="310155"/>
          </a:xfrm>
          <a:custGeom>
            <a:avLst/>
            <a:gdLst/>
            <a:ahLst/>
            <a:cxnLst/>
            <a:rect r="r" b="b" t="t" l="l"/>
            <a:pathLst>
              <a:path h="310155" w="699120">
                <a:moveTo>
                  <a:pt x="699120" y="0"/>
                </a:moveTo>
                <a:lnTo>
                  <a:pt x="0" y="0"/>
                </a:lnTo>
                <a:lnTo>
                  <a:pt x="0" y="310154"/>
                </a:lnTo>
                <a:lnTo>
                  <a:pt x="699120" y="310154"/>
                </a:lnTo>
                <a:lnTo>
                  <a:pt x="69912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9737" y="411194"/>
            <a:ext cx="13530079" cy="3275534"/>
          </a:xfrm>
          <a:custGeom>
            <a:avLst/>
            <a:gdLst/>
            <a:ahLst/>
            <a:cxnLst/>
            <a:rect r="r" b="b" t="t" l="l"/>
            <a:pathLst>
              <a:path h="3275534" w="13530079">
                <a:moveTo>
                  <a:pt x="0" y="0"/>
                </a:moveTo>
                <a:lnTo>
                  <a:pt x="13530080" y="0"/>
                </a:lnTo>
                <a:lnTo>
                  <a:pt x="13530080" y="3275533"/>
                </a:lnTo>
                <a:lnTo>
                  <a:pt x="0" y="32755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181" r="-1977" b="-1690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4362" y="6314374"/>
            <a:ext cx="7609638" cy="247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AutoNum type="arabicPeriod" startAt="1"/>
            </a:pPr>
            <a:r>
              <a:rPr lang="en-US" sz="3200" spc="1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MAHESHWARAN M    - ITB2201</a:t>
            </a:r>
          </a:p>
          <a:p>
            <a:pPr algn="l" marL="690881" indent="-345440" lvl="1">
              <a:lnSpc>
                <a:spcPts val="4800"/>
              </a:lnSpc>
              <a:buAutoNum type="arabicPeriod" startAt="1"/>
            </a:pPr>
            <a:r>
              <a:rPr lang="en-US" sz="3200" spc="1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MONISH BABU V         - ITB2210</a:t>
            </a:r>
          </a:p>
          <a:p>
            <a:pPr algn="l" marL="690881" indent="-345440" lvl="1">
              <a:lnSpc>
                <a:spcPts val="4800"/>
              </a:lnSpc>
              <a:buAutoNum type="arabicPeriod" startAt="1"/>
            </a:pPr>
            <a:r>
              <a:rPr lang="en-US" sz="3200" spc="1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NAVDEEP S                  - ITB2213</a:t>
            </a:r>
          </a:p>
          <a:p>
            <a:pPr algn="l" marL="690881" indent="-345440" lvl="1">
              <a:lnSpc>
                <a:spcPts val="4800"/>
              </a:lnSpc>
              <a:buAutoNum type="arabicPeriod" startAt="1"/>
            </a:pPr>
            <a:r>
              <a:rPr lang="en-US" sz="3200" spc="1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 RAM S                    - ITB2247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8109" y="5366514"/>
            <a:ext cx="4900395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  <a:spcBef>
                <a:spcPct val="0"/>
              </a:spcBef>
            </a:pPr>
            <a:r>
              <a:rPr lang="en-US" b="true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34148" y="5366514"/>
            <a:ext cx="3760589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b="true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GUIDE NAME: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58851" y="6314374"/>
            <a:ext cx="6872374" cy="243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3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J. PRIYADHARASHINI M.E.,</a:t>
            </a:r>
          </a:p>
          <a:p>
            <a:pPr algn="l">
              <a:lnSpc>
                <a:spcPts val="4800"/>
              </a:lnSpc>
            </a:pPr>
            <a:r>
              <a:rPr lang="en-US" sz="3200" spc="3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PROFESSOR.,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Technology.</a:t>
            </a:r>
          </a:p>
          <a:p>
            <a:pPr algn="l">
              <a:lnSpc>
                <a:spcPts val="48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0" y="4309133"/>
            <a:ext cx="18288000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-80">
                <a:solidFill>
                  <a:srgbClr val="111B1E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PORJECT LITTLE:  QR CODE BASED ATTENDANCE MANAGEMENT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8861470" y="7665831"/>
            <a:ext cx="641259" cy="4982078"/>
            <a:chOff x="0" y="0"/>
            <a:chExt cx="855012" cy="66427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true" flipV="false" rot="0">
            <a:off x="16678217" y="9103223"/>
            <a:ext cx="699120" cy="310155"/>
          </a:xfrm>
          <a:custGeom>
            <a:avLst/>
            <a:gdLst/>
            <a:ahLst/>
            <a:cxnLst/>
            <a:rect r="r" b="b" t="t" l="l"/>
            <a:pathLst>
              <a:path h="310155" w="699120">
                <a:moveTo>
                  <a:pt x="699120" y="0"/>
                </a:moveTo>
                <a:lnTo>
                  <a:pt x="0" y="0"/>
                </a:lnTo>
                <a:lnTo>
                  <a:pt x="0" y="310154"/>
                </a:lnTo>
                <a:lnTo>
                  <a:pt x="699120" y="310154"/>
                </a:lnTo>
                <a:lnTo>
                  <a:pt x="69912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097043"/>
            <a:ext cx="13098600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SPECIFICATION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2244725"/>
            <a:ext cx="13735843" cy="115619"/>
            <a:chOff x="0" y="0"/>
            <a:chExt cx="3617670" cy="304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17671" cy="30451"/>
            </a:xfrm>
            <a:custGeom>
              <a:avLst/>
              <a:gdLst/>
              <a:ahLst/>
              <a:cxnLst/>
              <a:rect r="r" b="b" t="t" l="l"/>
              <a:pathLst>
                <a:path h="30451" w="3617671">
                  <a:moveTo>
                    <a:pt x="0" y="0"/>
                  </a:moveTo>
                  <a:lnTo>
                    <a:pt x="3617671" y="0"/>
                  </a:lnTo>
                  <a:lnTo>
                    <a:pt x="3617671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3617670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108076" y="3440057"/>
            <a:ext cx="7734961" cy="1703443"/>
            <a:chOff x="0" y="0"/>
            <a:chExt cx="10313282" cy="227125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133350"/>
              <a:ext cx="10214905" cy="818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b="true" sz="3399">
                  <a:solidFill>
                    <a:srgbClr val="111B1E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HARD﻿WARE CONFIGURATION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452953"/>
              <a:ext cx="10313282" cy="818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b="true" sz="3399">
                  <a:solidFill>
                    <a:srgbClr val="111B1E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SOFTWARE CONFIGURATION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320630" y="2652461"/>
            <a:ext cx="641259" cy="4982078"/>
            <a:chOff x="0" y="0"/>
            <a:chExt cx="855012" cy="66427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000784"/>
            <a:ext cx="15767554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HARDWARE CONFIGURATION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2186915"/>
            <a:ext cx="15460258" cy="115619"/>
            <a:chOff x="0" y="0"/>
            <a:chExt cx="4071837" cy="304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71838" cy="30451"/>
            </a:xfrm>
            <a:custGeom>
              <a:avLst/>
              <a:gdLst/>
              <a:ahLst/>
              <a:cxnLst/>
              <a:rect r="r" b="b" t="t" l="l"/>
              <a:pathLst>
                <a:path h="30451" w="4071838">
                  <a:moveTo>
                    <a:pt x="0" y="0"/>
                  </a:moveTo>
                  <a:lnTo>
                    <a:pt x="4071838" y="0"/>
                  </a:lnTo>
                  <a:lnTo>
                    <a:pt x="4071838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CF141D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4071837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581170" y="2848372"/>
            <a:ext cx="14215085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                           : AMD Ryzen™ 5 5500U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81170" y="3889264"/>
            <a:ext cx="14215085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disk capacity              : 512GB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81170" y="4930156"/>
            <a:ext cx="14215085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                             : FHD,  IPS-level pane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81170" y="5971048"/>
            <a:ext cx="14215085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                            : AMD Radeon™ Graphics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81170" y="7011940"/>
            <a:ext cx="14215085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memory capacity   : 16GB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81170" y="8052832"/>
            <a:ext cx="14215085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clock                            : 4.4 GHz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42975"/>
            <a:ext cx="15160207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SOFTWARE CONFIGURATION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2058938"/>
            <a:ext cx="16230600" cy="115619"/>
            <a:chOff x="0" y="0"/>
            <a:chExt cx="4274726" cy="304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30451"/>
            </a:xfrm>
            <a:custGeom>
              <a:avLst/>
              <a:gdLst/>
              <a:ahLst/>
              <a:cxnLst/>
              <a:rect r="r" b="b" t="t" l="l"/>
              <a:pathLst>
                <a:path h="304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4274726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4168369" y="9170611"/>
            <a:ext cx="641259" cy="2232779"/>
            <a:chOff x="0" y="0"/>
            <a:chExt cx="855012" cy="2977039"/>
          </a:xfrm>
        </p:grpSpPr>
        <p:sp>
          <p:nvSpPr>
            <p:cNvPr name="Freeform 9" id="9"/>
            <p:cNvSpPr/>
            <p:nvPr/>
          </p:nvSpPr>
          <p:spPr>
            <a:xfrm flipH="false" flipV="false" rot="-1080000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1080000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1080000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6401148" y="9170611"/>
            <a:ext cx="641259" cy="2232779"/>
            <a:chOff x="0" y="0"/>
            <a:chExt cx="855012" cy="2977039"/>
          </a:xfrm>
        </p:grpSpPr>
        <p:sp>
          <p:nvSpPr>
            <p:cNvPr name="Freeform 15" id="15"/>
            <p:cNvSpPr/>
            <p:nvPr/>
          </p:nvSpPr>
          <p:spPr>
            <a:xfrm flipH="false" flipV="false" rot="-1080000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1080000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-1080000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-1080000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-1080000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6948654" y="11811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424204" y="3088958"/>
            <a:ext cx="11421279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               :  Windows 11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50938" y="6537055"/>
            <a:ext cx="8715731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Python(django)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24204" y="5759315"/>
            <a:ext cx="14810647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end                             :  Sqlite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134843" y="4981575"/>
            <a:ext cx="9276857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92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Css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24204" y="4425021"/>
            <a:ext cx="13028889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 spc="1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r>
              <a:rPr lang="en-US" sz="3200" spc="1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                            :  Html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678217" y="9103223"/>
            <a:ext cx="699120" cy="310155"/>
          </a:xfrm>
          <a:custGeom>
            <a:avLst/>
            <a:gdLst/>
            <a:ahLst/>
            <a:cxnLst/>
            <a:rect r="r" b="b" t="t" l="l"/>
            <a:pathLst>
              <a:path h="310155" w="699120">
                <a:moveTo>
                  <a:pt x="699120" y="0"/>
                </a:moveTo>
                <a:lnTo>
                  <a:pt x="0" y="0"/>
                </a:lnTo>
                <a:lnTo>
                  <a:pt x="0" y="310154"/>
                </a:lnTo>
                <a:lnTo>
                  <a:pt x="699120" y="310154"/>
                </a:lnTo>
                <a:lnTo>
                  <a:pt x="69912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2041686"/>
            <a:ext cx="12635785" cy="115619"/>
            <a:chOff x="0" y="0"/>
            <a:chExt cx="3327943" cy="304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27943" cy="30451"/>
            </a:xfrm>
            <a:custGeom>
              <a:avLst/>
              <a:gdLst/>
              <a:ahLst/>
              <a:cxnLst/>
              <a:rect r="r" b="b" t="t" l="l"/>
              <a:pathLst>
                <a:path h="30451" w="3327943">
                  <a:moveTo>
                    <a:pt x="0" y="0"/>
                  </a:moveTo>
                  <a:lnTo>
                    <a:pt x="3327943" y="0"/>
                  </a:lnTo>
                  <a:lnTo>
                    <a:pt x="3327943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327943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960792"/>
            <a:ext cx="11665083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111B1E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QR REGISTER PAGE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784480" y="2262542"/>
            <a:ext cx="12641433" cy="7322803"/>
            <a:chOff x="0" y="0"/>
            <a:chExt cx="3329431" cy="19286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29431" cy="1928639"/>
            </a:xfrm>
            <a:custGeom>
              <a:avLst/>
              <a:gdLst/>
              <a:ahLst/>
              <a:cxnLst/>
              <a:rect r="r" b="b" t="t" l="l"/>
              <a:pathLst>
                <a:path h="1928639" w="3329431">
                  <a:moveTo>
                    <a:pt x="0" y="0"/>
                  </a:moveTo>
                  <a:lnTo>
                    <a:pt x="3329431" y="0"/>
                  </a:lnTo>
                  <a:lnTo>
                    <a:pt x="3329431" y="1928639"/>
                  </a:lnTo>
                  <a:lnTo>
                    <a:pt x="0" y="1928639"/>
                  </a:lnTo>
                  <a:close/>
                </a:path>
              </a:pathLst>
            </a:custGeom>
            <a:solidFill>
              <a:srgbClr val="B4E0F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3329431" cy="2023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232197" y="2668228"/>
            <a:ext cx="11775731" cy="6511430"/>
          </a:xfrm>
          <a:custGeom>
            <a:avLst/>
            <a:gdLst/>
            <a:ahLst/>
            <a:cxnLst/>
            <a:rect r="r" b="b" t="t" l="l"/>
            <a:pathLst>
              <a:path h="6511430" w="11775731">
                <a:moveTo>
                  <a:pt x="0" y="0"/>
                </a:moveTo>
                <a:lnTo>
                  <a:pt x="11775730" y="0"/>
                </a:lnTo>
                <a:lnTo>
                  <a:pt x="11775730" y="6511430"/>
                </a:lnTo>
                <a:lnTo>
                  <a:pt x="0" y="65114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54" t="0" r="-154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5400000">
            <a:off x="14864193" y="-2491039"/>
            <a:ext cx="641259" cy="4982078"/>
            <a:chOff x="0" y="0"/>
            <a:chExt cx="855012" cy="66427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03405" y="2470661"/>
            <a:ext cx="12455666" cy="6966961"/>
            <a:chOff x="0" y="0"/>
            <a:chExt cx="3280505" cy="18349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80504" cy="1834920"/>
            </a:xfrm>
            <a:custGeom>
              <a:avLst/>
              <a:gdLst/>
              <a:ahLst/>
              <a:cxnLst/>
              <a:rect r="r" b="b" t="t" l="l"/>
              <a:pathLst>
                <a:path h="1834920" w="3280504">
                  <a:moveTo>
                    <a:pt x="0" y="0"/>
                  </a:moveTo>
                  <a:lnTo>
                    <a:pt x="3280504" y="0"/>
                  </a:lnTo>
                  <a:lnTo>
                    <a:pt x="3280504" y="1834920"/>
                  </a:lnTo>
                  <a:lnTo>
                    <a:pt x="0" y="1834920"/>
                  </a:lnTo>
                  <a:close/>
                </a:path>
              </a:pathLst>
            </a:custGeom>
            <a:solidFill>
              <a:srgbClr val="B4E0F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3280505" cy="1930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320130" y="2819996"/>
            <a:ext cx="11647740" cy="6250474"/>
          </a:xfrm>
          <a:custGeom>
            <a:avLst/>
            <a:gdLst/>
            <a:ahLst/>
            <a:cxnLst/>
            <a:rect r="r" b="b" t="t" l="l"/>
            <a:pathLst>
              <a:path h="6250474" w="11647740">
                <a:moveTo>
                  <a:pt x="0" y="0"/>
                </a:moveTo>
                <a:lnTo>
                  <a:pt x="11647740" y="0"/>
                </a:lnTo>
                <a:lnTo>
                  <a:pt x="11647740" y="6250474"/>
                </a:lnTo>
                <a:lnTo>
                  <a:pt x="0" y="62504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608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2145492"/>
            <a:ext cx="14657415" cy="115619"/>
            <a:chOff x="0" y="0"/>
            <a:chExt cx="3860389" cy="304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60389" cy="30451"/>
            </a:xfrm>
            <a:custGeom>
              <a:avLst/>
              <a:gdLst/>
              <a:ahLst/>
              <a:cxnLst/>
              <a:rect r="r" b="b" t="t" l="l"/>
              <a:pathLst>
                <a:path h="30451" w="3860389">
                  <a:moveTo>
                    <a:pt x="0" y="0"/>
                  </a:moveTo>
                  <a:lnTo>
                    <a:pt x="3860389" y="0"/>
                  </a:lnTo>
                  <a:lnTo>
                    <a:pt x="3860389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3860389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59361"/>
            <a:ext cx="13279445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111B1E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MANUAL REGISTER PAGE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2582775" y="7795961"/>
            <a:ext cx="641259" cy="4982078"/>
            <a:chOff x="0" y="0"/>
            <a:chExt cx="855012" cy="66427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80059" y="2531181"/>
            <a:ext cx="11927882" cy="7233609"/>
            <a:chOff x="0" y="0"/>
            <a:chExt cx="3141500" cy="19051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41500" cy="1905148"/>
            </a:xfrm>
            <a:custGeom>
              <a:avLst/>
              <a:gdLst/>
              <a:ahLst/>
              <a:cxnLst/>
              <a:rect r="r" b="b" t="t" l="l"/>
              <a:pathLst>
                <a:path h="1905148" w="3141500">
                  <a:moveTo>
                    <a:pt x="0" y="0"/>
                  </a:moveTo>
                  <a:lnTo>
                    <a:pt x="3141500" y="0"/>
                  </a:lnTo>
                  <a:lnTo>
                    <a:pt x="3141500" y="1905148"/>
                  </a:lnTo>
                  <a:lnTo>
                    <a:pt x="0" y="1905148"/>
                  </a:lnTo>
                  <a:close/>
                </a:path>
              </a:pathLst>
            </a:custGeom>
            <a:solidFill>
              <a:srgbClr val="B4E0F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3141500" cy="2000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619508" y="2948478"/>
            <a:ext cx="11048984" cy="6309822"/>
          </a:xfrm>
          <a:custGeom>
            <a:avLst/>
            <a:gdLst/>
            <a:ahLst/>
            <a:cxnLst/>
            <a:rect r="r" b="b" t="t" l="l"/>
            <a:pathLst>
              <a:path h="6309822" w="11048984">
                <a:moveTo>
                  <a:pt x="0" y="0"/>
                </a:moveTo>
                <a:lnTo>
                  <a:pt x="11048984" y="0"/>
                </a:lnTo>
                <a:lnTo>
                  <a:pt x="11048984" y="6309822"/>
                </a:lnTo>
                <a:lnTo>
                  <a:pt x="0" y="63098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71" t="0" r="-1707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983172"/>
            <a:ext cx="12635785" cy="115619"/>
            <a:chOff x="0" y="0"/>
            <a:chExt cx="3327943" cy="304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7943" cy="30451"/>
            </a:xfrm>
            <a:custGeom>
              <a:avLst/>
              <a:gdLst/>
              <a:ahLst/>
              <a:cxnLst/>
              <a:rect r="r" b="b" t="t" l="l"/>
              <a:pathLst>
                <a:path h="30451" w="3327943">
                  <a:moveTo>
                    <a:pt x="0" y="0"/>
                  </a:moveTo>
                  <a:lnTo>
                    <a:pt x="3327943" y="0"/>
                  </a:lnTo>
                  <a:lnTo>
                    <a:pt x="3327943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3327943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42975"/>
            <a:ext cx="11447872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111B1E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INFO PAGE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301580" y="-450057"/>
            <a:ext cx="641259" cy="4982078"/>
            <a:chOff x="0" y="0"/>
            <a:chExt cx="855012" cy="66427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947412"/>
            <a:ext cx="12635785" cy="115619"/>
            <a:chOff x="0" y="0"/>
            <a:chExt cx="3327943" cy="30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27943" cy="30451"/>
            </a:xfrm>
            <a:custGeom>
              <a:avLst/>
              <a:gdLst/>
              <a:ahLst/>
              <a:cxnLst/>
              <a:rect r="r" b="b" t="t" l="l"/>
              <a:pathLst>
                <a:path h="30451" w="3327943">
                  <a:moveTo>
                    <a:pt x="0" y="0"/>
                  </a:moveTo>
                  <a:lnTo>
                    <a:pt x="3327943" y="0"/>
                  </a:lnTo>
                  <a:lnTo>
                    <a:pt x="3327943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327943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42975"/>
            <a:ext cx="11447872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111B1E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REFERENCE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5400000">
            <a:off x="12949430" y="-2335302"/>
            <a:ext cx="641259" cy="4982078"/>
            <a:chOff x="0" y="0"/>
            <a:chExt cx="855012" cy="66427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60223" y="2085594"/>
            <a:ext cx="15767554" cy="717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6732"/>
              </a:lnSpc>
              <a:buFont typeface="Arial"/>
              <a:buChar char="•"/>
            </a:pPr>
            <a:r>
              <a:rPr lang="en-US" b="true" sz="3300" spc="198">
                <a:solidFill>
                  <a:srgbClr val="111B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Brown, J., &amp; Smith, K.</a:t>
            </a: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(2019). Integration of QR Code Attendance Systems  with HRMS. Journal of Workplace Technology, 8(2), 113-125.</a:t>
            </a:r>
          </a:p>
          <a:p>
            <a:pPr algn="l" marL="712470" indent="-356235" lvl="1">
              <a:lnSpc>
                <a:spcPts val="6732"/>
              </a:lnSpc>
              <a:buFont typeface="Arial"/>
              <a:buChar char="•"/>
            </a:pPr>
            <a:r>
              <a:rPr lang="en-US" b="true" sz="3300" spc="198">
                <a:solidFill>
                  <a:srgbClr val="111B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Green, P., &amp; White, L</a:t>
            </a: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(2018). Enhancing Attendee Experience with QR</a:t>
            </a:r>
          </a:p>
          <a:p>
            <a:pPr algn="l">
              <a:lnSpc>
                <a:spcPts val="6732"/>
              </a:lnSpc>
            </a:pP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Code Systems. Event Management Journal, 15(3), 210-225.</a:t>
            </a: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b="true" sz="3300" spc="165">
                <a:solidFill>
                  <a:srgbClr val="111B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Jones, M., &amp; Roberts, S.</a:t>
            </a:r>
            <a:r>
              <a:rPr lang="en-US" sz="3300" spc="165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(2021). Streamlining Employee Attendance with</a:t>
            </a:r>
          </a:p>
          <a:p>
            <a:pPr algn="l">
              <a:lnSpc>
                <a:spcPts val="4950"/>
              </a:lnSpc>
            </a:pPr>
            <a:r>
              <a:rPr lang="en-US" sz="3300" spc="165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3300" spc="165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Codes. Corporate Technology Review, 12(4), 98-112.</a:t>
            </a:r>
          </a:p>
          <a:p>
            <a:pPr algn="l" marL="712470" indent="-356235" lvl="1">
              <a:lnSpc>
                <a:spcPts val="6732"/>
              </a:lnSpc>
              <a:buFont typeface="Arial"/>
              <a:buChar char="•"/>
            </a:pP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true" sz="3300" spc="198">
                <a:solidFill>
                  <a:srgbClr val="111B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Kumar, A., &amp; Priya, S</a:t>
            </a: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(2018). Ensuring Security in QR Code Based</a:t>
            </a:r>
          </a:p>
          <a:p>
            <a:pPr algn="l">
              <a:lnSpc>
                <a:spcPts val="6732"/>
              </a:lnSpc>
            </a:pP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Attendance Systems. International Journal of Information Security,</a:t>
            </a:r>
          </a:p>
          <a:p>
            <a:pPr algn="l">
              <a:lnSpc>
                <a:spcPts val="6732"/>
              </a:lnSpc>
            </a:pP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14(1), 45-59.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7967370" y="2652461"/>
            <a:ext cx="641259" cy="4982078"/>
            <a:chOff x="0" y="0"/>
            <a:chExt cx="855012" cy="66427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666879" y="1272540"/>
            <a:ext cx="15360898" cy="7579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b="true" sz="3300" spc="1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Lee, H., Park, J.</a:t>
            </a: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&amp; Kim, S. (2020). Impact of QR Code Attendance Systems on Student Engagement. Educational Technology Research and Development, 68(6), 1729-1745.</a:t>
            </a: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b="true" sz="3300" spc="1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Ng, E., &amp; Wong, C.</a:t>
            </a: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(2020). Privacy Implications of QR Code Attendance Systems.Journal of Privacy and Data Security, 10(2), 150-168.</a:t>
            </a: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b="true" sz="3300" spc="1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Reimer, T., &amp; Schleicher, A</a:t>
            </a: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(2019). Efficiency of QR Code-Based</a:t>
            </a:r>
          </a:p>
          <a:p>
            <a:pPr algn="l">
              <a:lnSpc>
                <a:spcPts val="4950"/>
              </a:lnSpc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Attendance Tracking. Journal of Educational Administration, 57(5), </a:t>
            </a:r>
          </a:p>
          <a:p>
            <a:pPr algn="l">
              <a:lnSpc>
                <a:spcPts val="4950"/>
              </a:lnSpc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603-617.</a:t>
            </a: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b="true" sz="3300" spc="1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Taylor, M., Brown, J.</a:t>
            </a: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&amp; Wilson, R. (2017). QR Codes in Event</a:t>
            </a:r>
          </a:p>
          <a:p>
            <a:pPr algn="l">
              <a:lnSpc>
                <a:spcPts val="4950"/>
              </a:lnSpc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Management: Benefits and Challenges. Event Planning Journal, 11(1), </a:t>
            </a:r>
          </a:p>
          <a:p>
            <a:pPr algn="l">
              <a:lnSpc>
                <a:spcPts val="4950"/>
              </a:lnSpc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33-47.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1931917" y="8054221"/>
            <a:ext cx="641259" cy="4465558"/>
            <a:chOff x="0" y="0"/>
            <a:chExt cx="855012" cy="5954077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1080000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10800000">
              <a:off x="0" y="542086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0" y="480990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10800000">
              <a:off x="0" y="419895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10800000">
              <a:off x="0" y="358799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0" y="297703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942975"/>
            <a:ext cx="9481529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CONCLUSION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2129106"/>
            <a:ext cx="10465400" cy="115619"/>
            <a:chOff x="0" y="0"/>
            <a:chExt cx="2756319" cy="3045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56319" cy="30451"/>
            </a:xfrm>
            <a:custGeom>
              <a:avLst/>
              <a:gdLst/>
              <a:ahLst/>
              <a:cxnLst/>
              <a:rect r="r" b="b" t="t" l="l"/>
              <a:pathLst>
                <a:path h="30451" w="2756319">
                  <a:moveTo>
                    <a:pt x="0" y="0"/>
                  </a:moveTo>
                  <a:lnTo>
                    <a:pt x="2756319" y="0"/>
                  </a:lnTo>
                  <a:lnTo>
                    <a:pt x="2756319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756319" cy="87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920639" y="3063955"/>
            <a:ext cx="14446722" cy="443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code attendance makes keeping track of who's present &amp; absent in easier and faster way.</a:t>
            </a:r>
          </a:p>
          <a:p>
            <a:pPr algn="l">
              <a:lnSpc>
                <a:spcPts val="4950"/>
              </a:lnSpc>
            </a:pP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accurate and efficient in monitoring attendance.</a:t>
            </a:r>
          </a:p>
          <a:p>
            <a:pPr algn="l">
              <a:lnSpc>
                <a:spcPts val="4950"/>
              </a:lnSpc>
            </a:pP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is should be user friendly.</a:t>
            </a:r>
          </a:p>
          <a:p>
            <a:pPr algn="l">
              <a:lnSpc>
                <a:spcPts val="4950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1954" y="4321545"/>
            <a:ext cx="8092255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111B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YOU!                  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2121954" y="5497244"/>
            <a:ext cx="7557209" cy="126051"/>
          </a:xfrm>
          <a:prstGeom prst="rect">
            <a:avLst/>
          </a:prstGeom>
          <a:solidFill>
            <a:srgbClr val="F41823"/>
          </a:solidFill>
        </p:spPr>
      </p:sp>
      <p:grpSp>
        <p:nvGrpSpPr>
          <p:cNvPr name="Group 5" id="5"/>
          <p:cNvGrpSpPr/>
          <p:nvPr/>
        </p:nvGrpSpPr>
        <p:grpSpPr>
          <a:xfrm rot="5400000">
            <a:off x="3544469" y="-2491039"/>
            <a:ext cx="641259" cy="4982078"/>
            <a:chOff x="0" y="0"/>
            <a:chExt cx="855012" cy="6642771"/>
          </a:xfrm>
        </p:grpSpPr>
        <p:sp>
          <p:nvSpPr>
            <p:cNvPr name="Freeform 6" id="6"/>
            <p:cNvSpPr/>
            <p:nvPr/>
          </p:nvSpPr>
          <p:spPr>
            <a:xfrm flipH="false" flipV="false" rot="-1080000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1080000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1080000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1080000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1080000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1080000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1080000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5400000">
            <a:off x="14447631" y="7795961"/>
            <a:ext cx="641259" cy="4982078"/>
            <a:chOff x="0" y="0"/>
            <a:chExt cx="855012" cy="66427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46741" y="220446"/>
            <a:ext cx="641259" cy="2232779"/>
            <a:chOff x="0" y="0"/>
            <a:chExt cx="855012" cy="2977039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1080000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942975"/>
            <a:ext cx="8433369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ABSTRACT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1962588"/>
            <a:ext cx="7533389" cy="115619"/>
            <a:chOff x="0" y="0"/>
            <a:chExt cx="1984103" cy="304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4103" cy="30451"/>
            </a:xfrm>
            <a:custGeom>
              <a:avLst/>
              <a:gdLst/>
              <a:ahLst/>
              <a:cxnLst/>
              <a:rect r="r" b="b" t="t" l="l"/>
              <a:pathLst>
                <a:path h="30451" w="1984103">
                  <a:moveTo>
                    <a:pt x="0" y="0"/>
                  </a:moveTo>
                  <a:lnTo>
                    <a:pt x="1984103" y="0"/>
                  </a:lnTo>
                  <a:lnTo>
                    <a:pt x="1984103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984103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35356" y="2529840"/>
            <a:ext cx="14817288" cy="506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code-based attendance management systems streamline the process of tracking attendance in  educational institutions. </a:t>
            </a:r>
          </a:p>
          <a:p>
            <a:pPr algn="l">
              <a:lnSpc>
                <a:spcPts val="4950"/>
              </a:lnSpc>
            </a:pP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student receives a unique QR code to scan using a smartphone upon entering classroom. </a:t>
            </a:r>
          </a:p>
          <a:p>
            <a:pPr algn="l">
              <a:lnSpc>
                <a:spcPts val="4950"/>
              </a:lnSpc>
            </a:pP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scanned data is automatically recorded in a central database, ensuring accurate and real-time attendance tracking.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763923" y="-2170410"/>
            <a:ext cx="641259" cy="4982078"/>
            <a:chOff x="0" y="0"/>
            <a:chExt cx="855012" cy="66427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6678217" y="9103223"/>
            <a:ext cx="699120" cy="310155"/>
          </a:xfrm>
          <a:custGeom>
            <a:avLst/>
            <a:gdLst/>
            <a:ahLst/>
            <a:cxnLst/>
            <a:rect r="r" b="b" t="t" l="l"/>
            <a:pathLst>
              <a:path h="310155" w="699120">
                <a:moveTo>
                  <a:pt x="699120" y="0"/>
                </a:moveTo>
                <a:lnTo>
                  <a:pt x="0" y="0"/>
                </a:lnTo>
                <a:lnTo>
                  <a:pt x="0" y="310154"/>
                </a:lnTo>
                <a:lnTo>
                  <a:pt x="699120" y="310154"/>
                </a:lnTo>
                <a:lnTo>
                  <a:pt x="69912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28700" y="1994713"/>
            <a:ext cx="9563825" cy="85725"/>
            <a:chOff x="0" y="0"/>
            <a:chExt cx="2518867" cy="2257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18867" cy="22578"/>
            </a:xfrm>
            <a:custGeom>
              <a:avLst/>
              <a:gdLst/>
              <a:ahLst/>
              <a:cxnLst/>
              <a:rect r="r" b="b" t="t" l="l"/>
              <a:pathLst>
                <a:path h="22578" w="2518867">
                  <a:moveTo>
                    <a:pt x="0" y="0"/>
                  </a:moveTo>
                  <a:lnTo>
                    <a:pt x="2518867" y="0"/>
                  </a:lnTo>
                  <a:lnTo>
                    <a:pt x="2518867" y="22578"/>
                  </a:lnTo>
                  <a:lnTo>
                    <a:pt x="0" y="22578"/>
                  </a:lnTo>
                  <a:close/>
                </a:path>
              </a:pathLst>
            </a:custGeom>
            <a:solidFill>
              <a:srgbClr val="F41823"/>
            </a:solidFill>
            <a:ln w="19050" cap="sq">
              <a:solidFill>
                <a:srgbClr val="F41823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2518867" cy="117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942975"/>
            <a:ext cx="8433369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84552" y="2672263"/>
            <a:ext cx="14170427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code attendance management is a new way to keep track student attendence.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84552" y="4318183"/>
            <a:ext cx="14723995" cy="129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8" indent="-356239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writing names down, people just scan a code when they arrive.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84552" y="5964102"/>
            <a:ext cx="10586890" cy="66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8" indent="-356239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It's easier and faster than the old way.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58786" y="6981370"/>
            <a:ext cx="14170427" cy="129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8" indent="-356239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111B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QR codes, we can see who's here in real-time and make managing schedules simpler.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41708"/>
            <a:ext cx="12750273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LITERATURE SURVEY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616414"/>
            <a:ext cx="13546599" cy="115619"/>
            <a:chOff x="0" y="0"/>
            <a:chExt cx="3567829" cy="304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67829" cy="30451"/>
            </a:xfrm>
            <a:custGeom>
              <a:avLst/>
              <a:gdLst/>
              <a:ahLst/>
              <a:cxnLst/>
              <a:rect r="r" b="b" t="t" l="l"/>
              <a:pathLst>
                <a:path h="30451" w="3567829">
                  <a:moveTo>
                    <a:pt x="0" y="0"/>
                  </a:moveTo>
                  <a:lnTo>
                    <a:pt x="3567829" y="0"/>
                  </a:lnTo>
                  <a:lnTo>
                    <a:pt x="3567829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3567829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19208" y="2059078"/>
          <a:ext cx="17449583" cy="7855077"/>
        </p:xfrm>
        <a:graphic>
          <a:graphicData uri="http://schemas.openxmlformats.org/drawingml/2006/table">
            <a:tbl>
              <a:tblPr/>
              <a:tblGrid>
                <a:gridCol w="993862"/>
                <a:gridCol w="2642360"/>
                <a:gridCol w="1698962"/>
                <a:gridCol w="3778903"/>
                <a:gridCol w="4181329"/>
                <a:gridCol w="4154167"/>
              </a:tblGrid>
              <a:tr h="13943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</a:t>
                      </a:r>
                      <a:endParaRPr lang="en-US" sz="1100"/>
                    </a:p>
                    <a:p>
                      <a:pPr algn="ctr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DISADVANTAGES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Kumar, P., &amp; Shenoy, 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Novel Approach to Automated Attendance Monitoring using QR Codes.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Reduces manual errors.</a:t>
                      </a:r>
                      <a:endParaRPr lang="en-US" sz="1100"/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Enhances data accuracy.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39749" indent="-269875" lvl="1">
                        <a:lnSpc>
                          <a:spcPts val="34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99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smartphones with QR code scanning capability.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Lee, J., &amp; Hwang, 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Enhancing Classroom Attendance Management Using QR Codes.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comprehensive attendance reports and analytics.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 setup can be complex and time-consuming.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Gupta, A., &amp; Sharma, 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Attendance System Using QR Code.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Scalable to large classrooms and multiple campuses.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Maintenance and updates can be resource-intensive.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92539" y="724234"/>
          <a:ext cx="17302921" cy="8838531"/>
        </p:xfrm>
        <a:graphic>
          <a:graphicData uri="http://schemas.openxmlformats.org/drawingml/2006/table">
            <a:tbl>
              <a:tblPr/>
              <a:tblGrid>
                <a:gridCol w="986705"/>
                <a:gridCol w="2349664"/>
                <a:gridCol w="1607266"/>
                <a:gridCol w="4238792"/>
                <a:gridCol w="3985755"/>
                <a:gridCol w="4134739"/>
              </a:tblGrid>
              <a:tr h="21524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Ali, M., &amp;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Ahmad, N.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of a QR Code-Based Attendance System for Higher Education.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Increased reliability and reduction in fraudulent attendance.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Dependence on consistent QR code generation and scanning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10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Raj, P., &amp; Rao, V.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Intelligent Attendance System Using QR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Reduces administrative workload.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continuous internet access.</a:t>
                      </a: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Smith, J., &amp; Johnson, 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Enhancing the Efficiency of Attendance Systems with QR Code Technology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Streamlines attendance process in corporate settings.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 require integration with existing corporate systems.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4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Brown, A., &amp; Davis, 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of QR Code Attendance System for Workforce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Improves employee attendance tracking accuracy.</a:t>
                      </a:r>
                      <a:endParaRPr lang="en-US" sz="1100"/>
                    </a:p>
                    <a:p>
                      <a:pPr algn="just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852E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for misuse if QR codes are shared.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320630" y="8054221"/>
            <a:ext cx="641259" cy="2232779"/>
            <a:chOff x="0" y="0"/>
            <a:chExt cx="855012" cy="2977039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1080000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942975"/>
            <a:ext cx="10465400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EXISTING SYSTEM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1993710"/>
            <a:ext cx="11290440" cy="90618"/>
            <a:chOff x="0" y="0"/>
            <a:chExt cx="2973614" cy="238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73614" cy="23866"/>
            </a:xfrm>
            <a:custGeom>
              <a:avLst/>
              <a:gdLst/>
              <a:ahLst/>
              <a:cxnLst/>
              <a:rect r="r" b="b" t="t" l="l"/>
              <a:pathLst>
                <a:path h="23866" w="2973614">
                  <a:moveTo>
                    <a:pt x="0" y="0"/>
                  </a:moveTo>
                  <a:lnTo>
                    <a:pt x="2973614" y="0"/>
                  </a:lnTo>
                  <a:lnTo>
                    <a:pt x="2973614" y="23866"/>
                  </a:lnTo>
                  <a:lnTo>
                    <a:pt x="0" y="23866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2973614" cy="119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-320630" y="5821442"/>
            <a:ext cx="641259" cy="2232779"/>
            <a:chOff x="0" y="0"/>
            <a:chExt cx="855012" cy="2977039"/>
          </a:xfrm>
        </p:grpSpPr>
        <p:sp>
          <p:nvSpPr>
            <p:cNvPr name="Freeform 14" id="14"/>
            <p:cNvSpPr/>
            <p:nvPr/>
          </p:nvSpPr>
          <p:spPr>
            <a:xfrm flipH="false" flipV="false" rot="-1080000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1080000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1080000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-1080000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-1080000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6796254" y="1028700"/>
            <a:ext cx="463046" cy="308136"/>
          </a:xfrm>
          <a:custGeom>
            <a:avLst/>
            <a:gdLst/>
            <a:ahLst/>
            <a:cxnLst/>
            <a:rect r="r" b="b" t="t" l="l"/>
            <a:pathLst>
              <a:path h="308136" w="463046">
                <a:moveTo>
                  <a:pt x="0" y="0"/>
                </a:moveTo>
                <a:lnTo>
                  <a:pt x="463046" y="0"/>
                </a:lnTo>
                <a:lnTo>
                  <a:pt x="463046" y="308136"/>
                </a:lnTo>
                <a:lnTo>
                  <a:pt x="0" y="308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704313" y="2398653"/>
            <a:ext cx="14879373" cy="380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existing QR code attendance management system is a modern solution designed to streamline the process of tracking attendance in various settings, such as educational institutions, workplaces, and events. </a:t>
            </a:r>
          </a:p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scanning unique QR codes with a smartphone  participants can quickly and efficiently register their presence.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32107" y="7336155"/>
            <a:ext cx="13623785" cy="192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xpose personal information if not properly secured.</a:t>
            </a:r>
          </a:p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 scanning or poor quality QR codes.</a:t>
            </a:r>
          </a:p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attendance records.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6775907"/>
            <a:ext cx="5955416" cy="66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  <a:spcBef>
                <a:spcPct val="0"/>
              </a:spcBef>
            </a:pPr>
            <a:r>
              <a:rPr lang="en-US" b="true" sz="3300" spc="1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DRAWBACKS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906932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PROPOSED SYSTEM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126381"/>
            <a:ext cx="11316752" cy="115619"/>
            <a:chOff x="0" y="0"/>
            <a:chExt cx="2980544" cy="304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80544" cy="30451"/>
            </a:xfrm>
            <a:custGeom>
              <a:avLst/>
              <a:gdLst/>
              <a:ahLst/>
              <a:cxnLst/>
              <a:rect r="r" b="b" t="t" l="l"/>
              <a:pathLst>
                <a:path h="30451" w="2980544">
                  <a:moveTo>
                    <a:pt x="0" y="0"/>
                  </a:moveTo>
                  <a:lnTo>
                    <a:pt x="2980544" y="0"/>
                  </a:lnTo>
                  <a:lnTo>
                    <a:pt x="2980544" y="30451"/>
                  </a:lnTo>
                  <a:lnTo>
                    <a:pt x="0" y="3045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2980544" cy="1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48829" y="2213425"/>
            <a:ext cx="14590342" cy="380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QR code attendance management system aims to enhance security, reliability, and user accessibility over existing models. </a:t>
            </a:r>
          </a:p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incorporates advanced features such as encrypted QR codes to prevent forgery, offline functionality to mitigate connectivity issues, and enhanced privacy measures to protect user data.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7967370" y="5371252"/>
            <a:ext cx="641259" cy="4982078"/>
            <a:chOff x="0" y="0"/>
            <a:chExt cx="855012" cy="66427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6183986"/>
            <a:ext cx="5955416" cy="66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  <a:spcBef>
                <a:spcPct val="0"/>
              </a:spcBef>
            </a:pPr>
            <a:r>
              <a:rPr lang="en-US" b="true" sz="3300" spc="1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ADVANTAGES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48829" y="6820256"/>
            <a:ext cx="10496623" cy="192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minimize data entry errors.</a:t>
            </a: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informations are save and secured.</a:t>
            </a: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increase processing speed.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36606"/>
            <a:ext cx="14687244" cy="85888"/>
            <a:chOff x="0" y="0"/>
            <a:chExt cx="3868245" cy="226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8245" cy="22621"/>
            </a:xfrm>
            <a:custGeom>
              <a:avLst/>
              <a:gdLst/>
              <a:ahLst/>
              <a:cxnLst/>
              <a:rect r="r" b="b" t="t" l="l"/>
              <a:pathLst>
                <a:path h="22621" w="3868245">
                  <a:moveTo>
                    <a:pt x="0" y="0"/>
                  </a:moveTo>
                  <a:lnTo>
                    <a:pt x="3868245" y="0"/>
                  </a:lnTo>
                  <a:lnTo>
                    <a:pt x="3868245" y="22621"/>
                  </a:lnTo>
                  <a:lnTo>
                    <a:pt x="0" y="22621"/>
                  </a:lnTo>
                  <a:close/>
                </a:path>
              </a:pathLst>
            </a:custGeom>
            <a:solidFill>
              <a:srgbClr val="F41823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868245" cy="117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123568" y="2395722"/>
            <a:ext cx="12040864" cy="7594244"/>
            <a:chOff x="0" y="0"/>
            <a:chExt cx="3171256" cy="20001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71256" cy="2000130"/>
            </a:xfrm>
            <a:custGeom>
              <a:avLst/>
              <a:gdLst/>
              <a:ahLst/>
              <a:cxnLst/>
              <a:rect r="r" b="b" t="t" l="l"/>
              <a:pathLst>
                <a:path h="2000130" w="3171256">
                  <a:moveTo>
                    <a:pt x="0" y="0"/>
                  </a:moveTo>
                  <a:lnTo>
                    <a:pt x="3171256" y="0"/>
                  </a:lnTo>
                  <a:lnTo>
                    <a:pt x="3171256" y="2000130"/>
                  </a:lnTo>
                  <a:lnTo>
                    <a:pt x="0" y="2000130"/>
                  </a:lnTo>
                  <a:close/>
                </a:path>
              </a:pathLst>
            </a:custGeom>
            <a:solidFill>
              <a:srgbClr val="B4E0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171256" cy="2095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35954" y="2703720"/>
            <a:ext cx="11399562" cy="6929471"/>
          </a:xfrm>
          <a:custGeom>
            <a:avLst/>
            <a:gdLst/>
            <a:ahLst/>
            <a:cxnLst/>
            <a:rect r="r" b="b" t="t" l="l"/>
            <a:pathLst>
              <a:path h="6929471" w="11399562">
                <a:moveTo>
                  <a:pt x="0" y="0"/>
                </a:moveTo>
                <a:lnTo>
                  <a:pt x="11399561" y="0"/>
                </a:lnTo>
                <a:lnTo>
                  <a:pt x="11399561" y="6929470"/>
                </a:lnTo>
                <a:lnTo>
                  <a:pt x="0" y="6929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225" r="0" b="-81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999132"/>
            <a:ext cx="13618256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111B1E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ARCHITECTURE DIAGRAM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63" r="0" b="-720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86979"/>
            <a:ext cx="15801044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8000" spc="-160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MODULE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821502"/>
            <a:ext cx="5262028" cy="88840"/>
            <a:chOff x="0" y="0"/>
            <a:chExt cx="1385884" cy="233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5884" cy="23398"/>
            </a:xfrm>
            <a:custGeom>
              <a:avLst/>
              <a:gdLst/>
              <a:ahLst/>
              <a:cxnLst/>
              <a:rect r="r" b="b" t="t" l="l"/>
              <a:pathLst>
                <a:path h="23398" w="1385884">
                  <a:moveTo>
                    <a:pt x="0" y="0"/>
                  </a:moveTo>
                  <a:lnTo>
                    <a:pt x="1385884" y="0"/>
                  </a:lnTo>
                  <a:lnTo>
                    <a:pt x="1385884" y="23398"/>
                  </a:lnTo>
                  <a:lnTo>
                    <a:pt x="0" y="23398"/>
                  </a:lnTo>
                  <a:close/>
                </a:path>
              </a:pathLst>
            </a:custGeom>
            <a:solidFill>
              <a:srgbClr val="CF141D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385884" cy="118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04226" y="2592705"/>
            <a:ext cx="14925518" cy="192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1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module contains Qr code for scanning and maintains the information about all the students present that are registered as per the system. 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4868323" y="7795961"/>
            <a:ext cx="641259" cy="4982078"/>
            <a:chOff x="0" y="0"/>
            <a:chExt cx="855012" cy="66427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109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21911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832866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2443822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3054777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3665733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4276688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887644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5498599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7"/>
                  </a:lnTo>
                  <a:lnTo>
                    <a:pt x="0" y="533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109555"/>
              <a:ext cx="855012" cy="533217"/>
            </a:xfrm>
            <a:custGeom>
              <a:avLst/>
              <a:gdLst/>
              <a:ahLst/>
              <a:cxnLst/>
              <a:rect r="r" b="b" t="t" l="l"/>
              <a:pathLst>
                <a:path h="533217" w="855012">
                  <a:moveTo>
                    <a:pt x="0" y="0"/>
                  </a:moveTo>
                  <a:lnTo>
                    <a:pt x="855012" y="0"/>
                  </a:lnTo>
                  <a:lnTo>
                    <a:pt x="855012" y="533216"/>
                  </a:lnTo>
                  <a:lnTo>
                    <a:pt x="0" y="533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2129790"/>
            <a:ext cx="5955416" cy="62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b="true" sz="3100" spc="18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REGISTER MODULE: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4362450"/>
            <a:ext cx="11544900" cy="62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b="true" sz="3100" spc="18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MANUAL REGISTER MODULE: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04226" y="5025390"/>
            <a:ext cx="14925518" cy="183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799"/>
              </a:lnSpc>
              <a:buFont typeface="Arial"/>
              <a:buChar char="•"/>
            </a:pPr>
            <a:r>
              <a:rPr lang="en-US" sz="3199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module contains manual registration for attendance.</a:t>
            </a:r>
          </a:p>
          <a:p>
            <a:pPr algn="l" marL="690872" indent="-345436" lvl="1">
              <a:lnSpc>
                <a:spcPts val="4799"/>
              </a:lnSpc>
              <a:buFont typeface="Arial"/>
              <a:buChar char="•"/>
            </a:pPr>
            <a:r>
              <a:rPr lang="en-US" sz="3199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manual method is used in case of powercut, server issues and network problems.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6894196"/>
            <a:ext cx="11544900" cy="62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b="true" sz="3100" spc="18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INFO MODULE: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04226" y="7557136"/>
            <a:ext cx="14925518" cy="123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799"/>
              </a:lnSpc>
              <a:buFont typeface="Arial"/>
              <a:buChar char="•"/>
            </a:pPr>
            <a:r>
              <a:rPr lang="en-US" sz="3199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module, qr scanned register information as well as Manually registered information are displayed.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DAGFH0UOD20</dc:identifier>
  <dcterms:modified xsi:type="dcterms:W3CDTF">2011-08-01T06:04:30Z</dcterms:modified>
  <cp:revision>1</cp:revision>
  <dc:title>Qr_Based_Att_System. Ppt</dc:title>
</cp:coreProperties>
</file>