
<file path=[Content_Types].xml><?xml version="1.0" encoding="utf-8"?>
<Types xmlns="http://schemas.openxmlformats.org/package/2006/content-types">
  <Default Extension="png" ContentType="image/png"/>
  <Default Extension="xlsm" ContentType="application/vnd.ms-excel.sheet.macroEnabled.12"/>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97" r:id="rId3"/>
    <p:sldId id="257" r:id="rId4"/>
    <p:sldId id="258" r:id="rId5"/>
    <p:sldId id="264" r:id="rId6"/>
    <p:sldId id="271" r:id="rId7"/>
    <p:sldId id="396" r:id="rId8"/>
    <p:sldId id="398" r:id="rId9"/>
    <p:sldId id="504" r:id="rId10"/>
    <p:sldId id="530" r:id="rId11"/>
    <p:sldId id="529" r:id="rId12"/>
    <p:sldId id="531" r:id="rId13"/>
    <p:sldId id="505" r:id="rId14"/>
    <p:sldId id="532" r:id="rId15"/>
    <p:sldId id="403" r:id="rId16"/>
    <p:sldId id="506" r:id="rId17"/>
    <p:sldId id="507" r:id="rId18"/>
    <p:sldId id="400" r:id="rId19"/>
    <p:sldId id="508" r:id="rId20"/>
    <p:sldId id="533" r:id="rId21"/>
    <p:sldId id="534" r:id="rId22"/>
    <p:sldId id="401" r:id="rId23"/>
    <p:sldId id="509" r:id="rId24"/>
    <p:sldId id="447" r:id="rId25"/>
    <p:sldId id="510" r:id="rId26"/>
    <p:sldId id="448" r:id="rId27"/>
    <p:sldId id="511" r:id="rId28"/>
    <p:sldId id="535" r:id="rId29"/>
    <p:sldId id="512" r:id="rId30"/>
    <p:sldId id="513" r:id="rId31"/>
    <p:sldId id="449" r:id="rId32"/>
    <p:sldId id="514" r:id="rId33"/>
    <p:sldId id="536" r:id="rId34"/>
    <p:sldId id="537" r:id="rId35"/>
    <p:sldId id="539" r:id="rId36"/>
    <p:sldId id="540" r:id="rId37"/>
    <p:sldId id="541" r:id="rId38"/>
    <p:sldId id="542" r:id="rId39"/>
    <p:sldId id="543" r:id="rId40"/>
    <p:sldId id="502" r:id="rId41"/>
    <p:sldId id="544" r:id="rId42"/>
    <p:sldId id="402" r:id="rId43"/>
    <p:sldId id="322" r:id="rId44"/>
    <p:sldId id="515" r:id="rId45"/>
    <p:sldId id="516" r:id="rId46"/>
    <p:sldId id="517" r:id="rId47"/>
    <p:sldId id="518" r:id="rId48"/>
    <p:sldId id="519" r:id="rId49"/>
    <p:sldId id="520" r:id="rId50"/>
    <p:sldId id="521" r:id="rId51"/>
    <p:sldId id="522" r:id="rId52"/>
    <p:sldId id="523" r:id="rId53"/>
    <p:sldId id="524" r:id="rId54"/>
    <p:sldId id="525" r:id="rId55"/>
    <p:sldId id="545" r:id="rId56"/>
    <p:sldId id="546" r:id="rId57"/>
    <p:sldId id="526" r:id="rId58"/>
    <p:sldId id="527" r:id="rId59"/>
    <p:sldId id="547" r:id="rId60"/>
    <p:sldId id="548" r:id="rId61"/>
    <p:sldId id="549" r:id="rId62"/>
    <p:sldId id="550" r:id="rId63"/>
    <p:sldId id="551" r:id="rId64"/>
    <p:sldId id="552" r:id="rId65"/>
    <p:sldId id="553" r:id="rId66"/>
    <p:sldId id="327" r:id="rId67"/>
    <p:sldId id="52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deep Thakur" initials="NT" lastIdx="1" clrIdx="0">
    <p:extLst>
      <p:ext uri="{19B8F6BF-5375-455C-9EA6-DF929625EA0E}">
        <p15:presenceInfo xmlns:p15="http://schemas.microsoft.com/office/powerpoint/2012/main" userId="00a5d4c87d04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0066"/>
    <a:srgbClr val="0000CC"/>
    <a:srgbClr val="F3C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9223" autoAdjust="0"/>
  </p:normalViewPr>
  <p:slideViewPr>
    <p:cSldViewPr>
      <p:cViewPr varScale="1">
        <p:scale>
          <a:sx n="87" d="100"/>
          <a:sy n="87" d="100"/>
        </p:scale>
        <p:origin x="15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01T22:02:06.167"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05-07-2018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2F52A6-6846-4B3A-ADF3-FD26E4FB6DFF}" type="slidenum">
              <a:rPr lang="en-IN" smtClean="0"/>
              <a:t>6</a:t>
            </a:fld>
            <a:endParaRPr lang="en-IN" dirty="0"/>
          </a:p>
        </p:txBody>
      </p:sp>
    </p:spTree>
    <p:extLst>
      <p:ext uri="{BB962C8B-B14F-4D97-AF65-F5344CB8AC3E}">
        <p14:creationId xmlns:p14="http://schemas.microsoft.com/office/powerpoint/2010/main" val="333758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2F52A6-6846-4B3A-ADF3-FD26E4FB6DFF}" type="slidenum">
              <a:rPr lang="en-IN" smtClean="0"/>
              <a:t>7</a:t>
            </a:fld>
            <a:endParaRPr lang="en-IN" dirty="0"/>
          </a:p>
        </p:txBody>
      </p:sp>
    </p:spTree>
    <p:extLst>
      <p:ext uri="{BB962C8B-B14F-4D97-AF65-F5344CB8AC3E}">
        <p14:creationId xmlns:p14="http://schemas.microsoft.com/office/powerpoint/2010/main" val="333758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comments" Target="../comments/comment1.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Macro-Enabled_Worksheet2.xlsm"/><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99" y="5791200"/>
            <a:ext cx="2142901" cy="6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89201" y="3581400"/>
            <a:ext cx="2479461" cy="764312"/>
          </a:xfrm>
          <a:prstGeom prst="rect">
            <a:avLst/>
          </a:prstGeom>
        </p:spPr>
        <p:txBody>
          <a:bodyPr wrap="none">
            <a:spAutoFit/>
          </a:bodyPr>
          <a:lstStyle/>
          <a:p>
            <a:pPr algn="ctr">
              <a:spcBef>
                <a:spcPts val="800"/>
              </a:spcBef>
            </a:pPr>
            <a:r>
              <a:rPr lang="en-IN" sz="1900" b="1" i="1" dirty="0"/>
              <a:t>Navdeep Thakur</a:t>
            </a:r>
          </a:p>
          <a:p>
            <a:pPr algn="ctr">
              <a:spcBef>
                <a:spcPts val="800"/>
              </a:spcBef>
            </a:pPr>
            <a:r>
              <a:rPr lang="en-US" b="1" dirty="0"/>
              <a:t>Submitted on </a:t>
            </a:r>
            <a:r>
              <a:rPr lang="en-IN" b="1" i="1" dirty="0"/>
              <a:t>5July2018</a:t>
            </a:r>
            <a:endParaRPr lang="en-US" b="1" i="1" dirty="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solidFill>
                  <a:srgbClr val="C00000"/>
                </a:solidFill>
              </a:rPr>
              <a:t>Report on</a:t>
            </a:r>
          </a:p>
          <a:p>
            <a:pPr algn="ctr">
              <a:spcBef>
                <a:spcPts val="500"/>
              </a:spcBef>
              <a:spcAft>
                <a:spcPts val="600"/>
              </a:spcAft>
            </a:pPr>
            <a:r>
              <a:rPr lang="en-IN" sz="2800" b="1" dirty="0">
                <a:solidFill>
                  <a:srgbClr val="C00000"/>
                </a:solidFill>
              </a:rPr>
              <a:t>Business Analytics Capstone Project</a:t>
            </a:r>
          </a:p>
          <a:p>
            <a:pPr algn="ctr">
              <a:spcBef>
                <a:spcPts val="500"/>
              </a:spcBef>
              <a:spcAft>
                <a:spcPts val="600"/>
              </a:spcAft>
            </a:pPr>
            <a:r>
              <a:rPr lang="en-IN" sz="2400" b="1" dirty="0">
                <a:solidFill>
                  <a:srgbClr val="C00000"/>
                </a:solidFill>
              </a:rPr>
              <a:t>(Using R)</a:t>
            </a:r>
          </a:p>
        </p:txBody>
      </p:sp>
      <p:sp>
        <p:nvSpPr>
          <p:cNvPr id="7" name="Rectangle 6"/>
          <p:cNvSpPr/>
          <p:nvPr/>
        </p:nvSpPr>
        <p:spPr>
          <a:xfrm>
            <a:off x="2286000" y="2590800"/>
            <a:ext cx="4572000" cy="723275"/>
          </a:xfrm>
          <a:prstGeom prst="rect">
            <a:avLst/>
          </a:prstGeom>
        </p:spPr>
        <p:txBody>
          <a:bodyPr>
            <a:spAutoFit/>
          </a:bodyPr>
          <a:lstStyle/>
          <a:p>
            <a:pPr algn="ctr">
              <a:spcBef>
                <a:spcPts val="600"/>
              </a:spcBef>
            </a:pPr>
            <a:r>
              <a:rPr lang="en-IN" b="1" dirty="0"/>
              <a:t>Domain – Business Analytics</a:t>
            </a:r>
            <a:endParaRPr lang="en-IN" b="1" i="1" dirty="0"/>
          </a:p>
          <a:p>
            <a:pPr algn="ctr">
              <a:spcBef>
                <a:spcPts val="600"/>
              </a:spcBef>
            </a:pPr>
            <a:r>
              <a:rPr lang="en-IN" b="1" dirty="0"/>
              <a:t>Project ID : </a:t>
            </a:r>
            <a:r>
              <a:rPr lang="en-IN" b="1" i="1" dirty="0"/>
              <a:t>CP5</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720578" y="4883790"/>
            <a:ext cx="1693541" cy="369332"/>
          </a:xfrm>
          <a:prstGeom prst="rect">
            <a:avLst/>
          </a:prstGeom>
        </p:spPr>
        <p:txBody>
          <a:bodyPr wrap="none">
            <a:spAutoFit/>
          </a:bodyPr>
          <a:lstStyle/>
          <a:p>
            <a:r>
              <a:rPr lang="en-IN" b="1" dirty="0">
                <a:solidFill>
                  <a:srgbClr val="0000CC"/>
                </a:solidFill>
              </a:rPr>
              <a:t>Mentor : </a:t>
            </a:r>
            <a:r>
              <a:rPr lang="en-IN" b="1" i="1" dirty="0">
                <a:solidFill>
                  <a:srgbClr val="0000CC"/>
                </a:solidFill>
              </a:rPr>
              <a:t>S Ojha</a:t>
            </a:r>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4247317"/>
          </a:xfrm>
          <a:prstGeom prst="rect">
            <a:avLst/>
          </a:prstGeom>
        </p:spPr>
        <p:txBody>
          <a:bodyPr wrap="square">
            <a:spAutoFit/>
          </a:bodyPr>
          <a:lstStyle/>
          <a:p>
            <a:r>
              <a:rPr lang="en-US" dirty="0"/>
              <a:t>1. R Output:</a:t>
            </a:r>
          </a:p>
          <a:p>
            <a:pPr marL="285750" indent="-285750">
              <a:buFont typeface="Arial" panose="020B0604020202020204" pitchFamily="34" charset="0"/>
              <a:buChar char="•"/>
            </a:pPr>
            <a:endParaRPr lang="en-US" dirty="0"/>
          </a:p>
          <a:p>
            <a:r>
              <a:rPr lang="en-IN" dirty="0"/>
              <a:t>&gt; str(data)</a:t>
            </a:r>
          </a:p>
          <a:p>
            <a:r>
              <a:rPr lang="en-IN" dirty="0"/>
              <a:t>'</a:t>
            </a:r>
            <a:r>
              <a:rPr lang="en-IN" dirty="0" err="1"/>
              <a:t>data.frame</a:t>
            </a:r>
            <a:r>
              <a:rPr lang="en-IN" dirty="0"/>
              <a:t>':	4483 obs. of  10 variables:</a:t>
            </a:r>
          </a:p>
          <a:p>
            <a:r>
              <a:rPr lang="en-IN" dirty="0"/>
              <a:t> $ age                  : int  30 33 35 30 59 35 36 39 41 43 ...</a:t>
            </a:r>
          </a:p>
          <a:p>
            <a:r>
              <a:rPr lang="en-IN" dirty="0"/>
              <a:t> $ job                  : Factor w/ 12 levels "","</a:t>
            </a:r>
            <a:r>
              <a:rPr lang="en-IN" dirty="0" err="1"/>
              <a:t>admin.","blue</a:t>
            </a:r>
            <a:r>
              <a:rPr lang="en-IN" dirty="0"/>
              <a:t>-collar",..: 12 9 6 6 3 6 8 11 4 9 ...</a:t>
            </a:r>
          </a:p>
          <a:p>
            <a:r>
              <a:rPr lang="en-IN" dirty="0"/>
              <a:t> $ marital              : Factor w/ 4 levels "","divorced",..: 3 3 4 3 3 4 3 3 3 3 ...</a:t>
            </a:r>
          </a:p>
          <a:p>
            <a:r>
              <a:rPr lang="en-IN" dirty="0"/>
              <a:t> $ education            : Factor w/ 5 levels "","</a:t>
            </a:r>
            <a:r>
              <a:rPr lang="en-IN" dirty="0" err="1"/>
              <a:t>primary","secondary</a:t>
            </a:r>
            <a:r>
              <a:rPr lang="en-IN" dirty="0"/>
              <a:t>",..: 2 3 4 4 3 4 4 3 4 2 ...</a:t>
            </a:r>
          </a:p>
          <a:p>
            <a:r>
              <a:rPr lang="en-IN" dirty="0"/>
              <a:t> $ contact              : Factor w/ 4 levels "","cellular",..: 2 2 2 4 4 2 2 2 4 2 ...</a:t>
            </a:r>
          </a:p>
          <a:p>
            <a:r>
              <a:rPr lang="en-IN" dirty="0"/>
              <a:t> $ days_since._</a:t>
            </a:r>
            <a:r>
              <a:rPr lang="en-IN" dirty="0" err="1"/>
              <a:t>signed_in</a:t>
            </a:r>
            <a:r>
              <a:rPr lang="en-IN" dirty="0"/>
              <a:t>: int  19 11 16 3 5 23 14 6 14 17 ...</a:t>
            </a:r>
          </a:p>
          <a:p>
            <a:r>
              <a:rPr lang="en-IN" dirty="0"/>
              <a:t> $ </a:t>
            </a:r>
            <a:r>
              <a:rPr lang="en-IN" dirty="0" err="1"/>
              <a:t>Time.spend.on.website</a:t>
            </a:r>
            <a:r>
              <a:rPr lang="en-IN" dirty="0"/>
              <a:t>: int  79 220 185 199 226 NA 341 151 57 313 ...</a:t>
            </a:r>
          </a:p>
          <a:p>
            <a:r>
              <a:rPr lang="en-IN" dirty="0"/>
              <a:t> $ </a:t>
            </a:r>
            <a:r>
              <a:rPr lang="en-IN" dirty="0" err="1"/>
              <a:t>Number_of_campaigns</a:t>
            </a:r>
            <a:r>
              <a:rPr lang="en-IN" dirty="0"/>
              <a:t>  : int  1 1 1 4 1 2 1 2 2 1 ...</a:t>
            </a:r>
          </a:p>
          <a:p>
            <a:r>
              <a:rPr lang="en-IN" dirty="0"/>
              <a:t> $ </a:t>
            </a:r>
            <a:r>
              <a:rPr lang="en-IN" dirty="0" err="1"/>
              <a:t>previous_purchases</a:t>
            </a:r>
            <a:r>
              <a:rPr lang="en-IN" dirty="0"/>
              <a:t>   : int  0 4 1 0 0 3 2 0 0 2 ...</a:t>
            </a:r>
          </a:p>
          <a:p>
            <a:r>
              <a:rPr lang="en-IN" dirty="0"/>
              <a:t> $ </a:t>
            </a:r>
            <a:r>
              <a:rPr lang="en-IN" dirty="0" err="1"/>
              <a:t>Purchase_Made</a:t>
            </a:r>
            <a:r>
              <a:rPr lang="en-IN" dirty="0"/>
              <a:t>        : Factor w/ 3 levels "","</a:t>
            </a:r>
            <a:r>
              <a:rPr lang="en-IN" dirty="0" err="1"/>
              <a:t>no","yes</a:t>
            </a:r>
            <a:r>
              <a:rPr lang="en-IN" dirty="0"/>
              <a:t>": 2 2 2 2 2 2 2 2 2 2 ...</a:t>
            </a:r>
          </a:p>
          <a:p>
            <a:endParaRPr lang="en-IN" dirty="0"/>
          </a:p>
        </p:txBody>
      </p:sp>
    </p:spTree>
    <p:extLst>
      <p:ext uri="{BB962C8B-B14F-4D97-AF65-F5344CB8AC3E}">
        <p14:creationId xmlns:p14="http://schemas.microsoft.com/office/powerpoint/2010/main" val="119038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6186309"/>
          </a:xfrm>
          <a:prstGeom prst="rect">
            <a:avLst/>
          </a:prstGeom>
        </p:spPr>
        <p:txBody>
          <a:bodyPr wrap="square">
            <a:spAutoFit/>
          </a:bodyPr>
          <a:lstStyle/>
          <a:p>
            <a:pPr marL="342900" indent="-342900" algn="ctr">
              <a:buAutoNum type="arabicPeriod"/>
            </a:pPr>
            <a:r>
              <a:rPr lang="en-IN" dirty="0"/>
              <a:t>Analyse the data: EDA (univariate/bivariate statistics, box plot, histogram, scatter plot)</a:t>
            </a:r>
          </a:p>
          <a:p>
            <a:r>
              <a:rPr lang="en-IN" dirty="0"/>
              <a:t> </a:t>
            </a:r>
          </a:p>
          <a:p>
            <a:r>
              <a:rPr lang="en-IN" dirty="0"/>
              <a:t>In the dataset, we have:</a:t>
            </a:r>
          </a:p>
          <a:p>
            <a:pPr marL="285750" indent="-285750">
              <a:buFont typeface="Arial" panose="020B0604020202020204" pitchFamily="34" charset="0"/>
              <a:buChar char="•"/>
            </a:pPr>
            <a:r>
              <a:rPr lang="en-IN" dirty="0"/>
              <a:t>4483 records, 9 independent variables, and dependent variable: </a:t>
            </a:r>
            <a:r>
              <a:rPr lang="en-IN" dirty="0" err="1"/>
              <a:t>Purchase_Made</a:t>
            </a:r>
            <a:endParaRPr lang="en-IN" dirty="0"/>
          </a:p>
          <a:p>
            <a:pPr marL="285750" indent="-285750">
              <a:buFont typeface="Arial" panose="020B0604020202020204" pitchFamily="34" charset="0"/>
              <a:buChar char="•"/>
            </a:pPr>
            <a:r>
              <a:rPr lang="en-IN" dirty="0"/>
              <a:t>Following are histogram and boxplot for variable age, we can see, age is normally distributed, there are few </a:t>
            </a:r>
            <a:r>
              <a:rPr lang="en-US" dirty="0"/>
              <a:t>outliers, but we keep them as it is as we do not want to alter our original data much.</a:t>
            </a:r>
          </a:p>
          <a:p>
            <a:pPr marL="285750" indent="-285750">
              <a:buFont typeface="Arial" panose="020B0604020202020204" pitchFamily="34" charset="0"/>
              <a:buChar char="•"/>
            </a:pPr>
            <a:r>
              <a:rPr lang="en-US" dirty="0"/>
              <a:t>Similarly plots for other variables can be done</a:t>
            </a:r>
          </a:p>
          <a:p>
            <a:pPr marL="285750" indent="-285750">
              <a:buFont typeface="Arial" panose="020B0604020202020204" pitchFamily="34" charset="0"/>
              <a:buChar char="•"/>
            </a:pPr>
            <a:endParaRPr lang="en-US" dirty="0"/>
          </a:p>
          <a:p>
            <a:r>
              <a:rPr lang="en-US" dirty="0"/>
              <a:t>R code:</a:t>
            </a:r>
          </a:p>
          <a:p>
            <a:r>
              <a:rPr lang="en-US" dirty="0"/>
              <a:t>hist(</a:t>
            </a:r>
            <a:r>
              <a:rPr lang="en-US" dirty="0" err="1"/>
              <a:t>data$age</a:t>
            </a:r>
            <a:r>
              <a:rPr lang="en-US" dirty="0"/>
              <a:t>)</a:t>
            </a:r>
          </a:p>
          <a:p>
            <a:r>
              <a:rPr lang="en-US" dirty="0"/>
              <a:t>#so age is nearly normally distributed</a:t>
            </a:r>
          </a:p>
          <a:p>
            <a:r>
              <a:rPr lang="en-US" dirty="0"/>
              <a:t>summary(</a:t>
            </a:r>
            <a:r>
              <a:rPr lang="en-US" dirty="0" err="1"/>
              <a:t>data$age</a:t>
            </a:r>
            <a:r>
              <a:rPr lang="en-US" dirty="0"/>
              <a:t>)</a:t>
            </a:r>
          </a:p>
          <a:p>
            <a:r>
              <a:rPr lang="en-US" dirty="0"/>
              <a:t>#Replacing NAs with mean as age is normally distributed</a:t>
            </a:r>
          </a:p>
          <a:p>
            <a:r>
              <a:rPr lang="en-US" dirty="0" err="1"/>
              <a:t>data$age</a:t>
            </a:r>
            <a:r>
              <a:rPr lang="en-US" dirty="0"/>
              <a:t>[is.na(</a:t>
            </a:r>
            <a:r>
              <a:rPr lang="en-US" dirty="0" err="1"/>
              <a:t>data$age</a:t>
            </a:r>
            <a:r>
              <a:rPr lang="en-US" dirty="0"/>
              <a:t>)]=41</a:t>
            </a:r>
          </a:p>
          <a:p>
            <a:r>
              <a:rPr lang="en-US" dirty="0"/>
              <a:t>summary(</a:t>
            </a:r>
            <a:r>
              <a:rPr lang="en-US" dirty="0" err="1"/>
              <a:t>data$age</a:t>
            </a:r>
            <a:r>
              <a:rPr lang="en-US" dirty="0"/>
              <a:t>)</a:t>
            </a:r>
          </a:p>
          <a:p>
            <a:r>
              <a:rPr lang="en-US" dirty="0"/>
              <a:t>#Now missing values of variable age is replaced with mean</a:t>
            </a:r>
          </a:p>
          <a:p>
            <a:r>
              <a:rPr lang="en-US" dirty="0"/>
              <a:t>#Checking for outliers</a:t>
            </a:r>
          </a:p>
          <a:p>
            <a:r>
              <a:rPr lang="en-US" dirty="0"/>
              <a:t>boxplot(</a:t>
            </a:r>
            <a:r>
              <a:rPr lang="en-US" dirty="0" err="1"/>
              <a:t>data$age</a:t>
            </a:r>
            <a:r>
              <a:rPr lang="en-US" dirty="0"/>
              <a:t>)</a:t>
            </a:r>
          </a:p>
          <a:p>
            <a:endParaRPr lang="en-IN" dirty="0"/>
          </a:p>
          <a:p>
            <a:endParaRPr lang="en-IN" dirty="0"/>
          </a:p>
          <a:p>
            <a:endParaRPr lang="en-IN" dirty="0"/>
          </a:p>
        </p:txBody>
      </p:sp>
    </p:spTree>
    <p:extLst>
      <p:ext uri="{BB962C8B-B14F-4D97-AF65-F5344CB8AC3E}">
        <p14:creationId xmlns:p14="http://schemas.microsoft.com/office/powerpoint/2010/main" val="298917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 name="Picture 1">
            <a:extLst>
              <a:ext uri="{FF2B5EF4-FFF2-40B4-BE49-F238E27FC236}">
                <a16:creationId xmlns:a16="http://schemas.microsoft.com/office/drawing/2014/main" id="{61B656E9-0C2F-47DA-9EAB-4A442B3E0700}"/>
              </a:ext>
            </a:extLst>
          </p:cNvPr>
          <p:cNvPicPr>
            <a:picLocks noChangeAspect="1"/>
          </p:cNvPicPr>
          <p:nvPr/>
        </p:nvPicPr>
        <p:blipFill>
          <a:blip r:embed="rId2"/>
          <a:stretch>
            <a:fillRect/>
          </a:stretch>
        </p:blipFill>
        <p:spPr>
          <a:xfrm>
            <a:off x="483118" y="2169600"/>
            <a:ext cx="4712029" cy="3534022"/>
          </a:xfrm>
          <a:prstGeom prst="rect">
            <a:avLst/>
          </a:prstGeom>
        </p:spPr>
      </p:pic>
      <p:pic>
        <p:nvPicPr>
          <p:cNvPr id="3" name="Picture 2">
            <a:extLst>
              <a:ext uri="{FF2B5EF4-FFF2-40B4-BE49-F238E27FC236}">
                <a16:creationId xmlns:a16="http://schemas.microsoft.com/office/drawing/2014/main" id="{7E4778B4-1FAA-4EF1-824C-3AA57E7E3208}"/>
              </a:ext>
            </a:extLst>
          </p:cNvPr>
          <p:cNvPicPr>
            <a:picLocks noChangeAspect="1"/>
          </p:cNvPicPr>
          <p:nvPr/>
        </p:nvPicPr>
        <p:blipFill>
          <a:blip r:embed="rId3"/>
          <a:stretch>
            <a:fillRect/>
          </a:stretch>
        </p:blipFill>
        <p:spPr>
          <a:xfrm>
            <a:off x="4330152" y="1975220"/>
            <a:ext cx="4813848" cy="3610387"/>
          </a:xfrm>
          <a:prstGeom prst="rect">
            <a:avLst/>
          </a:prstGeom>
        </p:spPr>
      </p:pic>
      <p:sp>
        <p:nvSpPr>
          <p:cNvPr id="6" name="TextBox 5">
            <a:extLst>
              <a:ext uri="{FF2B5EF4-FFF2-40B4-BE49-F238E27FC236}">
                <a16:creationId xmlns:a16="http://schemas.microsoft.com/office/drawing/2014/main" id="{3CE9B119-0074-4AC3-8286-0E088AFEB9A2}"/>
              </a:ext>
            </a:extLst>
          </p:cNvPr>
          <p:cNvSpPr txBox="1"/>
          <p:nvPr/>
        </p:nvSpPr>
        <p:spPr>
          <a:xfrm>
            <a:off x="722713" y="1219200"/>
            <a:ext cx="1066318" cy="369332"/>
          </a:xfrm>
          <a:prstGeom prst="rect">
            <a:avLst/>
          </a:prstGeom>
          <a:noFill/>
        </p:spPr>
        <p:txBody>
          <a:bodyPr wrap="none" rtlCol="0">
            <a:spAutoFit/>
          </a:bodyPr>
          <a:lstStyle/>
          <a:p>
            <a:r>
              <a:rPr lang="en-IN" dirty="0"/>
              <a:t>R output:</a:t>
            </a:r>
          </a:p>
        </p:txBody>
      </p:sp>
    </p:spTree>
    <p:extLst>
      <p:ext uri="{BB962C8B-B14F-4D97-AF65-F5344CB8AC3E}">
        <p14:creationId xmlns:p14="http://schemas.microsoft.com/office/powerpoint/2010/main" val="381496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6" name="Picture 5">
            <a:extLst>
              <a:ext uri="{FF2B5EF4-FFF2-40B4-BE49-F238E27FC236}">
                <a16:creationId xmlns:a16="http://schemas.microsoft.com/office/drawing/2014/main" id="{CDD12CF2-6B1C-42A8-9AFD-C1EDDCD046CD}"/>
              </a:ext>
            </a:extLst>
          </p:cNvPr>
          <p:cNvPicPr>
            <a:picLocks noChangeAspect="1"/>
          </p:cNvPicPr>
          <p:nvPr/>
        </p:nvPicPr>
        <p:blipFill>
          <a:blip r:embed="rId2"/>
          <a:stretch>
            <a:fillRect/>
          </a:stretch>
        </p:blipFill>
        <p:spPr>
          <a:xfrm>
            <a:off x="992840" y="1480218"/>
            <a:ext cx="2875823" cy="2156867"/>
          </a:xfrm>
          <a:prstGeom prst="rect">
            <a:avLst/>
          </a:prstGeom>
        </p:spPr>
      </p:pic>
      <p:pic>
        <p:nvPicPr>
          <p:cNvPr id="8" name="Picture 7">
            <a:extLst>
              <a:ext uri="{FF2B5EF4-FFF2-40B4-BE49-F238E27FC236}">
                <a16:creationId xmlns:a16="http://schemas.microsoft.com/office/drawing/2014/main" id="{2C201A2C-D753-4EB9-93F6-2426C92FEDA9}"/>
              </a:ext>
            </a:extLst>
          </p:cNvPr>
          <p:cNvPicPr>
            <a:picLocks noChangeAspect="1"/>
          </p:cNvPicPr>
          <p:nvPr/>
        </p:nvPicPr>
        <p:blipFill>
          <a:blip r:embed="rId3"/>
          <a:stretch>
            <a:fillRect/>
          </a:stretch>
        </p:blipFill>
        <p:spPr>
          <a:xfrm>
            <a:off x="4850280" y="1205903"/>
            <a:ext cx="3350560" cy="2512920"/>
          </a:xfrm>
          <a:prstGeom prst="rect">
            <a:avLst/>
          </a:prstGeom>
        </p:spPr>
      </p:pic>
      <p:pic>
        <p:nvPicPr>
          <p:cNvPr id="10" name="Picture 9">
            <a:extLst>
              <a:ext uri="{FF2B5EF4-FFF2-40B4-BE49-F238E27FC236}">
                <a16:creationId xmlns:a16="http://schemas.microsoft.com/office/drawing/2014/main" id="{428ADF4D-C486-4B04-BC91-9E7538485680}"/>
              </a:ext>
            </a:extLst>
          </p:cNvPr>
          <p:cNvPicPr>
            <a:picLocks noChangeAspect="1"/>
          </p:cNvPicPr>
          <p:nvPr/>
        </p:nvPicPr>
        <p:blipFill>
          <a:blip r:embed="rId4"/>
          <a:stretch>
            <a:fillRect/>
          </a:stretch>
        </p:blipFill>
        <p:spPr>
          <a:xfrm>
            <a:off x="1060105" y="3659280"/>
            <a:ext cx="3350560" cy="2512920"/>
          </a:xfrm>
          <a:prstGeom prst="rect">
            <a:avLst/>
          </a:prstGeom>
        </p:spPr>
      </p:pic>
      <p:pic>
        <p:nvPicPr>
          <p:cNvPr id="11" name="Picture 10">
            <a:extLst>
              <a:ext uri="{FF2B5EF4-FFF2-40B4-BE49-F238E27FC236}">
                <a16:creationId xmlns:a16="http://schemas.microsoft.com/office/drawing/2014/main" id="{62B39E0E-A7BF-4734-B3BC-14DC35C505B1}"/>
              </a:ext>
            </a:extLst>
          </p:cNvPr>
          <p:cNvPicPr>
            <a:picLocks noChangeAspect="1"/>
          </p:cNvPicPr>
          <p:nvPr/>
        </p:nvPicPr>
        <p:blipFill>
          <a:blip r:embed="rId5"/>
          <a:stretch>
            <a:fillRect/>
          </a:stretch>
        </p:blipFill>
        <p:spPr>
          <a:xfrm>
            <a:off x="4850280" y="3920420"/>
            <a:ext cx="3251200" cy="2438400"/>
          </a:xfrm>
          <a:prstGeom prst="rect">
            <a:avLst/>
          </a:prstGeom>
        </p:spPr>
      </p:pic>
    </p:spTree>
    <p:extLst>
      <p:ext uri="{BB962C8B-B14F-4D97-AF65-F5344CB8AC3E}">
        <p14:creationId xmlns:p14="http://schemas.microsoft.com/office/powerpoint/2010/main" val="28638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3970318"/>
          </a:xfrm>
          <a:prstGeom prst="rect">
            <a:avLst/>
          </a:prstGeom>
        </p:spPr>
        <p:txBody>
          <a:bodyPr wrap="square">
            <a:spAutoFit/>
          </a:bodyPr>
          <a:lstStyle/>
          <a:p>
            <a:r>
              <a:rPr lang="en-IN" dirty="0"/>
              <a:t>Missing value treatment e.g.:</a:t>
            </a:r>
          </a:p>
          <a:p>
            <a:r>
              <a:rPr lang="en-IN" dirty="0"/>
              <a:t>R code:</a:t>
            </a:r>
          </a:p>
          <a:p>
            <a:r>
              <a:rPr lang="en-IN" dirty="0"/>
              <a:t>data$days_since._</a:t>
            </a:r>
            <a:r>
              <a:rPr lang="en-IN" dirty="0" err="1"/>
              <a:t>signed_in</a:t>
            </a:r>
            <a:r>
              <a:rPr lang="en-IN" dirty="0"/>
              <a:t>[is.na(data$days_since._</a:t>
            </a:r>
            <a:r>
              <a:rPr lang="en-IN" dirty="0" err="1"/>
              <a:t>signed_in</a:t>
            </a:r>
            <a:r>
              <a:rPr lang="en-IN" dirty="0"/>
              <a:t>)]=15.91</a:t>
            </a:r>
          </a:p>
          <a:p>
            <a:endParaRPr lang="en-IN" dirty="0"/>
          </a:p>
          <a:p>
            <a:r>
              <a:rPr lang="en-IN" dirty="0"/>
              <a:t>summary(data$days_since._</a:t>
            </a:r>
            <a:r>
              <a:rPr lang="en-IN" dirty="0" err="1"/>
              <a:t>signed_in</a:t>
            </a:r>
            <a:r>
              <a:rPr lang="en-IN" dirty="0"/>
              <a:t>)</a:t>
            </a:r>
          </a:p>
          <a:p>
            <a:endParaRPr lang="en-IN" dirty="0"/>
          </a:p>
          <a:p>
            <a:r>
              <a:rPr lang="en-IN" dirty="0"/>
              <a:t>summary(</a:t>
            </a:r>
            <a:r>
              <a:rPr lang="en-IN" dirty="0" err="1"/>
              <a:t>data$Time.spend.on.website</a:t>
            </a:r>
            <a:r>
              <a:rPr lang="en-IN" dirty="0"/>
              <a:t>)</a:t>
            </a:r>
          </a:p>
          <a:p>
            <a:endParaRPr lang="en-IN" dirty="0"/>
          </a:p>
          <a:p>
            <a:r>
              <a:rPr lang="en-IN" dirty="0" err="1"/>
              <a:t>hist</a:t>
            </a:r>
            <a:r>
              <a:rPr lang="en-IN" dirty="0"/>
              <a:t>(</a:t>
            </a:r>
            <a:r>
              <a:rPr lang="en-IN" dirty="0" err="1"/>
              <a:t>data$Time.spend.on.website</a:t>
            </a:r>
            <a:r>
              <a:rPr lang="en-IN" dirty="0"/>
              <a:t>)</a:t>
            </a:r>
          </a:p>
          <a:p>
            <a:endParaRPr lang="en-IN" dirty="0"/>
          </a:p>
          <a:p>
            <a:r>
              <a:rPr lang="en-IN" dirty="0" err="1"/>
              <a:t>data$Time.spend.on.website</a:t>
            </a:r>
            <a:r>
              <a:rPr lang="en-IN" dirty="0"/>
              <a:t>[is.na(</a:t>
            </a:r>
            <a:r>
              <a:rPr lang="en-IN" dirty="0" err="1"/>
              <a:t>data$Time.spend.on.website</a:t>
            </a:r>
            <a:r>
              <a:rPr lang="en-IN" dirty="0"/>
              <a:t>)]=185</a:t>
            </a:r>
          </a:p>
          <a:p>
            <a:r>
              <a:rPr lang="en-IN" dirty="0"/>
              <a:t> </a:t>
            </a:r>
          </a:p>
          <a:p>
            <a:endParaRPr lang="en-IN" dirty="0"/>
          </a:p>
          <a:p>
            <a:endParaRPr lang="en-IN" dirty="0"/>
          </a:p>
        </p:txBody>
      </p:sp>
    </p:spTree>
    <p:extLst>
      <p:ext uri="{BB962C8B-B14F-4D97-AF65-F5344CB8AC3E}">
        <p14:creationId xmlns:p14="http://schemas.microsoft.com/office/powerpoint/2010/main" val="89818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2648726" y="5638800"/>
            <a:ext cx="3761606" cy="523220"/>
          </a:xfrm>
          <a:prstGeom prst="rect">
            <a:avLst/>
          </a:prstGeom>
        </p:spPr>
        <p:txBody>
          <a:bodyPr wrap="none">
            <a:spAutoFit/>
          </a:bodyPr>
          <a:lstStyle/>
          <a:p>
            <a:pPr algn="ctr"/>
            <a:r>
              <a:rPr lang="en-IN" sz="2800" b="1" dirty="0">
                <a:solidFill>
                  <a:srgbClr val="C00000"/>
                </a:solidFill>
              </a:rPr>
              <a:t>3. DATA VISUALISATION</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28" y="2514600"/>
            <a:ext cx="4296972"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69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457200" y="880180"/>
            <a:ext cx="8532208" cy="1477328"/>
          </a:xfrm>
          <a:prstGeom prst="rect">
            <a:avLst/>
          </a:prstGeom>
        </p:spPr>
        <p:txBody>
          <a:bodyPr wrap="square">
            <a:spAutoFit/>
          </a:bodyPr>
          <a:lstStyle/>
          <a:p>
            <a:pPr marL="342900" indent="-342900">
              <a:buAutoNum type="arabicPeriod"/>
            </a:pPr>
            <a:r>
              <a:rPr lang="en-IN" dirty="0"/>
              <a:t>Relationship between previous purchase and time spent on website</a:t>
            </a:r>
          </a:p>
          <a:p>
            <a:r>
              <a:rPr lang="en-IN" dirty="0"/>
              <a:t>R code:</a:t>
            </a:r>
          </a:p>
          <a:p>
            <a:r>
              <a:rPr lang="en-IN" dirty="0"/>
              <a:t>scatterplot(</a:t>
            </a:r>
            <a:r>
              <a:rPr lang="en-IN" dirty="0" err="1"/>
              <a:t>finaldata$age,finaldata$Purchase_Made</a:t>
            </a:r>
            <a:r>
              <a:rPr lang="en-IN" dirty="0"/>
              <a:t>)</a:t>
            </a:r>
          </a:p>
          <a:p>
            <a:r>
              <a:rPr lang="en-IN" dirty="0"/>
              <a:t>scatterplot(</a:t>
            </a:r>
            <a:r>
              <a:rPr lang="en-IN" dirty="0" err="1"/>
              <a:t>finaldata$age,finaldata$Time.spend.on.website</a:t>
            </a:r>
            <a:r>
              <a:rPr lang="en-IN" dirty="0"/>
              <a:t>)</a:t>
            </a:r>
          </a:p>
          <a:p>
            <a:endParaRPr lang="en-IN" dirty="0"/>
          </a:p>
        </p:txBody>
      </p:sp>
      <p:pic>
        <p:nvPicPr>
          <p:cNvPr id="2" name="Picture 1">
            <a:extLst>
              <a:ext uri="{FF2B5EF4-FFF2-40B4-BE49-F238E27FC236}">
                <a16:creationId xmlns:a16="http://schemas.microsoft.com/office/drawing/2014/main" id="{E437A12B-3EB6-4D21-81DC-5A7FC8227DB9}"/>
              </a:ext>
            </a:extLst>
          </p:cNvPr>
          <p:cNvPicPr>
            <a:picLocks noChangeAspect="1"/>
          </p:cNvPicPr>
          <p:nvPr/>
        </p:nvPicPr>
        <p:blipFill>
          <a:blip r:embed="rId2"/>
          <a:stretch>
            <a:fillRect/>
          </a:stretch>
        </p:blipFill>
        <p:spPr>
          <a:xfrm>
            <a:off x="1524000" y="2036150"/>
            <a:ext cx="6019800" cy="4514850"/>
          </a:xfrm>
          <a:prstGeom prst="rect">
            <a:avLst/>
          </a:prstGeom>
        </p:spPr>
      </p:pic>
    </p:spTree>
    <p:extLst>
      <p:ext uri="{BB962C8B-B14F-4D97-AF65-F5344CB8AC3E}">
        <p14:creationId xmlns:p14="http://schemas.microsoft.com/office/powerpoint/2010/main" val="41503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207444" y="889954"/>
            <a:ext cx="8532208" cy="646331"/>
          </a:xfrm>
          <a:prstGeom prst="rect">
            <a:avLst/>
          </a:prstGeom>
        </p:spPr>
        <p:txBody>
          <a:bodyPr wrap="square">
            <a:spAutoFit/>
          </a:bodyPr>
          <a:lstStyle/>
          <a:p>
            <a:pPr marL="342900" indent="-342900" algn="ctr">
              <a:buAutoNum type="arabicPeriod"/>
            </a:pPr>
            <a:r>
              <a:rPr lang="en-IN" dirty="0"/>
              <a:t>Relationship between age and time spent on website</a:t>
            </a:r>
          </a:p>
          <a:p>
            <a:endParaRPr lang="en-IN" dirty="0"/>
          </a:p>
        </p:txBody>
      </p:sp>
      <p:pic>
        <p:nvPicPr>
          <p:cNvPr id="3" name="Picture 2">
            <a:extLst>
              <a:ext uri="{FF2B5EF4-FFF2-40B4-BE49-F238E27FC236}">
                <a16:creationId xmlns:a16="http://schemas.microsoft.com/office/drawing/2014/main" id="{F6F6A08C-A779-4F36-81BA-7EF6A264270D}"/>
              </a:ext>
            </a:extLst>
          </p:cNvPr>
          <p:cNvPicPr>
            <a:picLocks noChangeAspect="1"/>
          </p:cNvPicPr>
          <p:nvPr/>
        </p:nvPicPr>
        <p:blipFill>
          <a:blip r:embed="rId2"/>
          <a:stretch>
            <a:fillRect/>
          </a:stretch>
        </p:blipFill>
        <p:spPr>
          <a:xfrm>
            <a:off x="722713" y="1304708"/>
            <a:ext cx="6781800" cy="5086350"/>
          </a:xfrm>
          <a:prstGeom prst="rect">
            <a:avLst/>
          </a:prstGeom>
        </p:spPr>
      </p:pic>
    </p:spTree>
    <p:extLst>
      <p:ext uri="{BB962C8B-B14F-4D97-AF65-F5344CB8AC3E}">
        <p14:creationId xmlns:p14="http://schemas.microsoft.com/office/powerpoint/2010/main" val="187082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789" y="2255586"/>
            <a:ext cx="3400611" cy="300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508829" y="5486400"/>
            <a:ext cx="6058390" cy="523220"/>
          </a:xfrm>
          <a:prstGeom prst="rect">
            <a:avLst/>
          </a:prstGeom>
        </p:spPr>
        <p:txBody>
          <a:bodyPr wrap="none">
            <a:spAutoFit/>
          </a:bodyPr>
          <a:lstStyle/>
          <a:p>
            <a:pPr algn="ctr"/>
            <a:r>
              <a:rPr lang="en-IN" sz="2800" b="1" dirty="0">
                <a:solidFill>
                  <a:srgbClr val="C00000"/>
                </a:solidFill>
              </a:rPr>
              <a:t>4. DATA CLEANING AND PREPARATION</a:t>
            </a:r>
          </a:p>
        </p:txBody>
      </p:sp>
    </p:spTree>
    <p:extLst>
      <p:ext uri="{BB962C8B-B14F-4D97-AF65-F5344CB8AC3E}">
        <p14:creationId xmlns:p14="http://schemas.microsoft.com/office/powerpoint/2010/main" val="139132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6186309"/>
          </a:xfrm>
          <a:prstGeom prst="rect">
            <a:avLst/>
          </a:prstGeom>
        </p:spPr>
        <p:txBody>
          <a:bodyPr wrap="square">
            <a:spAutoFit/>
          </a:bodyPr>
          <a:lstStyle/>
          <a:p>
            <a:r>
              <a:rPr lang="en-IN" dirty="0"/>
              <a:t>4. Treatment of outliers, missing value, etc.</a:t>
            </a:r>
          </a:p>
          <a:p>
            <a:pPr marL="285750" indent="-285750">
              <a:buFont typeface="Arial" panose="020B0604020202020204" pitchFamily="34" charset="0"/>
              <a:buChar char="•"/>
            </a:pPr>
            <a:r>
              <a:rPr lang="en-IN" dirty="0"/>
              <a:t> </a:t>
            </a:r>
            <a:r>
              <a:rPr lang="en-US" dirty="0"/>
              <a:t>So prima-facie post analyzing the data, we could see that there are few NAs (i.e. missing values) and blanks in the data. So next step is to treat these missing values.</a:t>
            </a:r>
          </a:p>
          <a:p>
            <a:pPr marL="285750" indent="-285750">
              <a:buFont typeface="Arial" panose="020B0604020202020204" pitchFamily="34" charset="0"/>
              <a:buChar char="•"/>
            </a:pPr>
            <a:r>
              <a:rPr lang="en-US" dirty="0"/>
              <a:t>Replacing NAs with mean as age is normally distributed.</a:t>
            </a:r>
          </a:p>
          <a:p>
            <a:pPr marL="285750" indent="-285750">
              <a:buFont typeface="Arial" panose="020B0604020202020204" pitchFamily="34" charset="0"/>
              <a:buChar char="•"/>
            </a:pPr>
            <a:r>
              <a:rPr lang="en-US" dirty="0"/>
              <a:t>Also, we can delete those records where there are missing values provided such records form smaller proportion (say &lt;1%) of total records.</a:t>
            </a:r>
          </a:p>
          <a:p>
            <a:pPr marL="285750" indent="-285750">
              <a:buFont typeface="Arial" panose="020B0604020202020204" pitchFamily="34" charset="0"/>
              <a:buChar char="•"/>
            </a:pPr>
            <a:r>
              <a:rPr lang="en-IN" dirty="0"/>
              <a:t>There are few </a:t>
            </a:r>
            <a:r>
              <a:rPr lang="en-US" dirty="0"/>
              <a:t>outliers, but we keep them as it is as we do not want to alter our original data much.</a:t>
            </a:r>
            <a:endParaRPr lang="en-IN" dirty="0"/>
          </a:p>
          <a:p>
            <a:pPr marL="285750" indent="-285750">
              <a:buFont typeface="Arial" panose="020B0604020202020204" pitchFamily="34" charset="0"/>
              <a:buChar char="•"/>
            </a:pPr>
            <a:r>
              <a:rPr lang="en-IN" dirty="0"/>
              <a:t>Converting categorical variables  to Numeric (by dummy variable creation)</a:t>
            </a:r>
          </a:p>
          <a:p>
            <a:pPr marL="285750" indent="-285750">
              <a:buFont typeface="Arial" panose="020B0604020202020204" pitchFamily="34" charset="0"/>
              <a:buChar char="•"/>
            </a:pPr>
            <a:endParaRPr lang="en-IN" dirty="0"/>
          </a:p>
          <a:p>
            <a:r>
              <a:rPr lang="en-IN" dirty="0"/>
              <a:t>R code:</a:t>
            </a:r>
          </a:p>
          <a:p>
            <a:r>
              <a:rPr lang="en-US" dirty="0"/>
              <a:t>summary(data$days_since._</a:t>
            </a:r>
            <a:r>
              <a:rPr lang="en-US" dirty="0" err="1"/>
              <a:t>signed_in</a:t>
            </a:r>
            <a:r>
              <a:rPr lang="en-US" dirty="0"/>
              <a:t>)</a:t>
            </a:r>
          </a:p>
          <a:p>
            <a:endParaRPr lang="en-US" dirty="0"/>
          </a:p>
          <a:p>
            <a:r>
              <a:rPr lang="en-US" dirty="0"/>
              <a:t>hist(data$days_since._</a:t>
            </a:r>
            <a:r>
              <a:rPr lang="en-US" dirty="0" err="1"/>
              <a:t>signed_in</a:t>
            </a:r>
            <a:r>
              <a:rPr lang="en-US" dirty="0"/>
              <a:t>)</a:t>
            </a:r>
          </a:p>
          <a:p>
            <a:endParaRPr lang="en-US" dirty="0"/>
          </a:p>
          <a:p>
            <a:r>
              <a:rPr lang="en-US" dirty="0"/>
              <a:t>data$days_since._</a:t>
            </a:r>
            <a:r>
              <a:rPr lang="en-US" dirty="0" err="1"/>
              <a:t>signed_in</a:t>
            </a:r>
            <a:r>
              <a:rPr lang="en-US" dirty="0"/>
              <a:t>[is.na(data$days_since._</a:t>
            </a:r>
            <a:r>
              <a:rPr lang="en-US" dirty="0" err="1"/>
              <a:t>signed_in</a:t>
            </a:r>
            <a:r>
              <a:rPr lang="en-US" dirty="0"/>
              <a:t>)]=15.91</a:t>
            </a:r>
          </a:p>
          <a:p>
            <a:endParaRPr lang="en-US" dirty="0"/>
          </a:p>
          <a:p>
            <a:r>
              <a:rPr lang="en-US" dirty="0"/>
              <a:t>summary(data$days_since._</a:t>
            </a:r>
            <a:r>
              <a:rPr lang="en-US" dirty="0" err="1"/>
              <a:t>signed_in</a:t>
            </a:r>
            <a:r>
              <a:rPr lang="en-US" dirty="0"/>
              <a:t>)</a:t>
            </a:r>
          </a:p>
          <a:p>
            <a:endParaRPr lang="en-US" dirty="0"/>
          </a:p>
          <a:p>
            <a:r>
              <a:rPr lang="en-US" dirty="0"/>
              <a:t>summary(</a:t>
            </a:r>
            <a:r>
              <a:rPr lang="en-US" dirty="0" err="1"/>
              <a:t>data$Time.spend.on.website</a:t>
            </a:r>
            <a:r>
              <a:rPr lang="en-US" dirty="0"/>
              <a:t>)</a:t>
            </a:r>
          </a:p>
          <a:p>
            <a:endParaRPr lang="en-US" dirty="0"/>
          </a:p>
          <a:p>
            <a:endParaRPr lang="en-IN" dirty="0"/>
          </a:p>
        </p:txBody>
      </p:sp>
    </p:spTree>
    <p:extLst>
      <p:ext uri="{BB962C8B-B14F-4D97-AF65-F5344CB8AC3E}">
        <p14:creationId xmlns:p14="http://schemas.microsoft.com/office/powerpoint/2010/main" val="87597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3748088" cy="2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890563" y="1219200"/>
            <a:ext cx="3299686" cy="584775"/>
          </a:xfrm>
          <a:prstGeom prst="rect">
            <a:avLst/>
          </a:prstGeom>
        </p:spPr>
        <p:txBody>
          <a:bodyPr wrap="none">
            <a:spAutoFit/>
          </a:bodyPr>
          <a:lstStyle/>
          <a:p>
            <a:pPr algn="ctr"/>
            <a:r>
              <a:rPr lang="en-IN" sz="3200" b="1" dirty="0">
                <a:solidFill>
                  <a:srgbClr val="C00000"/>
                </a:solidFill>
              </a:rPr>
              <a:t>Market Campaign </a:t>
            </a: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a:extLst>
              <a:ext uri="{FF2B5EF4-FFF2-40B4-BE49-F238E27FC236}">
                <a16:creationId xmlns:a16="http://schemas.microsoft.com/office/drawing/2014/main" id="{41772D21-74C1-4F15-A205-875CFF1EA112}"/>
              </a:ext>
            </a:extLst>
          </p:cNvPr>
          <p:cNvSpPr/>
          <p:nvPr/>
        </p:nvSpPr>
        <p:spPr>
          <a:xfrm>
            <a:off x="2902286" y="5143471"/>
            <a:ext cx="3440174" cy="523220"/>
          </a:xfrm>
          <a:prstGeom prst="rect">
            <a:avLst/>
          </a:prstGeom>
        </p:spPr>
        <p:txBody>
          <a:bodyPr wrap="none">
            <a:spAutoFit/>
          </a:bodyPr>
          <a:lstStyle/>
          <a:p>
            <a:pPr algn="ctr"/>
            <a:r>
              <a:rPr lang="en-IN" sz="2800" b="1" dirty="0">
                <a:solidFill>
                  <a:srgbClr val="C00000"/>
                </a:solidFill>
              </a:rPr>
              <a:t>1. AN INTRODUCTION</a:t>
            </a:r>
          </a:p>
        </p:txBody>
      </p:sp>
    </p:spTree>
    <p:extLst>
      <p:ext uri="{BB962C8B-B14F-4D97-AF65-F5344CB8AC3E}">
        <p14:creationId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6078587"/>
          </a:xfrm>
          <a:prstGeom prst="rect">
            <a:avLst/>
          </a:prstGeom>
        </p:spPr>
        <p:txBody>
          <a:bodyPr wrap="square">
            <a:spAutoFit/>
          </a:bodyPr>
          <a:lstStyle/>
          <a:p>
            <a:r>
              <a:rPr lang="en-US" sz="1300" dirty="0"/>
              <a:t>hist(</a:t>
            </a:r>
            <a:r>
              <a:rPr lang="en-US" sz="1300" dirty="0" err="1"/>
              <a:t>data$Time.spend.on.website</a:t>
            </a:r>
            <a:r>
              <a:rPr lang="en-US" sz="1300" dirty="0"/>
              <a:t>)</a:t>
            </a:r>
          </a:p>
          <a:p>
            <a:endParaRPr lang="en-US" sz="1300" dirty="0"/>
          </a:p>
          <a:p>
            <a:r>
              <a:rPr lang="en-US" sz="1300" dirty="0" err="1"/>
              <a:t>data$Time.spend.on.website</a:t>
            </a:r>
            <a:r>
              <a:rPr lang="en-US" sz="1300" dirty="0"/>
              <a:t>[is.na(</a:t>
            </a:r>
            <a:r>
              <a:rPr lang="en-US" sz="1300" dirty="0" err="1"/>
              <a:t>data$Time.spend.on.website</a:t>
            </a:r>
            <a:r>
              <a:rPr lang="en-US" sz="1300" dirty="0"/>
              <a:t>)]=185</a:t>
            </a:r>
          </a:p>
          <a:p>
            <a:endParaRPr lang="en-US" sz="1300" dirty="0"/>
          </a:p>
          <a:p>
            <a:r>
              <a:rPr lang="en-US" sz="1300" dirty="0"/>
              <a:t>summary(</a:t>
            </a:r>
            <a:r>
              <a:rPr lang="en-US" sz="1300" dirty="0" err="1"/>
              <a:t>data$Time.spend.on.website</a:t>
            </a:r>
            <a:r>
              <a:rPr lang="en-US" sz="1300" dirty="0"/>
              <a:t>)</a:t>
            </a:r>
          </a:p>
          <a:p>
            <a:endParaRPr lang="en-US" sz="1300" dirty="0"/>
          </a:p>
          <a:p>
            <a:r>
              <a:rPr lang="en-US" sz="1300" dirty="0"/>
              <a:t>summary(</a:t>
            </a:r>
            <a:r>
              <a:rPr lang="en-US" sz="1300" dirty="0" err="1"/>
              <a:t>data$Number_of_campaigns</a:t>
            </a:r>
            <a:r>
              <a:rPr lang="en-US" sz="1300" dirty="0"/>
              <a:t>)</a:t>
            </a:r>
          </a:p>
          <a:p>
            <a:endParaRPr lang="en-US" sz="1300" dirty="0"/>
          </a:p>
          <a:p>
            <a:r>
              <a:rPr lang="en-US" sz="1300" dirty="0"/>
              <a:t>hist(</a:t>
            </a:r>
            <a:r>
              <a:rPr lang="en-US" sz="1300" dirty="0" err="1"/>
              <a:t>data$Number_of_campaigns</a:t>
            </a:r>
            <a:r>
              <a:rPr lang="en-US" sz="1300" dirty="0"/>
              <a:t>)</a:t>
            </a:r>
          </a:p>
          <a:p>
            <a:endParaRPr lang="en-US" sz="1300" dirty="0"/>
          </a:p>
          <a:p>
            <a:r>
              <a:rPr lang="en-US" sz="1300" dirty="0" err="1"/>
              <a:t>data$Number_of_campaigns</a:t>
            </a:r>
            <a:r>
              <a:rPr lang="en-US" sz="1300" dirty="0"/>
              <a:t>[is.na(</a:t>
            </a:r>
            <a:r>
              <a:rPr lang="en-US" sz="1300" dirty="0" err="1"/>
              <a:t>data$Number_of_campaigns</a:t>
            </a:r>
            <a:r>
              <a:rPr lang="en-US" sz="1300" dirty="0"/>
              <a:t>)]=2</a:t>
            </a:r>
          </a:p>
          <a:p>
            <a:endParaRPr lang="en-US" sz="1300" dirty="0"/>
          </a:p>
          <a:p>
            <a:r>
              <a:rPr lang="en-US" sz="1300" dirty="0"/>
              <a:t>summary(</a:t>
            </a:r>
            <a:r>
              <a:rPr lang="en-US" sz="1300" dirty="0" err="1"/>
              <a:t>data$Number_of_campaigns</a:t>
            </a:r>
            <a:r>
              <a:rPr lang="en-US" sz="1300" dirty="0"/>
              <a:t>)</a:t>
            </a:r>
          </a:p>
          <a:p>
            <a:endParaRPr lang="en-US" sz="1300" dirty="0"/>
          </a:p>
          <a:p>
            <a:r>
              <a:rPr lang="en-US" sz="1300" dirty="0"/>
              <a:t>summary(</a:t>
            </a:r>
            <a:r>
              <a:rPr lang="en-US" sz="1300" dirty="0" err="1"/>
              <a:t>data$previous_purchases</a:t>
            </a:r>
            <a:r>
              <a:rPr lang="en-US" sz="1300" dirty="0"/>
              <a:t>)</a:t>
            </a:r>
          </a:p>
          <a:p>
            <a:endParaRPr lang="en-US" sz="1300" dirty="0"/>
          </a:p>
          <a:p>
            <a:r>
              <a:rPr lang="en-US" sz="1300" dirty="0"/>
              <a:t>hist(</a:t>
            </a:r>
            <a:r>
              <a:rPr lang="en-US" sz="1300" dirty="0" err="1"/>
              <a:t>data$previous_purchases</a:t>
            </a:r>
            <a:r>
              <a:rPr lang="en-US" sz="1300" dirty="0"/>
              <a:t>)</a:t>
            </a:r>
          </a:p>
          <a:p>
            <a:endParaRPr lang="en-US" sz="1300" dirty="0"/>
          </a:p>
          <a:p>
            <a:r>
              <a:rPr lang="en-US" sz="1300" dirty="0" err="1"/>
              <a:t>data$previous_purchases</a:t>
            </a:r>
            <a:r>
              <a:rPr lang="en-US" sz="1300" dirty="0"/>
              <a:t>[is.na(</a:t>
            </a:r>
            <a:r>
              <a:rPr lang="en-US" sz="1300" dirty="0" err="1"/>
              <a:t>data$previous_purchases</a:t>
            </a:r>
            <a:r>
              <a:rPr lang="en-US" sz="1300" dirty="0"/>
              <a:t>)]=0</a:t>
            </a:r>
          </a:p>
          <a:p>
            <a:endParaRPr lang="en-US" sz="1300" dirty="0"/>
          </a:p>
          <a:p>
            <a:r>
              <a:rPr lang="en-US" sz="1300" dirty="0"/>
              <a:t>summary(</a:t>
            </a:r>
            <a:r>
              <a:rPr lang="en-US" sz="1300" dirty="0" err="1"/>
              <a:t>data$previous_purchases</a:t>
            </a:r>
            <a:r>
              <a:rPr lang="en-US" sz="1300" dirty="0"/>
              <a:t>)</a:t>
            </a:r>
          </a:p>
          <a:p>
            <a:endParaRPr lang="en-US" sz="1300" dirty="0"/>
          </a:p>
          <a:p>
            <a:r>
              <a:rPr lang="en-US" sz="1300" dirty="0"/>
              <a:t>summary(data)</a:t>
            </a:r>
          </a:p>
          <a:p>
            <a:endParaRPr lang="en-US" sz="1300" dirty="0"/>
          </a:p>
          <a:p>
            <a:r>
              <a:rPr lang="en-US" sz="1300" dirty="0"/>
              <a:t>View(data)</a:t>
            </a:r>
          </a:p>
          <a:p>
            <a:r>
              <a:rPr lang="en-US" sz="1300" dirty="0"/>
              <a:t>#deleting missing value records</a:t>
            </a:r>
          </a:p>
          <a:p>
            <a:r>
              <a:rPr lang="en-US" sz="1300" dirty="0"/>
              <a:t>data1=data[-c(740,40,116,3176,170,211,56,131,251,547,491,3177,157,119,306,142,93),]</a:t>
            </a:r>
            <a:endParaRPr lang="en-IN"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IN" sz="1300" dirty="0"/>
          </a:p>
          <a:p>
            <a:endParaRPr lang="en-IN" sz="1200" dirty="0"/>
          </a:p>
        </p:txBody>
      </p:sp>
    </p:spTree>
    <p:extLst>
      <p:ext uri="{BB962C8B-B14F-4D97-AF65-F5344CB8AC3E}">
        <p14:creationId xmlns:p14="http://schemas.microsoft.com/office/powerpoint/2010/main" val="545520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5770811"/>
          </a:xfrm>
          <a:prstGeom prst="rect">
            <a:avLst/>
          </a:prstGeom>
        </p:spPr>
        <p:txBody>
          <a:bodyPr wrap="square">
            <a:spAutoFit/>
          </a:bodyPr>
          <a:lstStyle/>
          <a:p>
            <a:pPr marL="285750" indent="-285750">
              <a:buFont typeface="Arial" panose="020B0604020202020204" pitchFamily="34" charset="0"/>
              <a:buChar char="•"/>
            </a:pPr>
            <a:r>
              <a:rPr lang="en-US" sz="900" dirty="0"/>
              <a:t>#Dummy variable creation:</a:t>
            </a:r>
          </a:p>
          <a:p>
            <a:pPr marL="285750" indent="-285750">
              <a:buFont typeface="Arial" panose="020B0604020202020204" pitchFamily="34" charset="0"/>
              <a:buChar char="•"/>
            </a:pPr>
            <a:r>
              <a:rPr lang="en-US" sz="900" dirty="0"/>
              <a:t>data1$admin. = </a:t>
            </a:r>
            <a:r>
              <a:rPr lang="en-US" sz="900" dirty="0" err="1"/>
              <a:t>ifelse</a:t>
            </a:r>
            <a:r>
              <a:rPr lang="en-US" sz="900" dirty="0"/>
              <a:t>(data1$job=="admin.",1,0)</a:t>
            </a:r>
          </a:p>
          <a:p>
            <a:pPr marL="285750" indent="-285750">
              <a:buFont typeface="Arial" panose="020B0604020202020204" pitchFamily="34" charset="0"/>
              <a:buChar char="•"/>
            </a:pPr>
            <a:r>
              <a:rPr lang="en-US" sz="900" dirty="0"/>
              <a:t>data1$bluecollar = </a:t>
            </a:r>
            <a:r>
              <a:rPr lang="en-US" sz="900" dirty="0" err="1"/>
              <a:t>ifelse</a:t>
            </a:r>
            <a:r>
              <a:rPr lang="en-US" sz="900" dirty="0"/>
              <a:t>(data1$job == "blue-collar",1,0)</a:t>
            </a:r>
          </a:p>
          <a:p>
            <a:pPr marL="285750" indent="-285750">
              <a:buFont typeface="Arial" panose="020B0604020202020204" pitchFamily="34" charset="0"/>
              <a:buChar char="•"/>
            </a:pPr>
            <a:r>
              <a:rPr lang="en-US" sz="900" dirty="0"/>
              <a:t>data1$entrepreneur = </a:t>
            </a:r>
            <a:r>
              <a:rPr lang="en-US" sz="900" dirty="0" err="1"/>
              <a:t>ifelse</a:t>
            </a:r>
            <a:r>
              <a:rPr lang="en-US" sz="900" dirty="0"/>
              <a:t>(data1$job == "entrepreneur",1,0)</a:t>
            </a:r>
          </a:p>
          <a:p>
            <a:pPr marL="285750" indent="-285750">
              <a:buFont typeface="Arial" panose="020B0604020202020204" pitchFamily="34" charset="0"/>
              <a:buChar char="•"/>
            </a:pPr>
            <a:r>
              <a:rPr lang="en-US" sz="900" dirty="0"/>
              <a:t>data1$housemaid = </a:t>
            </a:r>
            <a:r>
              <a:rPr lang="en-US" sz="900" dirty="0" err="1"/>
              <a:t>ifelse</a:t>
            </a:r>
            <a:r>
              <a:rPr lang="en-US" sz="900" dirty="0"/>
              <a:t>(data1$job == "housemaid",1,0)</a:t>
            </a:r>
          </a:p>
          <a:p>
            <a:pPr marL="285750" indent="-285750">
              <a:buFont typeface="Arial" panose="020B0604020202020204" pitchFamily="34" charset="0"/>
              <a:buChar char="•"/>
            </a:pPr>
            <a:r>
              <a:rPr lang="en-US" sz="900" dirty="0"/>
              <a:t>data1$management = </a:t>
            </a:r>
            <a:r>
              <a:rPr lang="en-US" sz="900" dirty="0" err="1"/>
              <a:t>ifelse</a:t>
            </a:r>
            <a:r>
              <a:rPr lang="en-US" sz="900" dirty="0"/>
              <a:t>(data1$job == "management",1,0)</a:t>
            </a:r>
          </a:p>
          <a:p>
            <a:pPr marL="285750" indent="-285750">
              <a:buFont typeface="Arial" panose="020B0604020202020204" pitchFamily="34" charset="0"/>
              <a:buChar char="•"/>
            </a:pPr>
            <a:r>
              <a:rPr lang="en-US" sz="900" dirty="0"/>
              <a:t>data1$retired = </a:t>
            </a:r>
            <a:r>
              <a:rPr lang="en-US" sz="900" dirty="0" err="1"/>
              <a:t>ifelse</a:t>
            </a:r>
            <a:r>
              <a:rPr lang="en-US" sz="900" dirty="0"/>
              <a:t>(data1$job == "retired",1,0)</a:t>
            </a:r>
          </a:p>
          <a:p>
            <a:pPr marL="285750" indent="-285750">
              <a:buFont typeface="Arial" panose="020B0604020202020204" pitchFamily="34" charset="0"/>
              <a:buChar char="•"/>
            </a:pPr>
            <a:r>
              <a:rPr lang="en-US" sz="900" dirty="0"/>
              <a:t>data1$selfemployed = </a:t>
            </a:r>
            <a:r>
              <a:rPr lang="en-US" sz="900" dirty="0" err="1"/>
              <a:t>ifelse</a:t>
            </a:r>
            <a:r>
              <a:rPr lang="en-US" sz="900" dirty="0"/>
              <a:t>(data1$job == "self-employed",1,0)</a:t>
            </a:r>
          </a:p>
          <a:p>
            <a:pPr marL="285750" indent="-285750">
              <a:buFont typeface="Arial" panose="020B0604020202020204" pitchFamily="34" charset="0"/>
              <a:buChar char="•"/>
            </a:pPr>
            <a:r>
              <a:rPr lang="en-US" sz="900" dirty="0"/>
              <a:t>data1$services = </a:t>
            </a:r>
            <a:r>
              <a:rPr lang="en-US" sz="900" dirty="0" err="1"/>
              <a:t>ifelse</a:t>
            </a:r>
            <a:r>
              <a:rPr lang="en-US" sz="900" dirty="0"/>
              <a:t>(data1$job == "services",1,0)</a:t>
            </a:r>
          </a:p>
          <a:p>
            <a:pPr marL="285750" indent="-285750">
              <a:buFont typeface="Arial" panose="020B0604020202020204" pitchFamily="34" charset="0"/>
              <a:buChar char="•"/>
            </a:pPr>
            <a:r>
              <a:rPr lang="en-US" sz="900" dirty="0"/>
              <a:t>data1$student = </a:t>
            </a:r>
            <a:r>
              <a:rPr lang="en-US" sz="900" dirty="0" err="1"/>
              <a:t>ifelse</a:t>
            </a:r>
            <a:r>
              <a:rPr lang="en-US" sz="900" dirty="0"/>
              <a:t>(data1$job == "student",1,0)</a:t>
            </a:r>
          </a:p>
          <a:p>
            <a:pPr marL="285750" indent="-285750">
              <a:buFont typeface="Arial" panose="020B0604020202020204" pitchFamily="34" charset="0"/>
              <a:buChar char="•"/>
            </a:pPr>
            <a:r>
              <a:rPr lang="en-US" sz="900" dirty="0"/>
              <a:t>data1$technician = </a:t>
            </a:r>
            <a:r>
              <a:rPr lang="en-US" sz="900" dirty="0" err="1"/>
              <a:t>ifelse</a:t>
            </a:r>
            <a:r>
              <a:rPr lang="en-US" sz="900" dirty="0"/>
              <a:t>(data1$job == "technician",1,0)</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View(data1)</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summary(data1$marital)</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data1$married = </a:t>
            </a:r>
            <a:r>
              <a:rPr lang="en-US" sz="900" dirty="0" err="1"/>
              <a:t>ifelse</a:t>
            </a:r>
            <a:r>
              <a:rPr lang="en-US" sz="900" dirty="0"/>
              <a:t>(data1$marital == "married",1,0)</a:t>
            </a:r>
          </a:p>
          <a:p>
            <a:pPr marL="285750" indent="-285750">
              <a:buFont typeface="Arial" panose="020B0604020202020204" pitchFamily="34" charset="0"/>
              <a:buChar char="•"/>
            </a:pPr>
            <a:r>
              <a:rPr lang="en-US" sz="900" dirty="0"/>
              <a:t>data1$single = </a:t>
            </a:r>
            <a:r>
              <a:rPr lang="en-US" sz="900" dirty="0" err="1"/>
              <a:t>ifelse</a:t>
            </a:r>
            <a:r>
              <a:rPr lang="en-US" sz="900" dirty="0"/>
              <a:t>(data1$marital == "single",1,0)</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summary(data1$education)</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data1$primary = </a:t>
            </a:r>
            <a:r>
              <a:rPr lang="en-US" sz="900" dirty="0" err="1"/>
              <a:t>ifelse</a:t>
            </a:r>
            <a:r>
              <a:rPr lang="en-US" sz="900" dirty="0"/>
              <a:t>(data1$education == "primary",1,0)</a:t>
            </a:r>
          </a:p>
          <a:p>
            <a:pPr marL="285750" indent="-285750">
              <a:buFont typeface="Arial" panose="020B0604020202020204" pitchFamily="34" charset="0"/>
              <a:buChar char="•"/>
            </a:pPr>
            <a:r>
              <a:rPr lang="en-US" sz="900" dirty="0"/>
              <a:t>data1$secondary = </a:t>
            </a:r>
            <a:r>
              <a:rPr lang="en-US" sz="900" dirty="0" err="1"/>
              <a:t>ifelse</a:t>
            </a:r>
            <a:r>
              <a:rPr lang="en-US" sz="900" dirty="0"/>
              <a:t>(data1$education == "secondary",1,0)</a:t>
            </a:r>
          </a:p>
          <a:p>
            <a:pPr marL="285750" indent="-285750">
              <a:buFont typeface="Arial" panose="020B0604020202020204" pitchFamily="34" charset="0"/>
              <a:buChar char="•"/>
            </a:pPr>
            <a:r>
              <a:rPr lang="en-US" sz="900" dirty="0"/>
              <a:t>data1$tertiary = </a:t>
            </a:r>
            <a:r>
              <a:rPr lang="en-US" sz="900" dirty="0" err="1"/>
              <a:t>ifelse</a:t>
            </a:r>
            <a:r>
              <a:rPr lang="en-US" sz="900" dirty="0"/>
              <a:t>(data1$education == "tertiary",1,0)</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summary(data1$contact)</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data1$cellular = </a:t>
            </a:r>
            <a:r>
              <a:rPr lang="en-US" sz="900" dirty="0" err="1"/>
              <a:t>ifelse</a:t>
            </a:r>
            <a:r>
              <a:rPr lang="en-US" sz="900" dirty="0"/>
              <a:t>(data1$contact == "cellular",1,0)</a:t>
            </a:r>
          </a:p>
          <a:p>
            <a:pPr marL="285750" indent="-285750">
              <a:buFont typeface="Arial" panose="020B0604020202020204" pitchFamily="34" charset="0"/>
              <a:buChar char="•"/>
            </a:pPr>
            <a:r>
              <a:rPr lang="en-US" sz="900" dirty="0"/>
              <a:t>data1$telephone = </a:t>
            </a:r>
            <a:r>
              <a:rPr lang="en-US" sz="900" dirty="0" err="1"/>
              <a:t>ifelse</a:t>
            </a:r>
            <a:r>
              <a:rPr lang="en-US" sz="900" dirty="0"/>
              <a:t>(data1$contact == "telephone",1,0)</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View(data1)</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data1$Purchase_Made = </a:t>
            </a:r>
            <a:r>
              <a:rPr lang="en-US" sz="900" dirty="0" err="1"/>
              <a:t>ifelse</a:t>
            </a:r>
            <a:r>
              <a:rPr lang="en-US" sz="900" dirty="0"/>
              <a:t>(data1$Purchase_Made == "no",0,1)</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table(</a:t>
            </a:r>
            <a:r>
              <a:rPr lang="en-US" sz="900" dirty="0" err="1"/>
              <a:t>data$Purchase_Made</a:t>
            </a:r>
            <a:r>
              <a:rPr lang="en-US" sz="900" dirty="0"/>
              <a:t>)</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a:t>View(data1)</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900" dirty="0" err="1"/>
              <a:t>finaldata</a:t>
            </a:r>
            <a:r>
              <a:rPr lang="en-US" sz="900" dirty="0"/>
              <a:t>=data1[-c(2:5)]</a:t>
            </a:r>
          </a:p>
          <a:p>
            <a:pPr marL="285750" indent="-285750">
              <a:buFont typeface="Arial" panose="020B0604020202020204" pitchFamily="34" charset="0"/>
              <a:buChar char="•"/>
            </a:pPr>
            <a:endParaRPr lang="en-IN" sz="900" dirty="0"/>
          </a:p>
          <a:p>
            <a:endParaRPr lang="en-IN" sz="800" dirty="0"/>
          </a:p>
        </p:txBody>
      </p:sp>
    </p:spTree>
    <p:extLst>
      <p:ext uri="{BB962C8B-B14F-4D97-AF65-F5344CB8AC3E}">
        <p14:creationId xmlns:p14="http://schemas.microsoft.com/office/powerpoint/2010/main" val="400410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4"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67330" y="5486400"/>
            <a:ext cx="3226589" cy="523220"/>
          </a:xfrm>
          <a:prstGeom prst="rect">
            <a:avLst/>
          </a:prstGeom>
        </p:spPr>
        <p:txBody>
          <a:bodyPr wrap="none">
            <a:spAutoFit/>
          </a:bodyPr>
          <a:lstStyle/>
          <a:p>
            <a:pPr algn="ctr"/>
            <a:r>
              <a:rPr lang="en-IN" sz="2800" b="1" dirty="0">
                <a:solidFill>
                  <a:srgbClr val="C00000"/>
                </a:solidFill>
              </a:rPr>
              <a:t>5. DATA MODELLING</a:t>
            </a:r>
          </a:p>
        </p:txBody>
      </p:sp>
    </p:spTree>
    <p:extLst>
      <p:ext uri="{BB962C8B-B14F-4D97-AF65-F5344CB8AC3E}">
        <p14:creationId xmlns:p14="http://schemas.microsoft.com/office/powerpoint/2010/main" val="139132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6186309"/>
          </a:xfrm>
          <a:prstGeom prst="rect">
            <a:avLst/>
          </a:prstGeom>
        </p:spPr>
        <p:txBody>
          <a:bodyPr wrap="square">
            <a:spAutoFit/>
          </a:bodyPr>
          <a:lstStyle/>
          <a:p>
            <a:pPr marL="285750" indent="-285750">
              <a:buFont typeface="Arial" panose="020B0604020202020204" pitchFamily="34" charset="0"/>
              <a:buChar char="•"/>
            </a:pPr>
            <a:r>
              <a:rPr lang="en-IN" dirty="0"/>
              <a:t>Divide data into train &amp; Test &amp; Checking for multicollinearity (</a:t>
            </a:r>
            <a:r>
              <a:rPr lang="en-IN" dirty="0" err="1"/>
              <a:t>Vif</a:t>
            </a:r>
            <a:r>
              <a:rPr lang="en-IN" dirty="0"/>
              <a:t> should be less than 5/10 as the may be)</a:t>
            </a:r>
          </a:p>
          <a:p>
            <a:endParaRPr lang="en-IN" dirty="0"/>
          </a:p>
          <a:p>
            <a:pPr marL="285750" indent="-285750">
              <a:buFont typeface="Arial" panose="020B0604020202020204" pitchFamily="34" charset="0"/>
              <a:buChar char="•"/>
            </a:pPr>
            <a:r>
              <a:rPr lang="en-IN" dirty="0"/>
              <a:t>Building the model on train dataset (ensure no multicollinearity) and use technique (logistic regression, decision trees, random forest)</a:t>
            </a:r>
          </a:p>
          <a:p>
            <a:pPr marL="285750" indent="-285750">
              <a:buFont typeface="Arial" panose="020B0604020202020204" pitchFamily="34" charset="0"/>
              <a:buChar char="•"/>
            </a:pPr>
            <a:endParaRPr lang="en-IN" dirty="0"/>
          </a:p>
          <a:p>
            <a:r>
              <a:rPr lang="en-IN" dirty="0" err="1"/>
              <a:t>Rcode</a:t>
            </a:r>
            <a:r>
              <a:rPr lang="en-IN" dirty="0"/>
              <a:t>:</a:t>
            </a:r>
          </a:p>
          <a:p>
            <a:r>
              <a:rPr lang="en-IN" sz="1600" dirty="0" err="1"/>
              <a:t>set.seed</a:t>
            </a:r>
            <a:r>
              <a:rPr lang="en-IN" sz="1600" dirty="0"/>
              <a:t>(9)</a:t>
            </a:r>
          </a:p>
          <a:p>
            <a:r>
              <a:rPr lang="en-IN" sz="1600" dirty="0"/>
              <a:t>t=sample(1:nrow(</a:t>
            </a:r>
            <a:r>
              <a:rPr lang="en-IN" sz="1600" dirty="0" err="1"/>
              <a:t>finaldata</a:t>
            </a:r>
            <a:r>
              <a:rPr lang="en-IN" sz="1600" dirty="0"/>
              <a:t>),0.7*</a:t>
            </a:r>
            <a:r>
              <a:rPr lang="en-IN" sz="1600" dirty="0" err="1"/>
              <a:t>nrow</a:t>
            </a:r>
            <a:r>
              <a:rPr lang="en-IN" sz="1600" dirty="0"/>
              <a:t>(</a:t>
            </a:r>
            <a:r>
              <a:rPr lang="en-IN" sz="1600" dirty="0" err="1"/>
              <a:t>finaldata</a:t>
            </a:r>
            <a:r>
              <a:rPr lang="en-IN" sz="1600" dirty="0"/>
              <a:t>))</a:t>
            </a:r>
          </a:p>
          <a:p>
            <a:r>
              <a:rPr lang="en-IN" sz="1600" dirty="0" err="1"/>
              <a:t>t_train</a:t>
            </a:r>
            <a:r>
              <a:rPr lang="en-IN" sz="1600" dirty="0"/>
              <a:t>=</a:t>
            </a:r>
            <a:r>
              <a:rPr lang="en-IN" sz="1600" dirty="0" err="1"/>
              <a:t>finaldata</a:t>
            </a:r>
            <a:r>
              <a:rPr lang="en-IN" sz="1600" dirty="0"/>
              <a:t>[t,]</a:t>
            </a:r>
          </a:p>
          <a:p>
            <a:r>
              <a:rPr lang="en-IN" sz="1600" dirty="0" err="1"/>
              <a:t>t_test</a:t>
            </a:r>
            <a:r>
              <a:rPr lang="en-IN" sz="1600" dirty="0"/>
              <a:t>=</a:t>
            </a:r>
            <a:r>
              <a:rPr lang="en-IN" sz="1600" dirty="0" err="1"/>
              <a:t>finaldata</a:t>
            </a:r>
            <a:r>
              <a:rPr lang="en-IN" sz="1600" dirty="0"/>
              <a:t>[-t,]</a:t>
            </a:r>
          </a:p>
          <a:p>
            <a:endParaRPr lang="en-IN" sz="1600" dirty="0"/>
          </a:p>
          <a:p>
            <a:r>
              <a:rPr lang="en-IN" sz="1600" dirty="0"/>
              <a:t>#</a:t>
            </a:r>
            <a:r>
              <a:rPr lang="en-IN" sz="1600" dirty="0" err="1"/>
              <a:t>Biulding</a:t>
            </a:r>
            <a:r>
              <a:rPr lang="en-IN" sz="1600" dirty="0"/>
              <a:t> model on train dataset</a:t>
            </a:r>
          </a:p>
          <a:p>
            <a:r>
              <a:rPr lang="en-IN" sz="1600" dirty="0"/>
              <a:t>mod= </a:t>
            </a:r>
            <a:r>
              <a:rPr lang="en-IN" sz="1600" dirty="0" err="1"/>
              <a:t>lm</a:t>
            </a:r>
            <a:r>
              <a:rPr lang="en-IN" sz="1600" dirty="0"/>
              <a:t>(</a:t>
            </a:r>
            <a:r>
              <a:rPr lang="en-IN" sz="1600" dirty="0" err="1"/>
              <a:t>Purchase_Made</a:t>
            </a:r>
            <a:r>
              <a:rPr lang="en-IN" sz="1600" dirty="0"/>
              <a:t> ~ ., data = </a:t>
            </a:r>
            <a:r>
              <a:rPr lang="en-IN" sz="1600" dirty="0" err="1"/>
              <a:t>t_train</a:t>
            </a:r>
            <a:r>
              <a:rPr lang="en-IN" sz="1600" dirty="0"/>
              <a:t>)</a:t>
            </a:r>
          </a:p>
          <a:p>
            <a:r>
              <a:rPr lang="en-IN" sz="1600" dirty="0"/>
              <a:t>summary(</a:t>
            </a:r>
            <a:r>
              <a:rPr lang="en-IN" sz="1600" dirty="0" err="1"/>
              <a:t>t_train</a:t>
            </a:r>
            <a:r>
              <a:rPr lang="en-IN" sz="1600" dirty="0"/>
              <a:t>)</a:t>
            </a:r>
          </a:p>
          <a:p>
            <a:r>
              <a:rPr lang="en-IN" sz="1600" dirty="0"/>
              <a:t>#Checking multicollinearity</a:t>
            </a:r>
          </a:p>
          <a:p>
            <a:r>
              <a:rPr lang="en-IN" sz="1600" dirty="0"/>
              <a:t>t = </a:t>
            </a:r>
            <a:r>
              <a:rPr lang="en-IN" sz="1600" dirty="0" err="1"/>
              <a:t>vif</a:t>
            </a:r>
            <a:r>
              <a:rPr lang="en-IN" sz="1600" dirty="0"/>
              <a:t>(mod)</a:t>
            </a:r>
          </a:p>
          <a:p>
            <a:r>
              <a:rPr lang="en-IN" sz="1600" dirty="0"/>
              <a:t>sort(t, decreasing = T)</a:t>
            </a:r>
          </a:p>
          <a:p>
            <a:r>
              <a:rPr lang="en-IN" sz="1600" dirty="0"/>
              <a:t>#Removing variables with </a:t>
            </a:r>
            <a:r>
              <a:rPr lang="en-IN" sz="1600" dirty="0" err="1"/>
              <a:t>vif</a:t>
            </a:r>
            <a:r>
              <a:rPr lang="en-IN" sz="1600" dirty="0"/>
              <a:t>&gt;5 to reduce multicollinearity</a:t>
            </a:r>
          </a:p>
          <a:p>
            <a:r>
              <a:rPr lang="en-IN" sz="1600" dirty="0"/>
              <a:t>finaldata1=</a:t>
            </a:r>
            <a:r>
              <a:rPr lang="en-IN" sz="1600" dirty="0" err="1"/>
              <a:t>finaldata</a:t>
            </a:r>
            <a:r>
              <a:rPr lang="en-IN" sz="1600" dirty="0"/>
              <a:t>[-c(11,20,21,8,16)]</a:t>
            </a:r>
          </a:p>
          <a:p>
            <a:endParaRPr lang="en-IN" dirty="0"/>
          </a:p>
          <a:p>
            <a:pPr lvl="0"/>
            <a:endParaRPr lang="en-IN" dirty="0"/>
          </a:p>
          <a:p>
            <a:r>
              <a:rPr lang="en-IN" dirty="0"/>
              <a:t> </a:t>
            </a:r>
          </a:p>
        </p:txBody>
      </p:sp>
    </p:spTree>
    <p:extLst>
      <p:ext uri="{BB962C8B-B14F-4D97-AF65-F5344CB8AC3E}">
        <p14:creationId xmlns:p14="http://schemas.microsoft.com/office/powerpoint/2010/main" val="235953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8"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47800" y="5645339"/>
            <a:ext cx="6172200" cy="374461"/>
          </a:xfrm>
          <a:prstGeom prst="rect">
            <a:avLst/>
          </a:prstGeom>
        </p:spPr>
        <p:txBody>
          <a:bodyPr wrap="square">
            <a:spAutoFit/>
          </a:bodyPr>
          <a:lstStyle/>
          <a:p>
            <a:pPr algn="ctr">
              <a:lnSpc>
                <a:spcPts val="2200"/>
              </a:lnSpc>
              <a:spcBef>
                <a:spcPts val="1200"/>
              </a:spcBef>
              <a:spcAft>
                <a:spcPts val="1200"/>
              </a:spcAft>
            </a:pPr>
            <a:r>
              <a:rPr lang="en-US" b="1" dirty="0">
                <a:solidFill>
                  <a:srgbClr val="0000FF"/>
                </a:solidFill>
                <a:latin typeface="Arial" pitchFamily="34" charset="0"/>
                <a:cs typeface="Arial" pitchFamily="34" charset="0"/>
              </a:rPr>
              <a:t>1. Data from which all Missing Values were removed</a:t>
            </a:r>
          </a:p>
        </p:txBody>
      </p:sp>
    </p:spTree>
    <p:extLst>
      <p:ext uri="{BB962C8B-B14F-4D97-AF65-F5344CB8AC3E}">
        <p14:creationId xmlns:p14="http://schemas.microsoft.com/office/powerpoint/2010/main" val="568666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3970318"/>
          </a:xfrm>
          <a:prstGeom prst="rect">
            <a:avLst/>
          </a:prstGeom>
        </p:spPr>
        <p:txBody>
          <a:bodyPr wrap="square">
            <a:spAutoFit/>
          </a:bodyPr>
          <a:lstStyle/>
          <a:p>
            <a:pPr marL="285750" indent="-285750">
              <a:buFont typeface="Arial" panose="020B0604020202020204" pitchFamily="34" charset="0"/>
              <a:buChar char="•"/>
            </a:pPr>
            <a:r>
              <a:rPr lang="en-IN" dirty="0"/>
              <a:t>Post missing value replacement/removal, we have below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Missing value removal and r code for same already explained in earlier slide</a:t>
            </a:r>
          </a:p>
          <a:p>
            <a:pPr marL="285750" indent="-285750">
              <a:buFont typeface="Arial" panose="020B0604020202020204" pitchFamily="34" charset="0"/>
              <a:buChar char="•"/>
            </a:pPr>
            <a:endParaRPr lang="en-IN" dirty="0"/>
          </a:p>
          <a:p>
            <a:r>
              <a:rPr lang="en-IN" dirty="0"/>
              <a:t> </a:t>
            </a:r>
          </a:p>
          <a:p>
            <a:endParaRPr lang="en-IN" dirty="0"/>
          </a:p>
          <a:p>
            <a:endParaRPr lang="en-IN" dirty="0"/>
          </a:p>
          <a:p>
            <a:endParaRPr lang="en-IN" dirty="0"/>
          </a:p>
          <a:p>
            <a:endParaRPr lang="en-IN" dirty="0"/>
          </a:p>
          <a:p>
            <a:endParaRPr lang="en-IN" dirty="0"/>
          </a:p>
          <a:p>
            <a:endParaRPr lang="en-IN" dirty="0"/>
          </a:p>
        </p:txBody>
      </p:sp>
      <p:graphicFrame>
        <p:nvGraphicFramePr>
          <p:cNvPr id="2" name="Object 1">
            <a:extLst>
              <a:ext uri="{FF2B5EF4-FFF2-40B4-BE49-F238E27FC236}">
                <a16:creationId xmlns:a16="http://schemas.microsoft.com/office/drawing/2014/main" id="{200E3A4D-6A05-463B-B532-644065516B74}"/>
              </a:ext>
            </a:extLst>
          </p:cNvPr>
          <p:cNvGraphicFramePr>
            <a:graphicFrameLocks noChangeAspect="1"/>
          </p:cNvGraphicFramePr>
          <p:nvPr>
            <p:extLst>
              <p:ext uri="{D42A27DB-BD31-4B8C-83A1-F6EECF244321}">
                <p14:modId xmlns:p14="http://schemas.microsoft.com/office/powerpoint/2010/main" val="4083176150"/>
              </p:ext>
            </p:extLst>
          </p:nvPr>
        </p:nvGraphicFramePr>
        <p:xfrm>
          <a:off x="838200" y="1600200"/>
          <a:ext cx="914400" cy="792163"/>
        </p:xfrm>
        <a:graphic>
          <a:graphicData uri="http://schemas.openxmlformats.org/presentationml/2006/ole">
            <mc:AlternateContent xmlns:mc="http://schemas.openxmlformats.org/markup-compatibility/2006">
              <mc:Choice xmlns:v="urn:schemas-microsoft-com:vml" Requires="v">
                <p:oleObj spid="_x0000_s2076" name="Macro-Enabled Worksheet" showAsIcon="1" r:id="rId3" imgW="914400" imgH="792360" progId="Excel.SheetMacroEnabled.12">
                  <p:embed/>
                </p:oleObj>
              </mc:Choice>
              <mc:Fallback>
                <p:oleObj name="Macro-Enabled Worksheet" showAsIcon="1" r:id="rId3" imgW="914400" imgH="792360" progId="Excel.SheetMacroEnabled.12">
                  <p:embed/>
                  <p:pic>
                    <p:nvPicPr>
                      <p:cNvPr id="0" name=""/>
                      <p:cNvPicPr/>
                      <p:nvPr/>
                    </p:nvPicPr>
                    <p:blipFill>
                      <a:blip r:embed="rId4"/>
                      <a:stretch>
                        <a:fillRect/>
                      </a:stretch>
                    </p:blipFill>
                    <p:spPr>
                      <a:xfrm>
                        <a:off x="838200" y="16002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162350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8"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13658" y="5645339"/>
            <a:ext cx="6711142" cy="356508"/>
          </a:xfrm>
          <a:prstGeom prst="rect">
            <a:avLst/>
          </a:prstGeom>
        </p:spPr>
        <p:txBody>
          <a:bodyPr wrap="square">
            <a:spAutoFit/>
          </a:bodyPr>
          <a:lstStyle/>
          <a:p>
            <a:pPr algn="ctr">
              <a:lnSpc>
                <a:spcPts val="2200"/>
              </a:lnSpc>
              <a:spcBef>
                <a:spcPts val="1200"/>
              </a:spcBef>
              <a:spcAft>
                <a:spcPts val="1200"/>
              </a:spcAft>
            </a:pPr>
            <a:r>
              <a:rPr lang="en-US" b="1" dirty="0">
                <a:solidFill>
                  <a:srgbClr val="0000FF"/>
                </a:solidFill>
                <a:latin typeface="Arial" pitchFamily="34" charset="0"/>
                <a:cs typeface="Arial" pitchFamily="34" charset="0"/>
              </a:rPr>
              <a:t>2. Data for which missing values were predicted using MICE</a:t>
            </a:r>
          </a:p>
        </p:txBody>
      </p:sp>
    </p:spTree>
    <p:extLst>
      <p:ext uri="{BB962C8B-B14F-4D97-AF65-F5344CB8AC3E}">
        <p14:creationId xmlns:p14="http://schemas.microsoft.com/office/powerpoint/2010/main" val="385142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4524315"/>
          </a:xfrm>
          <a:prstGeom prst="rect">
            <a:avLst/>
          </a:prstGeom>
        </p:spPr>
        <p:txBody>
          <a:bodyPr wrap="square">
            <a:spAutoFit/>
          </a:bodyPr>
          <a:lstStyle/>
          <a:p>
            <a:pPr marL="285750" indent="-285750">
              <a:buFont typeface="Arial" panose="020B0604020202020204" pitchFamily="34" charset="0"/>
              <a:buChar char="•"/>
            </a:pPr>
            <a:r>
              <a:rPr lang="en-IN" dirty="0"/>
              <a:t>Missing value visualization using MICE:</a:t>
            </a:r>
          </a:p>
          <a:p>
            <a:pPr marL="285750" indent="-285750">
              <a:buFont typeface="Arial" panose="020B0604020202020204" pitchFamily="34" charset="0"/>
              <a:buChar char="•"/>
            </a:pPr>
            <a:r>
              <a:rPr lang="en-IN" dirty="0"/>
              <a:t>R code:</a:t>
            </a:r>
          </a:p>
          <a:p>
            <a:pPr marL="285750" indent="-285750">
              <a:buFont typeface="Arial" panose="020B0604020202020204" pitchFamily="34" charset="0"/>
              <a:buChar char="•"/>
            </a:pPr>
            <a:r>
              <a:rPr lang="en-IN" dirty="0"/>
              <a:t>#Missing values </a:t>
            </a:r>
            <a:r>
              <a:rPr lang="en-IN" dirty="0" err="1"/>
              <a:t>visvualization</a:t>
            </a:r>
            <a:endParaRPr lang="en-IN" dirty="0"/>
          </a:p>
          <a:p>
            <a:pPr marL="285750" indent="-285750">
              <a:buFont typeface="Arial" panose="020B0604020202020204" pitchFamily="34" charset="0"/>
              <a:buChar char="•"/>
            </a:pPr>
            <a:r>
              <a:rPr lang="en-IN" dirty="0"/>
              <a:t>library(mice)</a:t>
            </a:r>
          </a:p>
          <a:p>
            <a:pPr marL="285750" indent="-285750">
              <a:buFont typeface="Arial" panose="020B0604020202020204" pitchFamily="34" charset="0"/>
              <a:buChar char="•"/>
            </a:pPr>
            <a:r>
              <a:rPr lang="en-IN" dirty="0" err="1"/>
              <a:t>md.pattern</a:t>
            </a:r>
            <a:r>
              <a:rPr lang="en-IN" dirty="0"/>
              <a:t>(data)</a:t>
            </a:r>
          </a:p>
          <a:p>
            <a:pPr marL="285750" indent="-285750">
              <a:buFont typeface="Arial" panose="020B0604020202020204" pitchFamily="34" charset="0"/>
              <a:buChar char="•"/>
            </a:pPr>
            <a:r>
              <a:rPr lang="en-IN" dirty="0"/>
              <a:t>?</a:t>
            </a:r>
            <a:r>
              <a:rPr lang="en-IN" dirty="0" err="1"/>
              <a:t>md.pattern</a:t>
            </a:r>
            <a:endParaRPr lang="en-IN" dirty="0"/>
          </a:p>
          <a:p>
            <a:pPr marL="285750" indent="-285750">
              <a:buFont typeface="Arial" panose="020B0604020202020204" pitchFamily="34" charset="0"/>
              <a:buChar char="•"/>
            </a:pPr>
            <a:r>
              <a:rPr lang="en-IN" dirty="0"/>
              <a:t>library(VIM)</a:t>
            </a:r>
          </a:p>
          <a:p>
            <a:pPr marL="285750" indent="-285750">
              <a:buFont typeface="Arial" panose="020B0604020202020204" pitchFamily="34" charset="0"/>
              <a:buChar char="•"/>
            </a:pPr>
            <a:r>
              <a:rPr lang="en-IN" dirty="0"/>
              <a:t>?</a:t>
            </a:r>
            <a:r>
              <a:rPr lang="en-IN" dirty="0" err="1"/>
              <a:t>aggr</a:t>
            </a:r>
            <a:endParaRPr lang="en-IN" dirty="0"/>
          </a:p>
          <a:p>
            <a:pPr marL="285750" indent="-285750">
              <a:buFont typeface="Arial" panose="020B0604020202020204" pitchFamily="34" charset="0"/>
              <a:buChar char="•"/>
            </a:pPr>
            <a:r>
              <a:rPr lang="en-IN" dirty="0" err="1"/>
              <a:t>aggr</a:t>
            </a:r>
            <a:r>
              <a:rPr lang="en-IN" dirty="0"/>
              <a:t>(</a:t>
            </a:r>
            <a:r>
              <a:rPr lang="en-IN" dirty="0" err="1"/>
              <a:t>data,numbers</a:t>
            </a:r>
            <a:r>
              <a:rPr lang="en-IN" dirty="0"/>
              <a:t>=TRUE, prop=FALSE)</a:t>
            </a:r>
          </a:p>
          <a:p>
            <a:pPr marL="285750" indent="-285750">
              <a:buFont typeface="Arial" panose="020B0604020202020204" pitchFamily="34" charset="0"/>
              <a:buChar char="•"/>
            </a:pPr>
            <a:r>
              <a:rPr lang="en-IN" dirty="0" err="1"/>
              <a:t>matrixplot</a:t>
            </a:r>
            <a:r>
              <a:rPr lang="en-IN" dirty="0"/>
              <a:t>(data)</a:t>
            </a:r>
          </a:p>
          <a:p>
            <a:pPr marL="285750" indent="-285750">
              <a:buFont typeface="Arial" panose="020B0604020202020204" pitchFamily="34" charset="0"/>
              <a:buChar char="•"/>
            </a:pPr>
            <a:r>
              <a:rPr lang="en-IN" dirty="0" err="1"/>
              <a:t>mice_plot</a:t>
            </a:r>
            <a:r>
              <a:rPr lang="en-IN" dirty="0"/>
              <a:t> &lt;- </a:t>
            </a:r>
            <a:r>
              <a:rPr lang="en-IN" dirty="0" err="1"/>
              <a:t>aggr</a:t>
            </a:r>
            <a:r>
              <a:rPr lang="en-IN" dirty="0"/>
              <a:t>(data, col=c('</a:t>
            </a:r>
            <a:r>
              <a:rPr lang="en-IN" dirty="0" err="1"/>
              <a:t>navyblue</a:t>
            </a:r>
            <a:r>
              <a:rPr lang="en-IN" dirty="0"/>
              <a:t>','yellow'),</a:t>
            </a:r>
          </a:p>
          <a:p>
            <a:pPr marL="285750" indent="-285750">
              <a:buFont typeface="Arial" panose="020B0604020202020204" pitchFamily="34" charset="0"/>
              <a:buChar char="•"/>
            </a:pPr>
            <a:r>
              <a:rPr lang="en-IN" dirty="0"/>
              <a:t>                  numbers=TRUE, </a:t>
            </a:r>
            <a:r>
              <a:rPr lang="en-IN" dirty="0" err="1"/>
              <a:t>sortVars</a:t>
            </a:r>
            <a:r>
              <a:rPr lang="en-IN" dirty="0"/>
              <a:t>=TRUE,</a:t>
            </a:r>
          </a:p>
          <a:p>
            <a:pPr marL="285750" indent="-285750">
              <a:buFont typeface="Arial" panose="020B0604020202020204" pitchFamily="34" charset="0"/>
              <a:buChar char="•"/>
            </a:pPr>
            <a:r>
              <a:rPr lang="en-IN" dirty="0"/>
              <a:t>                  labels=names(data), </a:t>
            </a:r>
            <a:r>
              <a:rPr lang="en-IN" dirty="0" err="1"/>
              <a:t>cex.axis</a:t>
            </a:r>
            <a:r>
              <a:rPr lang="en-IN" dirty="0"/>
              <a:t>=.7,</a:t>
            </a:r>
          </a:p>
          <a:p>
            <a:pPr marL="285750" indent="-285750">
              <a:buFont typeface="Arial" panose="020B0604020202020204" pitchFamily="34" charset="0"/>
              <a:buChar char="•"/>
            </a:pPr>
            <a:r>
              <a:rPr lang="en-IN" dirty="0"/>
              <a:t>                  gap=3, </a:t>
            </a:r>
            <a:r>
              <a:rPr lang="en-IN" dirty="0" err="1"/>
              <a:t>ylab</a:t>
            </a:r>
            <a:r>
              <a:rPr lang="en-IN" dirty="0"/>
              <a:t>=c("Missing </a:t>
            </a:r>
            <a:r>
              <a:rPr lang="en-IN" dirty="0" err="1"/>
              <a:t>data","Pattern</a:t>
            </a:r>
            <a:r>
              <a:rPr lang="en-IN" dirty="0"/>
              <a:t>"))</a:t>
            </a:r>
          </a:p>
          <a:p>
            <a:pPr marL="285750" indent="-285750">
              <a:buFont typeface="Arial" panose="020B0604020202020204" pitchFamily="34" charset="0"/>
              <a:buChar char="•"/>
            </a:pPr>
            <a:endParaRPr lang="en-IN" dirty="0"/>
          </a:p>
          <a:p>
            <a:r>
              <a:rPr lang="en-IN" dirty="0"/>
              <a:t> </a:t>
            </a:r>
          </a:p>
        </p:txBody>
      </p:sp>
    </p:spTree>
    <p:extLst>
      <p:ext uri="{BB962C8B-B14F-4D97-AF65-F5344CB8AC3E}">
        <p14:creationId xmlns:p14="http://schemas.microsoft.com/office/powerpoint/2010/main" val="227650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pic>
        <p:nvPicPr>
          <p:cNvPr id="3" name="Picture 2">
            <a:extLst>
              <a:ext uri="{FF2B5EF4-FFF2-40B4-BE49-F238E27FC236}">
                <a16:creationId xmlns:a16="http://schemas.microsoft.com/office/drawing/2014/main" id="{EDFEC4D7-1CFC-4D64-85A7-88317467D656}"/>
              </a:ext>
            </a:extLst>
          </p:cNvPr>
          <p:cNvPicPr>
            <a:picLocks noChangeAspect="1"/>
          </p:cNvPicPr>
          <p:nvPr/>
        </p:nvPicPr>
        <p:blipFill>
          <a:blip r:embed="rId2"/>
          <a:stretch>
            <a:fillRect/>
          </a:stretch>
        </p:blipFill>
        <p:spPr>
          <a:xfrm>
            <a:off x="173642" y="990600"/>
            <a:ext cx="8951308" cy="5197811"/>
          </a:xfrm>
          <a:prstGeom prst="rect">
            <a:avLst/>
          </a:prstGeom>
        </p:spPr>
      </p:pic>
    </p:spTree>
    <p:extLst>
      <p:ext uri="{BB962C8B-B14F-4D97-AF65-F5344CB8AC3E}">
        <p14:creationId xmlns:p14="http://schemas.microsoft.com/office/powerpoint/2010/main" val="266518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r>
              <a:rPr lang="en-IN" dirty="0"/>
              <a:t>Missing value visualization using MICE:</a:t>
            </a:r>
          </a:p>
          <a:p>
            <a:pPr marL="285750" indent="-285750">
              <a:buFont typeface="Arial" panose="020B0604020202020204" pitchFamily="34" charset="0"/>
              <a:buChar char="•"/>
            </a:pPr>
            <a:endParaRPr lang="en-IN" dirty="0"/>
          </a:p>
          <a:p>
            <a:r>
              <a:rPr lang="en-IN" dirty="0"/>
              <a:t> </a:t>
            </a:r>
          </a:p>
        </p:txBody>
      </p:sp>
      <p:pic>
        <p:nvPicPr>
          <p:cNvPr id="2" name="Picture 1">
            <a:extLst>
              <a:ext uri="{FF2B5EF4-FFF2-40B4-BE49-F238E27FC236}">
                <a16:creationId xmlns:a16="http://schemas.microsoft.com/office/drawing/2014/main" id="{D5C7FDAC-2A53-47C4-B8D7-66FD02E76F7E}"/>
              </a:ext>
            </a:extLst>
          </p:cNvPr>
          <p:cNvPicPr>
            <a:picLocks noChangeAspect="1"/>
          </p:cNvPicPr>
          <p:nvPr/>
        </p:nvPicPr>
        <p:blipFill>
          <a:blip r:embed="rId2"/>
          <a:stretch>
            <a:fillRect/>
          </a:stretch>
        </p:blipFill>
        <p:spPr>
          <a:xfrm>
            <a:off x="731323" y="1687141"/>
            <a:ext cx="7620000" cy="3972718"/>
          </a:xfrm>
          <a:prstGeom prst="rect">
            <a:avLst/>
          </a:prstGeom>
        </p:spPr>
      </p:pic>
    </p:spTree>
    <p:extLst>
      <p:ext uri="{BB962C8B-B14F-4D97-AF65-F5344CB8AC3E}">
        <p14:creationId xmlns:p14="http://schemas.microsoft.com/office/powerpoint/2010/main" val="410774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435133" y="1626414"/>
            <a:ext cx="1973169" cy="415498"/>
          </a:xfrm>
          <a:prstGeom prst="rect">
            <a:avLst/>
          </a:prstGeom>
        </p:spPr>
        <p:txBody>
          <a:bodyPr wrap="none">
            <a:spAutoFit/>
          </a:bodyPr>
          <a:lstStyle/>
          <a:p>
            <a:pPr algn="ctr"/>
            <a:r>
              <a:rPr lang="en-IN" sz="2100" b="1" dirty="0">
                <a:solidFill>
                  <a:srgbClr val="0000FF"/>
                </a:solidFill>
              </a:rPr>
              <a:t>1.1 Project Brief</a:t>
            </a:r>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6" name="TextBox 5">
            <a:extLst>
              <a:ext uri="{FF2B5EF4-FFF2-40B4-BE49-F238E27FC236}">
                <a16:creationId xmlns:a16="http://schemas.microsoft.com/office/drawing/2014/main" id="{DE33357F-FECE-4550-AD48-6F2E9D513BF7}"/>
              </a:ext>
            </a:extLst>
          </p:cNvPr>
          <p:cNvSpPr txBox="1"/>
          <p:nvPr/>
        </p:nvSpPr>
        <p:spPr>
          <a:xfrm>
            <a:off x="435133" y="2126114"/>
            <a:ext cx="7924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data is related with marketing campaigns</a:t>
            </a:r>
          </a:p>
          <a:p>
            <a:pPr marL="285750" indent="-285750">
              <a:buFont typeface="Arial" panose="020B0604020202020204" pitchFamily="34" charset="0"/>
              <a:buChar char="•"/>
            </a:pPr>
            <a:r>
              <a:rPr lang="en-US" dirty="0"/>
              <a:t>The marketing campaigns were based digitally</a:t>
            </a:r>
          </a:p>
          <a:p>
            <a:pPr marL="285750" indent="-285750">
              <a:buFont typeface="Arial" panose="020B0604020202020204" pitchFamily="34" charset="0"/>
              <a:buChar char="•"/>
            </a:pPr>
            <a:r>
              <a:rPr lang="en-US" dirty="0"/>
              <a:t>To determine if the product is Purchased (Yes) or not Purchased (No)</a:t>
            </a:r>
          </a:p>
          <a:p>
            <a:endParaRPr lang="en-IN" dirty="0"/>
          </a:p>
        </p:txBody>
      </p:sp>
      <p:sp>
        <p:nvSpPr>
          <p:cNvPr id="7" name="Rectangle 6">
            <a:extLst>
              <a:ext uri="{FF2B5EF4-FFF2-40B4-BE49-F238E27FC236}">
                <a16:creationId xmlns:a16="http://schemas.microsoft.com/office/drawing/2014/main" id="{032268C3-007F-43DD-AF77-1A69110867EF}"/>
              </a:ext>
            </a:extLst>
          </p:cNvPr>
          <p:cNvSpPr/>
          <p:nvPr/>
        </p:nvSpPr>
        <p:spPr>
          <a:xfrm>
            <a:off x="304800" y="990600"/>
            <a:ext cx="3440174" cy="523220"/>
          </a:xfrm>
          <a:prstGeom prst="rect">
            <a:avLst/>
          </a:prstGeom>
        </p:spPr>
        <p:txBody>
          <a:bodyPr wrap="none">
            <a:spAutoFit/>
          </a:bodyPr>
          <a:lstStyle/>
          <a:p>
            <a:pPr algn="ctr"/>
            <a:r>
              <a:rPr lang="en-IN" sz="2800" b="1" dirty="0">
                <a:solidFill>
                  <a:srgbClr val="C00000"/>
                </a:solidFill>
              </a:rPr>
              <a:t>1. AN INTRODUCTION</a:t>
            </a:r>
          </a:p>
        </p:txBody>
      </p:sp>
      <p:sp>
        <p:nvSpPr>
          <p:cNvPr id="8" name="Rectangle 7">
            <a:extLst>
              <a:ext uri="{FF2B5EF4-FFF2-40B4-BE49-F238E27FC236}">
                <a16:creationId xmlns:a16="http://schemas.microsoft.com/office/drawing/2014/main" id="{DB09C423-B24E-4398-AE07-CFE86E1F062E}"/>
              </a:ext>
            </a:extLst>
          </p:cNvPr>
          <p:cNvSpPr/>
          <p:nvPr/>
        </p:nvSpPr>
        <p:spPr>
          <a:xfrm>
            <a:off x="435133" y="4243259"/>
            <a:ext cx="3075587" cy="415498"/>
          </a:xfrm>
          <a:prstGeom prst="rect">
            <a:avLst/>
          </a:prstGeom>
        </p:spPr>
        <p:txBody>
          <a:bodyPr wrap="none">
            <a:spAutoFit/>
          </a:bodyPr>
          <a:lstStyle/>
          <a:p>
            <a:pPr lvl="0" algn="ctr"/>
            <a:r>
              <a:rPr lang="en-IN" sz="2100" b="1" dirty="0">
                <a:solidFill>
                  <a:srgbClr val="0000FF"/>
                </a:solidFill>
              </a:rPr>
              <a:t>1.2 Objective of the Study</a:t>
            </a:r>
          </a:p>
        </p:txBody>
      </p:sp>
      <p:sp>
        <p:nvSpPr>
          <p:cNvPr id="10" name="TextBox 9">
            <a:extLst>
              <a:ext uri="{FF2B5EF4-FFF2-40B4-BE49-F238E27FC236}">
                <a16:creationId xmlns:a16="http://schemas.microsoft.com/office/drawing/2014/main" id="{CA066D23-EB8F-473D-8C8B-80687F33DE0E}"/>
              </a:ext>
            </a:extLst>
          </p:cNvPr>
          <p:cNvSpPr txBox="1"/>
          <p:nvPr/>
        </p:nvSpPr>
        <p:spPr>
          <a:xfrm>
            <a:off x="435133" y="4695777"/>
            <a:ext cx="7543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 Find out which customer will purchase the product and which customer will not purchase</a:t>
            </a:r>
            <a:endParaRPr lang="en-IN" dirty="0"/>
          </a:p>
        </p:txBody>
      </p:sp>
      <p:graphicFrame>
        <p:nvGraphicFramePr>
          <p:cNvPr id="3" name="Object 2">
            <a:extLst>
              <a:ext uri="{FF2B5EF4-FFF2-40B4-BE49-F238E27FC236}">
                <a16:creationId xmlns:a16="http://schemas.microsoft.com/office/drawing/2014/main" id="{B513E2B3-2AC9-4B8D-9AD3-EC41E9E3D410}"/>
              </a:ext>
            </a:extLst>
          </p:cNvPr>
          <p:cNvGraphicFramePr>
            <a:graphicFrameLocks noChangeAspect="1"/>
          </p:cNvGraphicFramePr>
          <p:nvPr>
            <p:extLst>
              <p:ext uri="{D42A27DB-BD31-4B8C-83A1-F6EECF244321}">
                <p14:modId xmlns:p14="http://schemas.microsoft.com/office/powerpoint/2010/main" val="1024945935"/>
              </p:ext>
            </p:extLst>
          </p:nvPr>
        </p:nvGraphicFramePr>
        <p:xfrm>
          <a:off x="471681" y="3176447"/>
          <a:ext cx="914400" cy="792163"/>
        </p:xfrm>
        <a:graphic>
          <a:graphicData uri="http://schemas.openxmlformats.org/presentationml/2006/ole">
            <mc:AlternateContent xmlns:mc="http://schemas.openxmlformats.org/markup-compatibility/2006">
              <mc:Choice xmlns:v="urn:schemas-microsoft-com:vml" Requires="v">
                <p:oleObj spid="_x0000_s1056" name="Macro-Enabled Worksheet" showAsIcon="1" r:id="rId3" imgW="914400" imgH="792360" progId="Excel.SheetMacroEnabled.12">
                  <p:embed/>
                </p:oleObj>
              </mc:Choice>
              <mc:Fallback>
                <p:oleObj name="Macro-Enabled Worksheet" showAsIcon="1" r:id="rId3" imgW="914400" imgH="792360" progId="Excel.SheetMacroEnabled.12">
                  <p:embed/>
                  <p:pic>
                    <p:nvPicPr>
                      <p:cNvPr id="0" name=""/>
                      <p:cNvPicPr/>
                      <p:nvPr/>
                    </p:nvPicPr>
                    <p:blipFill>
                      <a:blip r:embed="rId4"/>
                      <a:stretch>
                        <a:fillRect/>
                      </a:stretch>
                    </p:blipFill>
                    <p:spPr>
                      <a:xfrm>
                        <a:off x="471681" y="3176447"/>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391174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r>
              <a:rPr lang="en-IN" dirty="0"/>
              <a:t>Missing value visualization using MICE:</a:t>
            </a:r>
          </a:p>
          <a:p>
            <a:pPr marL="285750" indent="-285750">
              <a:buFont typeface="Arial" panose="020B0604020202020204" pitchFamily="34" charset="0"/>
              <a:buChar char="•"/>
            </a:pPr>
            <a:endParaRPr lang="en-IN" dirty="0"/>
          </a:p>
          <a:p>
            <a:r>
              <a:rPr lang="en-IN" dirty="0"/>
              <a:t> </a:t>
            </a:r>
          </a:p>
        </p:txBody>
      </p:sp>
      <p:pic>
        <p:nvPicPr>
          <p:cNvPr id="2" name="Picture 1">
            <a:extLst>
              <a:ext uri="{FF2B5EF4-FFF2-40B4-BE49-F238E27FC236}">
                <a16:creationId xmlns:a16="http://schemas.microsoft.com/office/drawing/2014/main" id="{DEFCF2AE-E0C0-4613-ADAC-B94962D61488}"/>
              </a:ext>
            </a:extLst>
          </p:cNvPr>
          <p:cNvPicPr>
            <a:picLocks noChangeAspect="1"/>
          </p:cNvPicPr>
          <p:nvPr/>
        </p:nvPicPr>
        <p:blipFill>
          <a:blip r:embed="rId2"/>
          <a:stretch>
            <a:fillRect/>
          </a:stretch>
        </p:blipFill>
        <p:spPr>
          <a:xfrm>
            <a:off x="475836" y="1518630"/>
            <a:ext cx="8346920" cy="4351701"/>
          </a:xfrm>
          <a:prstGeom prst="rect">
            <a:avLst/>
          </a:prstGeom>
        </p:spPr>
      </p:pic>
    </p:spTree>
    <p:extLst>
      <p:ext uri="{BB962C8B-B14F-4D97-AF65-F5344CB8AC3E}">
        <p14:creationId xmlns:p14="http://schemas.microsoft.com/office/powerpoint/2010/main" val="3082568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8"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0" y="5715000"/>
            <a:ext cx="7543800" cy="356508"/>
          </a:xfrm>
          <a:prstGeom prst="rect">
            <a:avLst/>
          </a:prstGeom>
        </p:spPr>
        <p:txBody>
          <a:bodyPr wrap="square">
            <a:spAutoFit/>
          </a:bodyPr>
          <a:lstStyle/>
          <a:p>
            <a:pPr algn="ctr">
              <a:lnSpc>
                <a:spcPts val="2200"/>
              </a:lnSpc>
              <a:spcBef>
                <a:spcPts val="1200"/>
              </a:spcBef>
              <a:spcAft>
                <a:spcPts val="1200"/>
              </a:spcAft>
            </a:pPr>
            <a:r>
              <a:rPr lang="en-US" b="1" dirty="0">
                <a:solidFill>
                  <a:srgbClr val="0000FF"/>
                </a:solidFill>
                <a:latin typeface="Arial" pitchFamily="34" charset="0"/>
                <a:cs typeface="Arial" pitchFamily="34" charset="0"/>
              </a:rPr>
              <a:t>3. Data after removal of outliers (missing values predicted dataset)</a:t>
            </a:r>
          </a:p>
        </p:txBody>
      </p:sp>
    </p:spTree>
    <p:extLst>
      <p:ext uri="{BB962C8B-B14F-4D97-AF65-F5344CB8AC3E}">
        <p14:creationId xmlns:p14="http://schemas.microsoft.com/office/powerpoint/2010/main" val="3851428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2585323"/>
          </a:xfrm>
          <a:prstGeom prst="rect">
            <a:avLst/>
          </a:prstGeom>
        </p:spPr>
        <p:txBody>
          <a:bodyPr wrap="square">
            <a:spAutoFit/>
          </a:bodyPr>
          <a:lstStyle/>
          <a:p>
            <a:pPr marL="285750" indent="-285750">
              <a:buFont typeface="Arial" panose="020B0604020202020204" pitchFamily="34" charset="0"/>
              <a:buChar char="•"/>
            </a:pPr>
            <a:r>
              <a:rPr lang="en-IN" dirty="0"/>
              <a:t>As observed earlier, some variables such as age has some outliers. However, we chose to retain them as it is to have realistic feature in the model since real time data in fact can have outliers too.</a:t>
            </a:r>
          </a:p>
          <a:p>
            <a:pPr marL="285750" indent="-285750">
              <a:buFont typeface="Arial" panose="020B0604020202020204" pitchFamily="34" charset="0"/>
              <a:buChar char="•"/>
            </a:pPr>
            <a:r>
              <a:rPr lang="en-IN" dirty="0"/>
              <a:t>Attached below is final data for model building. This final data is obtained after treating missing values and converting categorical variable into numeric variable through use of dummy variables.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graphicFrame>
        <p:nvGraphicFramePr>
          <p:cNvPr id="3" name="Object 2">
            <a:extLst>
              <a:ext uri="{FF2B5EF4-FFF2-40B4-BE49-F238E27FC236}">
                <a16:creationId xmlns:a16="http://schemas.microsoft.com/office/drawing/2014/main" id="{8D436F50-49B7-452E-B7F9-3039894914D9}"/>
              </a:ext>
            </a:extLst>
          </p:cNvPr>
          <p:cNvGraphicFramePr>
            <a:graphicFrameLocks noChangeAspect="1"/>
          </p:cNvGraphicFramePr>
          <p:nvPr>
            <p:extLst>
              <p:ext uri="{D42A27DB-BD31-4B8C-83A1-F6EECF244321}">
                <p14:modId xmlns:p14="http://schemas.microsoft.com/office/powerpoint/2010/main" val="523358259"/>
              </p:ext>
            </p:extLst>
          </p:nvPr>
        </p:nvGraphicFramePr>
        <p:xfrm>
          <a:off x="685800" y="2881336"/>
          <a:ext cx="1066800" cy="924190"/>
        </p:xfrm>
        <a:graphic>
          <a:graphicData uri="http://schemas.openxmlformats.org/presentationml/2006/ole">
            <mc:AlternateContent xmlns:mc="http://schemas.openxmlformats.org/markup-compatibility/2006">
              <mc:Choice xmlns:v="urn:schemas-microsoft-com:vml" Requires="v">
                <p:oleObj spid="_x0000_s3098" name="Macro-Enabled Worksheet" showAsIcon="1" r:id="rId3" imgW="914400" imgH="792360" progId="Excel.SheetMacroEnabled.12">
                  <p:embed/>
                </p:oleObj>
              </mc:Choice>
              <mc:Fallback>
                <p:oleObj name="Macro-Enabled Worksheet" showAsIcon="1" r:id="rId3" imgW="914400" imgH="792360" progId="Excel.SheetMacroEnabled.12">
                  <p:embed/>
                  <p:pic>
                    <p:nvPicPr>
                      <p:cNvPr id="0" name=""/>
                      <p:cNvPicPr/>
                      <p:nvPr/>
                    </p:nvPicPr>
                    <p:blipFill>
                      <a:blip r:embed="rId4"/>
                      <a:stretch>
                        <a:fillRect/>
                      </a:stretch>
                    </p:blipFill>
                    <p:spPr>
                      <a:xfrm>
                        <a:off x="685800" y="2881336"/>
                        <a:ext cx="1066800" cy="924190"/>
                      </a:xfrm>
                      <a:prstGeom prst="rect">
                        <a:avLst/>
                      </a:prstGeom>
                    </p:spPr>
                  </p:pic>
                </p:oleObj>
              </mc:Fallback>
            </mc:AlternateContent>
          </a:graphicData>
        </a:graphic>
      </p:graphicFrame>
    </p:spTree>
    <p:extLst>
      <p:ext uri="{BB962C8B-B14F-4D97-AF65-F5344CB8AC3E}">
        <p14:creationId xmlns:p14="http://schemas.microsoft.com/office/powerpoint/2010/main" val="4251678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5232202"/>
          </a:xfrm>
          <a:prstGeom prst="rect">
            <a:avLst/>
          </a:prstGeom>
        </p:spPr>
        <p:txBody>
          <a:bodyPr wrap="square">
            <a:spAutoFit/>
          </a:bodyPr>
          <a:lstStyle/>
          <a:p>
            <a:pPr marL="285750" indent="-285750">
              <a:buFont typeface="Arial" panose="020B0604020202020204" pitchFamily="34" charset="0"/>
              <a:buChar char="•"/>
            </a:pPr>
            <a:r>
              <a:rPr lang="en-IN" dirty="0"/>
              <a:t>Applying logit model for prediction:</a:t>
            </a:r>
          </a:p>
          <a:p>
            <a:r>
              <a:rPr lang="en-IN" sz="1400" dirty="0"/>
              <a:t>R code:</a:t>
            </a:r>
          </a:p>
          <a:p>
            <a:pPr marL="285750" indent="-285750">
              <a:buFont typeface="Arial" panose="020B0604020202020204" pitchFamily="34" charset="0"/>
              <a:buChar char="•"/>
            </a:pPr>
            <a:r>
              <a:rPr lang="en-IN" sz="1400" dirty="0"/>
              <a:t>mod1 &lt;- </a:t>
            </a:r>
            <a:r>
              <a:rPr lang="en-IN" sz="1400" dirty="0" err="1"/>
              <a:t>glm</a:t>
            </a:r>
            <a:r>
              <a:rPr lang="en-IN" sz="1400" dirty="0"/>
              <a:t>(</a:t>
            </a:r>
            <a:r>
              <a:rPr lang="en-IN" sz="1400" dirty="0" err="1"/>
              <a:t>as.factor</a:t>
            </a:r>
            <a:r>
              <a:rPr lang="en-IN" sz="1400" dirty="0"/>
              <a:t>(</a:t>
            </a:r>
            <a:r>
              <a:rPr lang="en-IN" sz="1400" dirty="0" err="1"/>
              <a:t>Purchase_Made</a:t>
            </a:r>
            <a:r>
              <a:rPr lang="en-IN" sz="1400" dirty="0"/>
              <a:t>) ~ ., family="binomial", data=</a:t>
            </a:r>
            <a:r>
              <a:rPr lang="en-IN" sz="1400" dirty="0" err="1"/>
              <a:t>t_train</a:t>
            </a:r>
            <a:r>
              <a:rPr lang="en-IN" sz="1400" dirty="0"/>
              <a:t>)</a:t>
            </a:r>
          </a:p>
          <a:p>
            <a:pPr marL="285750" indent="-285750">
              <a:buFont typeface="Arial" panose="020B0604020202020204" pitchFamily="34" charset="0"/>
              <a:buChar char="•"/>
            </a:pPr>
            <a:r>
              <a:rPr lang="en-IN" sz="1400" dirty="0"/>
              <a:t>summary(mod1)</a:t>
            </a:r>
          </a:p>
          <a:p>
            <a:pPr marL="285750" indent="-285750">
              <a:buFont typeface="Arial" panose="020B0604020202020204" pitchFamily="34" charset="0"/>
              <a:buChar char="•"/>
            </a:pPr>
            <a:r>
              <a:rPr lang="en-IN" sz="1400" dirty="0" err="1"/>
              <a:t>stpmod</a:t>
            </a:r>
            <a:r>
              <a:rPr lang="en-IN" sz="1400" dirty="0"/>
              <a:t> = step(mod1, direction = "both")</a:t>
            </a:r>
          </a:p>
          <a:p>
            <a:pPr marL="285750" indent="-285750">
              <a:buFont typeface="Arial" panose="020B0604020202020204" pitchFamily="34" charset="0"/>
              <a:buChar char="•"/>
            </a:pPr>
            <a:r>
              <a:rPr lang="en-IN" sz="1400" dirty="0"/>
              <a:t>formula(</a:t>
            </a:r>
            <a:r>
              <a:rPr lang="en-IN" sz="1400" dirty="0" err="1"/>
              <a:t>stpmod</a:t>
            </a:r>
            <a:r>
              <a:rPr lang="en-IN" sz="1400" dirty="0"/>
              <a:t>)</a:t>
            </a:r>
          </a:p>
          <a:p>
            <a:pPr marL="285750" indent="-285750">
              <a:buFont typeface="Arial" panose="020B0604020202020204" pitchFamily="34" charset="0"/>
              <a:buChar char="•"/>
            </a:pPr>
            <a:r>
              <a:rPr lang="en-IN" sz="1400" dirty="0"/>
              <a:t>summary(</a:t>
            </a:r>
            <a:r>
              <a:rPr lang="en-IN" sz="1400" dirty="0" err="1"/>
              <a:t>stpmod</a:t>
            </a:r>
            <a:r>
              <a:rPr lang="en-IN" sz="1400" dirty="0"/>
              <a:t>)</a:t>
            </a:r>
          </a:p>
          <a:p>
            <a:pPr marL="285750" indent="-285750">
              <a:buFont typeface="Arial" panose="020B0604020202020204" pitchFamily="34" charset="0"/>
              <a:buChar char="•"/>
            </a:pPr>
            <a:r>
              <a:rPr lang="en-IN" sz="1400" dirty="0"/>
              <a:t>mod2 &lt;- </a:t>
            </a:r>
            <a:r>
              <a:rPr lang="en-IN" sz="1400" dirty="0" err="1"/>
              <a:t>glm</a:t>
            </a:r>
            <a:r>
              <a:rPr lang="en-IN" sz="1400" dirty="0"/>
              <a:t>(</a:t>
            </a:r>
            <a:r>
              <a:rPr lang="en-IN" sz="1400" dirty="0" err="1"/>
              <a:t>as.factor</a:t>
            </a:r>
            <a:r>
              <a:rPr lang="en-IN" sz="1400" dirty="0"/>
              <a:t>(</a:t>
            </a:r>
            <a:r>
              <a:rPr lang="en-IN" sz="1400" dirty="0" err="1"/>
              <a:t>Purchase_Made</a:t>
            </a:r>
            <a:r>
              <a:rPr lang="en-IN" sz="1400" dirty="0"/>
              <a:t>) ~ age + </a:t>
            </a:r>
            <a:r>
              <a:rPr lang="en-IN" sz="1400" dirty="0" err="1"/>
              <a:t>Time.spend.on.website</a:t>
            </a:r>
            <a:r>
              <a:rPr lang="en-IN" sz="1400" dirty="0"/>
              <a:t> + </a:t>
            </a:r>
            <a:r>
              <a:rPr lang="en-IN" sz="1400" dirty="0" err="1"/>
              <a:t>Number_of_campaigns</a:t>
            </a:r>
            <a:r>
              <a:rPr lang="en-IN" sz="1400" dirty="0"/>
              <a:t> + </a:t>
            </a:r>
            <a:r>
              <a:rPr lang="en-IN" sz="1400" dirty="0" err="1"/>
              <a:t>previous_purchases</a:t>
            </a:r>
            <a:r>
              <a:rPr lang="en-IN" sz="1400" dirty="0"/>
              <a:t> + admin. + retired + student + married + primary + cellular + telephone , family="binomial", data=</a:t>
            </a:r>
            <a:r>
              <a:rPr lang="en-IN" sz="1400" dirty="0" err="1"/>
              <a:t>t_train</a:t>
            </a:r>
            <a:r>
              <a:rPr lang="en-IN" sz="1400" dirty="0"/>
              <a:t>)</a:t>
            </a:r>
          </a:p>
          <a:p>
            <a:pPr marL="285750" indent="-285750">
              <a:buFont typeface="Arial" panose="020B0604020202020204" pitchFamily="34" charset="0"/>
              <a:buChar char="•"/>
            </a:pPr>
            <a:r>
              <a:rPr lang="en-IN" sz="1400" dirty="0" err="1"/>
              <a:t>t_train$score</a:t>
            </a:r>
            <a:r>
              <a:rPr lang="en-IN" sz="1400" dirty="0"/>
              <a:t>=predict(mod2,newdata=</a:t>
            </a:r>
            <a:r>
              <a:rPr lang="en-IN" sz="1400" dirty="0" err="1"/>
              <a:t>t_train,type</a:t>
            </a:r>
            <a:r>
              <a:rPr lang="en-IN" sz="1400" dirty="0"/>
              <a:t> = "response")</a:t>
            </a:r>
          </a:p>
          <a:p>
            <a:pPr marL="285750" indent="-285750">
              <a:buFont typeface="Arial" panose="020B0604020202020204" pitchFamily="34" charset="0"/>
              <a:buChar char="•"/>
            </a:pPr>
            <a:r>
              <a:rPr lang="en-IN" sz="1400" dirty="0"/>
              <a:t>head(</a:t>
            </a:r>
            <a:r>
              <a:rPr lang="en-IN" sz="1400" dirty="0" err="1"/>
              <a:t>t_train$score</a:t>
            </a:r>
            <a:r>
              <a:rPr lang="en-IN" sz="1400" dirty="0"/>
              <a:t>)</a:t>
            </a:r>
          </a:p>
          <a:p>
            <a:pPr marL="285750" indent="-285750">
              <a:buFont typeface="Arial" panose="020B0604020202020204" pitchFamily="34" charset="0"/>
              <a:buChar char="•"/>
            </a:pPr>
            <a:r>
              <a:rPr lang="en-IN" sz="1400" dirty="0"/>
              <a:t>tail(</a:t>
            </a:r>
            <a:r>
              <a:rPr lang="en-IN" sz="1400" dirty="0" err="1"/>
              <a:t>t_train$score</a:t>
            </a:r>
            <a:r>
              <a:rPr lang="en-IN" sz="1400" dirty="0"/>
              <a:t>)</a:t>
            </a:r>
          </a:p>
          <a:p>
            <a:pPr marL="285750" indent="-285750">
              <a:buFont typeface="Arial" panose="020B0604020202020204" pitchFamily="34" charset="0"/>
              <a:buChar char="•"/>
            </a:pPr>
            <a:r>
              <a:rPr lang="en-IN" sz="1400" dirty="0"/>
              <a:t>library(lattice)</a:t>
            </a:r>
          </a:p>
          <a:p>
            <a:pPr marL="285750" indent="-285750">
              <a:buFont typeface="Arial" panose="020B0604020202020204" pitchFamily="34" charset="0"/>
              <a:buChar char="•"/>
            </a:pPr>
            <a:r>
              <a:rPr lang="en-IN" sz="1400" dirty="0"/>
              <a:t>library(ggplot2)</a:t>
            </a:r>
          </a:p>
          <a:p>
            <a:pPr marL="285750" indent="-285750">
              <a:buFont typeface="Arial" panose="020B0604020202020204" pitchFamily="34" charset="0"/>
              <a:buChar char="•"/>
            </a:pPr>
            <a:r>
              <a:rPr lang="en-IN" sz="1400" dirty="0"/>
              <a:t>library(caret)</a:t>
            </a:r>
          </a:p>
          <a:p>
            <a:pPr marL="285750" indent="-285750">
              <a:buFont typeface="Arial" panose="020B0604020202020204" pitchFamily="34" charset="0"/>
              <a:buChar char="•"/>
            </a:pPr>
            <a:r>
              <a:rPr lang="en-IN" sz="1400" dirty="0"/>
              <a:t>library(e1071)</a:t>
            </a:r>
          </a:p>
          <a:p>
            <a:pPr marL="285750" indent="-285750">
              <a:buFont typeface="Arial" panose="020B0604020202020204" pitchFamily="34" charset="0"/>
              <a:buChar char="•"/>
            </a:pPr>
            <a:r>
              <a:rPr lang="en-IN" sz="1400" dirty="0"/>
              <a:t>prediction = </a:t>
            </a:r>
            <a:r>
              <a:rPr lang="en-IN" sz="1400" dirty="0" err="1"/>
              <a:t>ifelse</a:t>
            </a:r>
            <a:r>
              <a:rPr lang="en-IN" sz="1400" dirty="0"/>
              <a:t>(</a:t>
            </a:r>
            <a:r>
              <a:rPr lang="en-IN" sz="1400" dirty="0" err="1"/>
              <a:t>t_train$score</a:t>
            </a:r>
            <a:r>
              <a:rPr lang="en-IN" sz="1400" dirty="0"/>
              <a:t>&gt;=0.12,1,0)</a:t>
            </a:r>
          </a:p>
          <a:p>
            <a:pPr marL="285750" indent="-285750">
              <a:buFont typeface="Arial" panose="020B0604020202020204" pitchFamily="34" charset="0"/>
              <a:buChar char="•"/>
            </a:pPr>
            <a:r>
              <a:rPr lang="en-IN" sz="1400" dirty="0" err="1"/>
              <a:t>confusionMatrix</a:t>
            </a:r>
            <a:r>
              <a:rPr lang="en-IN" sz="1400" dirty="0"/>
              <a:t>(factor(prediction),factor(</a:t>
            </a:r>
            <a:r>
              <a:rPr lang="en-IN" sz="1400" dirty="0" err="1"/>
              <a:t>t_train$Purchase_Made</a:t>
            </a:r>
            <a:r>
              <a:rPr lang="en-IN" sz="1400" dirty="0"/>
              <a:t>), positive = "1")</a:t>
            </a:r>
          </a:p>
          <a:p>
            <a:pPr marL="285750" indent="-285750">
              <a:buFont typeface="Arial" panose="020B0604020202020204" pitchFamily="34" charset="0"/>
              <a:buChar char="•"/>
            </a:pPr>
            <a:r>
              <a:rPr lang="fr-FR" sz="1400" dirty="0" err="1"/>
              <a:t>prediction</a:t>
            </a:r>
            <a:r>
              <a:rPr lang="fr-FR" sz="1400" dirty="0"/>
              <a:t> = </a:t>
            </a:r>
            <a:r>
              <a:rPr lang="fr-FR" sz="1400" dirty="0" err="1"/>
              <a:t>ifelse</a:t>
            </a:r>
            <a:r>
              <a:rPr lang="fr-FR" sz="1400" dirty="0"/>
              <a:t>(</a:t>
            </a:r>
            <a:r>
              <a:rPr lang="fr-FR" sz="1400" dirty="0" err="1"/>
              <a:t>t_train$score</a:t>
            </a:r>
            <a:r>
              <a:rPr lang="fr-FR" sz="1400" dirty="0"/>
              <a:t>&gt;=0.52,1,0)</a:t>
            </a:r>
          </a:p>
          <a:p>
            <a:pPr marL="285750" indent="-285750">
              <a:buFont typeface="Arial" panose="020B0604020202020204" pitchFamily="34" charset="0"/>
              <a:buChar char="•"/>
            </a:pPr>
            <a:r>
              <a:rPr lang="fr-FR" sz="1400" dirty="0" err="1"/>
              <a:t>confusionMatrix</a:t>
            </a:r>
            <a:r>
              <a:rPr lang="fr-FR" sz="1400" dirty="0"/>
              <a:t>(factor(</a:t>
            </a:r>
            <a:r>
              <a:rPr lang="fr-FR" sz="1400" dirty="0" err="1"/>
              <a:t>prediction</a:t>
            </a:r>
            <a:r>
              <a:rPr lang="fr-FR" sz="1400" dirty="0"/>
              <a:t>),factor(</a:t>
            </a:r>
            <a:r>
              <a:rPr lang="fr-FR" sz="1400" dirty="0" err="1"/>
              <a:t>t_train$Purchase_Made</a:t>
            </a:r>
            <a:r>
              <a:rPr lang="fr-FR" sz="1400" dirty="0"/>
              <a:t>), positive = "1")</a:t>
            </a:r>
            <a:endParaRPr lang="en-IN" sz="1400" dirty="0"/>
          </a:p>
          <a:p>
            <a:pPr marL="285750" indent="-285750">
              <a:buFont typeface="Arial" panose="020B0604020202020204" pitchFamily="34" charset="0"/>
              <a:buChar char="•"/>
            </a:pPr>
            <a:endParaRPr lang="en-IN" dirty="0"/>
          </a:p>
          <a:p>
            <a:r>
              <a:rPr lang="en-IN" dirty="0"/>
              <a:t> </a:t>
            </a:r>
          </a:p>
        </p:txBody>
      </p:sp>
    </p:spTree>
    <p:extLst>
      <p:ext uri="{BB962C8B-B14F-4D97-AF65-F5344CB8AC3E}">
        <p14:creationId xmlns:p14="http://schemas.microsoft.com/office/powerpoint/2010/main" val="2394981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5170646"/>
          </a:xfrm>
          <a:prstGeom prst="rect">
            <a:avLst/>
          </a:prstGeom>
        </p:spPr>
        <p:txBody>
          <a:bodyPr wrap="square">
            <a:spAutoFit/>
          </a:bodyPr>
          <a:lstStyle/>
          <a:p>
            <a:r>
              <a:rPr lang="en-IN" sz="1500" dirty="0"/>
              <a:t>Model output on train data set:</a:t>
            </a:r>
          </a:p>
          <a:p>
            <a:pPr marL="285750" indent="-285750">
              <a:buFont typeface="Arial" panose="020B0604020202020204" pitchFamily="34" charset="0"/>
              <a:buChar char="•"/>
            </a:pPr>
            <a:r>
              <a:rPr lang="en-IN" sz="1200" dirty="0"/>
              <a:t>Confusion Matrix and Statistics</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dirty="0"/>
              <a:t>          Reference</a:t>
            </a:r>
          </a:p>
          <a:p>
            <a:pPr marL="285750" indent="-285750">
              <a:buFont typeface="Arial" panose="020B0604020202020204" pitchFamily="34" charset="0"/>
              <a:buChar char="•"/>
            </a:pPr>
            <a:r>
              <a:rPr lang="en-IN" sz="1200" dirty="0"/>
              <a:t>Prediction    0    1</a:t>
            </a:r>
          </a:p>
          <a:p>
            <a:pPr marL="285750" indent="-285750">
              <a:buFont typeface="Arial" panose="020B0604020202020204" pitchFamily="34" charset="0"/>
              <a:buChar char="•"/>
            </a:pPr>
            <a:r>
              <a:rPr lang="en-IN" sz="1200" dirty="0"/>
              <a:t>         0 2729  296</a:t>
            </a:r>
          </a:p>
          <a:p>
            <a:pPr marL="285750" indent="-285750">
              <a:buFont typeface="Arial" panose="020B0604020202020204" pitchFamily="34" charset="0"/>
              <a:buChar char="•"/>
            </a:pPr>
            <a:r>
              <a:rPr lang="en-IN" sz="1200" dirty="0"/>
              <a:t>         1   40   61</a:t>
            </a:r>
          </a:p>
          <a:p>
            <a:pPr marL="285750" indent="-285750">
              <a:buFont typeface="Arial" panose="020B0604020202020204" pitchFamily="34" charset="0"/>
              <a:buChar char="•"/>
            </a:pPr>
            <a:r>
              <a:rPr lang="en-IN" sz="1200" dirty="0"/>
              <a:t>                                          </a:t>
            </a:r>
          </a:p>
          <a:p>
            <a:pPr marL="285750" indent="-285750">
              <a:buFont typeface="Arial" panose="020B0604020202020204" pitchFamily="34" charset="0"/>
              <a:buChar char="•"/>
            </a:pPr>
            <a:r>
              <a:rPr lang="en-IN" sz="1200" dirty="0"/>
              <a:t>               Accuracy : 0.8925          </a:t>
            </a:r>
          </a:p>
          <a:p>
            <a:pPr marL="285750" indent="-285750">
              <a:buFont typeface="Arial" panose="020B0604020202020204" pitchFamily="34" charset="0"/>
              <a:buChar char="•"/>
            </a:pPr>
            <a:r>
              <a:rPr lang="en-IN" sz="1200" dirty="0"/>
              <a:t>                 95% CI : (0.8811, 0.9032)</a:t>
            </a:r>
          </a:p>
          <a:p>
            <a:pPr marL="285750" indent="-285750">
              <a:buFont typeface="Arial" panose="020B0604020202020204" pitchFamily="34" charset="0"/>
              <a:buChar char="•"/>
            </a:pPr>
            <a:r>
              <a:rPr lang="en-IN" sz="1200" dirty="0"/>
              <a:t>    No Information Rate : 0.8858          </a:t>
            </a:r>
          </a:p>
          <a:p>
            <a:pPr marL="285750" indent="-285750">
              <a:buFont typeface="Arial" panose="020B0604020202020204" pitchFamily="34" charset="0"/>
              <a:buChar char="•"/>
            </a:pPr>
            <a:r>
              <a:rPr lang="en-IN" sz="1200" dirty="0"/>
              <a:t>    P-Value [</a:t>
            </a:r>
            <a:r>
              <a:rPr lang="en-IN" sz="1200" dirty="0" err="1"/>
              <a:t>Acc</a:t>
            </a:r>
            <a:r>
              <a:rPr lang="en-IN" sz="1200" dirty="0"/>
              <a:t> &gt; NIR] : 0.124           </a:t>
            </a:r>
          </a:p>
          <a:p>
            <a:pPr marL="285750" indent="-285750">
              <a:buFont typeface="Arial" panose="020B0604020202020204" pitchFamily="34" charset="0"/>
              <a:buChar char="•"/>
            </a:pPr>
            <a:r>
              <a:rPr lang="en-IN" sz="1200" dirty="0"/>
              <a:t>                                          </a:t>
            </a:r>
          </a:p>
          <a:p>
            <a:pPr marL="285750" indent="-285750">
              <a:buFont typeface="Arial" panose="020B0604020202020204" pitchFamily="34" charset="0"/>
              <a:buChar char="•"/>
            </a:pPr>
            <a:r>
              <a:rPr lang="en-IN" sz="1200" dirty="0"/>
              <a:t>                  Kappa : 0.2275          </a:t>
            </a:r>
          </a:p>
          <a:p>
            <a:pPr marL="285750" indent="-285750">
              <a:buFont typeface="Arial" panose="020B0604020202020204" pitchFamily="34" charset="0"/>
              <a:buChar char="•"/>
            </a:pPr>
            <a:r>
              <a:rPr lang="en-IN" sz="1200" dirty="0"/>
              <a:t> </a:t>
            </a:r>
            <a:r>
              <a:rPr lang="en-IN" sz="1200" dirty="0" err="1"/>
              <a:t>Mcnemar's</a:t>
            </a:r>
            <a:r>
              <a:rPr lang="en-IN" sz="1200" dirty="0"/>
              <a:t> Test P-Value : &lt;2e-16          </a:t>
            </a:r>
          </a:p>
          <a:p>
            <a:pPr marL="285750" indent="-285750">
              <a:buFont typeface="Arial" panose="020B0604020202020204" pitchFamily="34" charset="0"/>
              <a:buChar char="•"/>
            </a:pPr>
            <a:r>
              <a:rPr lang="en-IN" sz="1200" dirty="0"/>
              <a:t>                                          </a:t>
            </a:r>
          </a:p>
          <a:p>
            <a:pPr marL="285750" indent="-285750">
              <a:buFont typeface="Arial" panose="020B0604020202020204" pitchFamily="34" charset="0"/>
              <a:buChar char="•"/>
            </a:pPr>
            <a:r>
              <a:rPr lang="en-IN" sz="1200" dirty="0"/>
              <a:t>            Sensitivity : 0.17087         </a:t>
            </a:r>
          </a:p>
          <a:p>
            <a:pPr marL="285750" indent="-285750">
              <a:buFont typeface="Arial" panose="020B0604020202020204" pitchFamily="34" charset="0"/>
              <a:buChar char="•"/>
            </a:pPr>
            <a:r>
              <a:rPr lang="en-IN" sz="1200" dirty="0"/>
              <a:t>            Specificity : 0.98555         </a:t>
            </a:r>
          </a:p>
          <a:p>
            <a:pPr marL="285750" indent="-285750">
              <a:buFont typeface="Arial" panose="020B0604020202020204" pitchFamily="34" charset="0"/>
              <a:buChar char="•"/>
            </a:pPr>
            <a:r>
              <a:rPr lang="en-IN" sz="1200" dirty="0"/>
              <a:t>         </a:t>
            </a:r>
            <a:r>
              <a:rPr lang="en-IN" sz="1200" dirty="0" err="1"/>
              <a:t>Pos</a:t>
            </a:r>
            <a:r>
              <a:rPr lang="en-IN" sz="1200" dirty="0"/>
              <a:t> </a:t>
            </a:r>
            <a:r>
              <a:rPr lang="en-IN" sz="1200" dirty="0" err="1"/>
              <a:t>Pred</a:t>
            </a:r>
            <a:r>
              <a:rPr lang="en-IN" sz="1200" dirty="0"/>
              <a:t> Value : 0.60396         </a:t>
            </a:r>
          </a:p>
          <a:p>
            <a:pPr marL="285750" indent="-285750">
              <a:buFont typeface="Arial" panose="020B0604020202020204" pitchFamily="34" charset="0"/>
              <a:buChar char="•"/>
            </a:pPr>
            <a:r>
              <a:rPr lang="en-IN" sz="1200" dirty="0"/>
              <a:t>         Neg </a:t>
            </a:r>
            <a:r>
              <a:rPr lang="en-IN" sz="1200" dirty="0" err="1"/>
              <a:t>Pred</a:t>
            </a:r>
            <a:r>
              <a:rPr lang="en-IN" sz="1200" dirty="0"/>
              <a:t> Value : 0.90215         </a:t>
            </a:r>
          </a:p>
          <a:p>
            <a:pPr marL="285750" indent="-285750">
              <a:buFont typeface="Arial" panose="020B0604020202020204" pitchFamily="34" charset="0"/>
              <a:buChar char="•"/>
            </a:pPr>
            <a:r>
              <a:rPr lang="en-IN" sz="1200" dirty="0"/>
              <a:t>             Prevalence : 0.11420         </a:t>
            </a:r>
          </a:p>
          <a:p>
            <a:pPr marL="285750" indent="-285750">
              <a:buFont typeface="Arial" panose="020B0604020202020204" pitchFamily="34" charset="0"/>
              <a:buChar char="•"/>
            </a:pPr>
            <a:r>
              <a:rPr lang="en-IN" sz="1200" dirty="0"/>
              <a:t>         Detection Rate : 0.01951         </a:t>
            </a:r>
          </a:p>
          <a:p>
            <a:pPr marL="285750" indent="-285750">
              <a:buFont typeface="Arial" panose="020B0604020202020204" pitchFamily="34" charset="0"/>
              <a:buChar char="•"/>
            </a:pPr>
            <a:r>
              <a:rPr lang="en-IN" sz="1200" dirty="0"/>
              <a:t>   Detection Prevalence : 0.03231         </a:t>
            </a:r>
          </a:p>
          <a:p>
            <a:pPr marL="285750" indent="-285750">
              <a:buFont typeface="Arial" panose="020B0604020202020204" pitchFamily="34" charset="0"/>
              <a:buChar char="•"/>
            </a:pPr>
            <a:r>
              <a:rPr lang="en-IN" sz="1200" dirty="0"/>
              <a:t>      Balanced Accuracy : 0.57821         </a:t>
            </a:r>
          </a:p>
          <a:p>
            <a:pPr marL="285750" indent="-285750">
              <a:buFont typeface="Arial" panose="020B0604020202020204" pitchFamily="34" charset="0"/>
              <a:buChar char="•"/>
            </a:pPr>
            <a:r>
              <a:rPr lang="en-IN" sz="1200" dirty="0"/>
              <a:t>                                          </a:t>
            </a:r>
          </a:p>
          <a:p>
            <a:pPr marL="285750" indent="-285750">
              <a:buFont typeface="Arial" panose="020B0604020202020204" pitchFamily="34" charset="0"/>
              <a:buChar char="•"/>
            </a:pPr>
            <a:r>
              <a:rPr lang="en-IN" sz="1200" dirty="0"/>
              <a:t>       'Positive' Class : 1 </a:t>
            </a:r>
          </a:p>
          <a:p>
            <a:r>
              <a:rPr lang="en-IN" sz="1200" dirty="0"/>
              <a:t> </a:t>
            </a:r>
          </a:p>
        </p:txBody>
      </p:sp>
    </p:spTree>
    <p:extLst>
      <p:ext uri="{BB962C8B-B14F-4D97-AF65-F5344CB8AC3E}">
        <p14:creationId xmlns:p14="http://schemas.microsoft.com/office/powerpoint/2010/main" val="2310475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2523768"/>
          </a:xfrm>
          <a:prstGeom prst="rect">
            <a:avLst/>
          </a:prstGeom>
        </p:spPr>
        <p:txBody>
          <a:bodyPr wrap="square">
            <a:spAutoFit/>
          </a:bodyPr>
          <a:lstStyle/>
          <a:p>
            <a:r>
              <a:rPr lang="en-IN" sz="1400" dirty="0"/>
              <a:t>R code:</a:t>
            </a:r>
          </a:p>
          <a:p>
            <a:pPr marL="285750" indent="-285750">
              <a:buFont typeface="Arial" panose="020B0604020202020204" pitchFamily="34" charset="0"/>
              <a:buChar char="•"/>
            </a:pPr>
            <a:r>
              <a:rPr lang="en-IN" sz="1400" dirty="0"/>
              <a:t>library(</a:t>
            </a:r>
            <a:r>
              <a:rPr lang="en-IN" sz="1400" dirty="0" err="1"/>
              <a:t>pscl</a:t>
            </a:r>
            <a:r>
              <a:rPr lang="en-IN" sz="1400" dirty="0"/>
              <a:t>)</a:t>
            </a:r>
          </a:p>
          <a:p>
            <a:pPr marL="285750" indent="-285750">
              <a:buFont typeface="Arial" panose="020B0604020202020204" pitchFamily="34" charset="0"/>
              <a:buChar char="•"/>
            </a:pPr>
            <a:r>
              <a:rPr lang="en-IN" sz="1400" dirty="0"/>
              <a:t>pR2(mod2)</a:t>
            </a:r>
          </a:p>
          <a:p>
            <a:pPr marL="285750" indent="-285750">
              <a:buFont typeface="Arial" panose="020B0604020202020204" pitchFamily="34" charset="0"/>
              <a:buChar char="•"/>
            </a:pPr>
            <a:r>
              <a:rPr lang="en-IN" sz="1400" dirty="0"/>
              <a:t>library(</a:t>
            </a:r>
            <a:r>
              <a:rPr lang="en-IN" sz="1400" dirty="0" err="1"/>
              <a:t>InformationValue</a:t>
            </a:r>
            <a:r>
              <a:rPr lang="en-IN" sz="1400" dirty="0"/>
              <a:t>)</a:t>
            </a:r>
          </a:p>
          <a:p>
            <a:pPr marL="285750" indent="-285750">
              <a:buFont typeface="Arial" panose="020B0604020202020204" pitchFamily="34" charset="0"/>
              <a:buChar char="•"/>
            </a:pPr>
            <a:r>
              <a:rPr lang="en-IN" sz="1400" dirty="0"/>
              <a:t>library(caret)</a:t>
            </a:r>
          </a:p>
          <a:p>
            <a:pPr marL="285750" indent="-285750">
              <a:buFont typeface="Arial" panose="020B0604020202020204" pitchFamily="34" charset="0"/>
              <a:buChar char="•"/>
            </a:pPr>
            <a:r>
              <a:rPr lang="en-IN" sz="1400" dirty="0" err="1"/>
              <a:t>concor</a:t>
            </a:r>
            <a:r>
              <a:rPr lang="en-IN" sz="1400" dirty="0"/>
              <a:t> &lt;- Concordance(</a:t>
            </a:r>
            <a:r>
              <a:rPr lang="en-IN" sz="1400" dirty="0" err="1"/>
              <a:t>t_train$Purchase_Made,t_train$score</a:t>
            </a:r>
            <a:r>
              <a:rPr lang="en-IN" sz="1400" dirty="0"/>
              <a:t>)</a:t>
            </a:r>
          </a:p>
          <a:p>
            <a:pPr marL="285750" indent="-285750">
              <a:buFont typeface="Arial" panose="020B0604020202020204" pitchFamily="34" charset="0"/>
              <a:buChar char="•"/>
            </a:pPr>
            <a:r>
              <a:rPr lang="en-IN" sz="1400" dirty="0" err="1"/>
              <a:t>concor</a:t>
            </a:r>
            <a:endParaRPr lang="en-IN" sz="1400" dirty="0"/>
          </a:p>
          <a:p>
            <a:pPr marL="285750" indent="-285750">
              <a:buFont typeface="Arial" panose="020B0604020202020204" pitchFamily="34" charset="0"/>
              <a:buChar char="•"/>
            </a:pPr>
            <a:r>
              <a:rPr lang="en-IN" sz="1400" dirty="0" err="1"/>
              <a:t>plotROC</a:t>
            </a:r>
            <a:r>
              <a:rPr lang="en-IN" sz="1400" dirty="0"/>
              <a:t>(actuals = </a:t>
            </a:r>
            <a:r>
              <a:rPr lang="en-IN" sz="1400" dirty="0" err="1"/>
              <a:t>t_train$Purchase_Made,predictedScores</a:t>
            </a:r>
            <a:r>
              <a:rPr lang="en-IN" sz="1400" dirty="0"/>
              <a:t> = </a:t>
            </a:r>
            <a:r>
              <a:rPr lang="en-IN" sz="1400" dirty="0" err="1"/>
              <a:t>as.numeric</a:t>
            </a:r>
            <a:r>
              <a:rPr lang="en-IN" sz="1400" dirty="0"/>
              <a:t>(fitted(mod2)))</a:t>
            </a:r>
          </a:p>
          <a:p>
            <a:pPr marL="285750" indent="-285750">
              <a:buFont typeface="Arial" panose="020B0604020202020204" pitchFamily="34" charset="0"/>
              <a:buChar char="•"/>
            </a:pPr>
            <a:r>
              <a:rPr lang="en-IN" sz="1400" dirty="0" err="1"/>
              <a:t>ks_plot</a:t>
            </a:r>
            <a:r>
              <a:rPr lang="en-IN" sz="1400" dirty="0"/>
              <a:t>(actuals = </a:t>
            </a:r>
            <a:r>
              <a:rPr lang="en-IN" sz="1400" dirty="0" err="1"/>
              <a:t>t_train$Purchase_Made,predictedScores</a:t>
            </a:r>
            <a:r>
              <a:rPr lang="en-IN" sz="1400" dirty="0"/>
              <a:t> = </a:t>
            </a:r>
            <a:r>
              <a:rPr lang="en-IN" sz="1400" dirty="0" err="1"/>
              <a:t>as.numeric</a:t>
            </a:r>
            <a:r>
              <a:rPr lang="en-IN" sz="1400" dirty="0"/>
              <a:t>(fitted(mod2)))</a:t>
            </a:r>
          </a:p>
          <a:p>
            <a:pPr marL="285750" indent="-285750">
              <a:buFont typeface="Arial" panose="020B0604020202020204" pitchFamily="34" charset="0"/>
              <a:buChar char="•"/>
            </a:pPr>
            <a:r>
              <a:rPr lang="en-IN" sz="1400" dirty="0" err="1"/>
              <a:t>ks_stat</a:t>
            </a:r>
            <a:r>
              <a:rPr lang="en-IN" sz="1400" dirty="0"/>
              <a:t>(actuals = </a:t>
            </a:r>
            <a:r>
              <a:rPr lang="en-IN" sz="1400" dirty="0" err="1"/>
              <a:t>t_train$Purchase_Made,predictedScores</a:t>
            </a:r>
            <a:r>
              <a:rPr lang="en-IN" sz="1400" dirty="0"/>
              <a:t> = </a:t>
            </a:r>
            <a:r>
              <a:rPr lang="en-IN" sz="1400" dirty="0" err="1"/>
              <a:t>as.numeric</a:t>
            </a:r>
            <a:r>
              <a:rPr lang="en-IN" sz="1400" dirty="0"/>
              <a:t>(fitted(mod2)))</a:t>
            </a:r>
            <a:endParaRPr lang="en-IN" dirty="0"/>
          </a:p>
          <a:p>
            <a:r>
              <a:rPr lang="en-IN" dirty="0"/>
              <a:t> </a:t>
            </a:r>
          </a:p>
        </p:txBody>
      </p:sp>
    </p:spTree>
    <p:extLst>
      <p:ext uri="{BB962C8B-B14F-4D97-AF65-F5344CB8AC3E}">
        <p14:creationId xmlns:p14="http://schemas.microsoft.com/office/powerpoint/2010/main" val="2880337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28860" y="1913930"/>
            <a:ext cx="8227408" cy="2616101"/>
          </a:xfrm>
          <a:prstGeom prst="rect">
            <a:avLst/>
          </a:prstGeom>
        </p:spPr>
        <p:txBody>
          <a:bodyPr wrap="square">
            <a:spAutoFit/>
          </a:bodyPr>
          <a:lstStyle/>
          <a:p>
            <a:r>
              <a:rPr lang="en-IN" sz="1000" dirty="0"/>
              <a:t>Model output on train dataset:</a:t>
            </a:r>
          </a:p>
          <a:p>
            <a:r>
              <a:rPr lang="en-IN" sz="1100" dirty="0"/>
              <a:t> </a:t>
            </a:r>
            <a:r>
              <a:rPr lang="fr-FR" sz="1100" dirty="0"/>
              <a:t>$Concordance</a:t>
            </a:r>
          </a:p>
          <a:p>
            <a:r>
              <a:rPr lang="fr-FR" sz="1100" dirty="0"/>
              <a:t>[1] 0.8514698</a:t>
            </a:r>
          </a:p>
          <a:p>
            <a:endParaRPr lang="fr-FR" sz="1100" dirty="0"/>
          </a:p>
          <a:p>
            <a:r>
              <a:rPr lang="fr-FR" sz="1100" dirty="0"/>
              <a:t>$Discordance</a:t>
            </a:r>
          </a:p>
          <a:p>
            <a:r>
              <a:rPr lang="fr-FR" sz="1100" dirty="0"/>
              <a:t>[1] 0.1485302</a:t>
            </a:r>
          </a:p>
          <a:p>
            <a:endParaRPr lang="fr-FR" sz="1100" dirty="0"/>
          </a:p>
          <a:p>
            <a:r>
              <a:rPr lang="fr-FR" sz="1100" dirty="0"/>
              <a:t>$</a:t>
            </a:r>
            <a:r>
              <a:rPr lang="fr-FR" sz="1100" dirty="0" err="1"/>
              <a:t>Tied</a:t>
            </a:r>
            <a:endParaRPr lang="fr-FR" sz="1100" dirty="0"/>
          </a:p>
          <a:p>
            <a:r>
              <a:rPr lang="fr-FR" sz="1100" dirty="0"/>
              <a:t>[1] 0</a:t>
            </a:r>
          </a:p>
          <a:p>
            <a:endParaRPr lang="fr-FR" sz="1100" dirty="0"/>
          </a:p>
          <a:p>
            <a:r>
              <a:rPr lang="fr-FR" sz="1100" dirty="0"/>
              <a:t>$Pairs</a:t>
            </a:r>
          </a:p>
          <a:p>
            <a:r>
              <a:rPr lang="fr-FR" sz="1100" dirty="0"/>
              <a:t>[1] 988533</a:t>
            </a:r>
          </a:p>
          <a:p>
            <a:endParaRPr lang="fr-FR" sz="1100" dirty="0"/>
          </a:p>
          <a:p>
            <a:r>
              <a:rPr lang="en-US" sz="1100" dirty="0"/>
              <a:t>&gt; </a:t>
            </a:r>
            <a:r>
              <a:rPr lang="en-US" sz="1100" dirty="0" err="1"/>
              <a:t>ks_stat</a:t>
            </a:r>
            <a:r>
              <a:rPr lang="en-US" sz="1100" dirty="0"/>
              <a:t>(actuals = </a:t>
            </a:r>
            <a:r>
              <a:rPr lang="en-US" sz="1100" dirty="0" err="1"/>
              <a:t>t_train$Purchase_Made,predictedScores</a:t>
            </a:r>
            <a:r>
              <a:rPr lang="en-US" sz="1100" dirty="0"/>
              <a:t> = </a:t>
            </a:r>
            <a:r>
              <a:rPr lang="en-US" sz="1100" dirty="0" err="1"/>
              <a:t>as.numeric</a:t>
            </a:r>
            <a:r>
              <a:rPr lang="en-US" sz="1100" dirty="0"/>
              <a:t>(fitted(mod2)))</a:t>
            </a:r>
          </a:p>
          <a:p>
            <a:r>
              <a:rPr lang="en-US" sz="1100" dirty="0"/>
              <a:t>[1] 0.5273</a:t>
            </a:r>
            <a:endParaRPr lang="en-IN" sz="1100" dirty="0"/>
          </a:p>
        </p:txBody>
      </p:sp>
      <p:pic>
        <p:nvPicPr>
          <p:cNvPr id="3" name="Picture 2">
            <a:extLst>
              <a:ext uri="{FF2B5EF4-FFF2-40B4-BE49-F238E27FC236}">
                <a16:creationId xmlns:a16="http://schemas.microsoft.com/office/drawing/2014/main" id="{561D7A2E-F0C6-4B42-BED4-A359C22A45BC}"/>
              </a:ext>
            </a:extLst>
          </p:cNvPr>
          <p:cNvPicPr>
            <a:picLocks noChangeAspect="1"/>
          </p:cNvPicPr>
          <p:nvPr/>
        </p:nvPicPr>
        <p:blipFill>
          <a:blip r:embed="rId2"/>
          <a:stretch>
            <a:fillRect/>
          </a:stretch>
        </p:blipFill>
        <p:spPr>
          <a:xfrm>
            <a:off x="3502094" y="1293567"/>
            <a:ext cx="5233740" cy="2728632"/>
          </a:xfrm>
          <a:prstGeom prst="rect">
            <a:avLst/>
          </a:prstGeom>
        </p:spPr>
      </p:pic>
      <p:pic>
        <p:nvPicPr>
          <p:cNvPr id="10" name="Picture 9">
            <a:extLst>
              <a:ext uri="{FF2B5EF4-FFF2-40B4-BE49-F238E27FC236}">
                <a16:creationId xmlns:a16="http://schemas.microsoft.com/office/drawing/2014/main" id="{F05D3917-6B85-4CA7-B31E-C4F1B46E955F}"/>
              </a:ext>
            </a:extLst>
          </p:cNvPr>
          <p:cNvPicPr>
            <a:picLocks noChangeAspect="1"/>
          </p:cNvPicPr>
          <p:nvPr/>
        </p:nvPicPr>
        <p:blipFill>
          <a:blip r:embed="rId3"/>
          <a:stretch>
            <a:fillRect/>
          </a:stretch>
        </p:blipFill>
        <p:spPr>
          <a:xfrm>
            <a:off x="3658214" y="3925826"/>
            <a:ext cx="5039520" cy="2627374"/>
          </a:xfrm>
          <a:prstGeom prst="rect">
            <a:avLst/>
          </a:prstGeom>
        </p:spPr>
      </p:pic>
    </p:spTree>
    <p:extLst>
      <p:ext uri="{BB962C8B-B14F-4D97-AF65-F5344CB8AC3E}">
        <p14:creationId xmlns:p14="http://schemas.microsoft.com/office/powerpoint/2010/main" val="2370452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2031325"/>
          </a:xfrm>
          <a:prstGeom prst="rect">
            <a:avLst/>
          </a:prstGeom>
        </p:spPr>
        <p:txBody>
          <a:bodyPr wrap="square">
            <a:spAutoFit/>
          </a:bodyPr>
          <a:lstStyle/>
          <a:p>
            <a:r>
              <a:rPr lang="en-IN" sz="1400" dirty="0"/>
              <a:t>Applying model on test data:</a:t>
            </a:r>
          </a:p>
          <a:p>
            <a:endParaRPr lang="en-IN" sz="1400" dirty="0"/>
          </a:p>
          <a:p>
            <a:r>
              <a:rPr lang="en-IN" sz="1400" dirty="0" err="1"/>
              <a:t>Rcode</a:t>
            </a:r>
            <a:r>
              <a:rPr lang="en-IN" sz="1400" dirty="0"/>
              <a:t>:</a:t>
            </a:r>
          </a:p>
          <a:p>
            <a:r>
              <a:rPr lang="en-US" sz="1400" dirty="0"/>
              <a:t>t_test$score2= predict(mod2, </a:t>
            </a:r>
            <a:r>
              <a:rPr lang="en-US" sz="1400" dirty="0" err="1"/>
              <a:t>t_test</a:t>
            </a:r>
            <a:r>
              <a:rPr lang="en-US" sz="1400" dirty="0"/>
              <a:t>, type="response")</a:t>
            </a:r>
          </a:p>
          <a:p>
            <a:r>
              <a:rPr lang="en-US" sz="1400" dirty="0"/>
              <a:t>View(</a:t>
            </a:r>
            <a:r>
              <a:rPr lang="en-US" sz="1400" dirty="0" err="1"/>
              <a:t>t_test</a:t>
            </a:r>
            <a:r>
              <a:rPr lang="en-US" sz="1400" dirty="0"/>
              <a:t>)</a:t>
            </a:r>
          </a:p>
          <a:p>
            <a:endParaRPr lang="en-US" sz="1400" dirty="0"/>
          </a:p>
          <a:p>
            <a:r>
              <a:rPr lang="en-US" sz="1400" dirty="0" err="1"/>
              <a:t>prediction_test</a:t>
            </a:r>
            <a:r>
              <a:rPr lang="en-US" sz="1400" dirty="0"/>
              <a:t> = </a:t>
            </a:r>
            <a:r>
              <a:rPr lang="en-US" sz="1400" dirty="0" err="1"/>
              <a:t>ifelse</a:t>
            </a:r>
            <a:r>
              <a:rPr lang="en-US" sz="1400" dirty="0"/>
              <a:t>(t_test$score2&gt;=0.52,1,0)</a:t>
            </a:r>
          </a:p>
          <a:p>
            <a:r>
              <a:rPr lang="en-US" sz="1400" dirty="0"/>
              <a:t>View(</a:t>
            </a:r>
            <a:r>
              <a:rPr lang="en-US" sz="1400" dirty="0" err="1"/>
              <a:t>prediction_test</a:t>
            </a:r>
            <a:r>
              <a:rPr lang="en-US" sz="1400" dirty="0"/>
              <a:t>)</a:t>
            </a:r>
          </a:p>
          <a:p>
            <a:r>
              <a:rPr lang="en-US" sz="1400" dirty="0" err="1"/>
              <a:t>confusionMatrix</a:t>
            </a:r>
            <a:r>
              <a:rPr lang="en-US" sz="1400" dirty="0"/>
              <a:t>(factor(</a:t>
            </a:r>
            <a:r>
              <a:rPr lang="en-US" sz="1400" dirty="0" err="1"/>
              <a:t>prediction_test</a:t>
            </a:r>
            <a:r>
              <a:rPr lang="en-US" sz="1400" dirty="0"/>
              <a:t>),factor(</a:t>
            </a:r>
            <a:r>
              <a:rPr lang="en-US" sz="1400" dirty="0" err="1"/>
              <a:t>t_test$Purchase_Made</a:t>
            </a:r>
            <a:r>
              <a:rPr lang="en-US" sz="1400" dirty="0"/>
              <a:t>),positive = "1")</a:t>
            </a:r>
            <a:endParaRPr lang="en-IN" sz="1400" dirty="0"/>
          </a:p>
        </p:txBody>
      </p:sp>
    </p:spTree>
    <p:extLst>
      <p:ext uri="{BB962C8B-B14F-4D97-AF65-F5344CB8AC3E}">
        <p14:creationId xmlns:p14="http://schemas.microsoft.com/office/powerpoint/2010/main" val="130119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5124480"/>
          </a:xfrm>
          <a:prstGeom prst="rect">
            <a:avLst/>
          </a:prstGeom>
        </p:spPr>
        <p:txBody>
          <a:bodyPr wrap="square">
            <a:spAutoFit/>
          </a:bodyPr>
          <a:lstStyle/>
          <a:p>
            <a:r>
              <a:rPr lang="en-IN" sz="1500" dirty="0"/>
              <a:t>Model output on test dataset:</a:t>
            </a:r>
          </a:p>
          <a:p>
            <a:r>
              <a:rPr lang="en-IN" sz="1200" dirty="0"/>
              <a:t> &gt; </a:t>
            </a:r>
            <a:r>
              <a:rPr lang="en-IN" sz="1200" dirty="0" err="1"/>
              <a:t>confusionMatrix</a:t>
            </a:r>
            <a:r>
              <a:rPr lang="en-IN" sz="1200" dirty="0"/>
              <a:t>(factor(</a:t>
            </a:r>
            <a:r>
              <a:rPr lang="en-IN" sz="1200" dirty="0" err="1"/>
              <a:t>prediction_test</a:t>
            </a:r>
            <a:r>
              <a:rPr lang="en-IN" sz="1200" dirty="0"/>
              <a:t>),factor(</a:t>
            </a:r>
            <a:r>
              <a:rPr lang="en-IN" sz="1200" dirty="0" err="1"/>
              <a:t>t_test$Purchase_Made</a:t>
            </a:r>
            <a:r>
              <a:rPr lang="en-IN" sz="1200" dirty="0"/>
              <a:t>),positive = "1")</a:t>
            </a:r>
          </a:p>
          <a:p>
            <a:r>
              <a:rPr lang="en-IN" sz="1200" dirty="0"/>
              <a:t>Confusion Matrix and Statistics</a:t>
            </a:r>
          </a:p>
          <a:p>
            <a:endParaRPr lang="en-IN" sz="1200" dirty="0"/>
          </a:p>
          <a:p>
            <a:r>
              <a:rPr lang="en-IN" sz="1200" dirty="0"/>
              <a:t>          Reference</a:t>
            </a:r>
          </a:p>
          <a:p>
            <a:r>
              <a:rPr lang="en-IN" sz="1200" dirty="0"/>
              <a:t>Prediction    0    1</a:t>
            </a:r>
          </a:p>
          <a:p>
            <a:r>
              <a:rPr lang="en-IN" sz="1200" dirty="0"/>
              <a:t>         0 1169  127</a:t>
            </a:r>
          </a:p>
          <a:p>
            <a:r>
              <a:rPr lang="en-IN" sz="1200" dirty="0"/>
              <a:t>         1   17   27</a:t>
            </a:r>
          </a:p>
          <a:p>
            <a:r>
              <a:rPr lang="en-IN" sz="1200" dirty="0"/>
              <a:t>                                          </a:t>
            </a:r>
          </a:p>
          <a:p>
            <a:r>
              <a:rPr lang="en-IN" sz="1200" dirty="0"/>
              <a:t>               Accuracy : 0.8925          </a:t>
            </a:r>
          </a:p>
          <a:p>
            <a:r>
              <a:rPr lang="en-IN" sz="1200" dirty="0"/>
              <a:t>                 95% CI : (0.8747, 0.9086)</a:t>
            </a:r>
          </a:p>
          <a:p>
            <a:r>
              <a:rPr lang="en-IN" sz="1200" dirty="0"/>
              <a:t>    No Information Rate : 0.8851          </a:t>
            </a:r>
          </a:p>
          <a:p>
            <a:r>
              <a:rPr lang="en-IN" sz="1200" dirty="0"/>
              <a:t>    P-Value [</a:t>
            </a:r>
            <a:r>
              <a:rPr lang="en-IN" sz="1200" dirty="0" err="1"/>
              <a:t>Acc</a:t>
            </a:r>
            <a:r>
              <a:rPr lang="en-IN" sz="1200" dirty="0"/>
              <a:t> &gt; NIR] : 0.209           </a:t>
            </a:r>
          </a:p>
          <a:p>
            <a:r>
              <a:rPr lang="en-IN" sz="1200" dirty="0"/>
              <a:t>                                          </a:t>
            </a:r>
          </a:p>
          <a:p>
            <a:r>
              <a:rPr lang="en-IN" sz="1200" dirty="0"/>
              <a:t>                  Kappa : 0.2336          </a:t>
            </a:r>
          </a:p>
          <a:p>
            <a:r>
              <a:rPr lang="en-IN" sz="1200" dirty="0"/>
              <a:t> </a:t>
            </a:r>
            <a:r>
              <a:rPr lang="en-IN" sz="1200" dirty="0" err="1"/>
              <a:t>Mcnemar's</a:t>
            </a:r>
            <a:r>
              <a:rPr lang="en-IN" sz="1200" dirty="0"/>
              <a:t> Test P-Value : &lt;2e-16          </a:t>
            </a:r>
          </a:p>
          <a:p>
            <a:r>
              <a:rPr lang="en-IN" sz="1200" dirty="0"/>
              <a:t>                                          </a:t>
            </a:r>
          </a:p>
          <a:p>
            <a:r>
              <a:rPr lang="en-IN" sz="1200" dirty="0"/>
              <a:t>            Sensitivity : 0.17532         </a:t>
            </a:r>
          </a:p>
          <a:p>
            <a:r>
              <a:rPr lang="en-IN" sz="1200" dirty="0"/>
              <a:t>            Specificity : 0.98567         </a:t>
            </a:r>
          </a:p>
          <a:p>
            <a:r>
              <a:rPr lang="en-IN" sz="1200" dirty="0"/>
              <a:t>         </a:t>
            </a:r>
            <a:r>
              <a:rPr lang="en-IN" sz="1200" dirty="0" err="1"/>
              <a:t>Pos</a:t>
            </a:r>
            <a:r>
              <a:rPr lang="en-IN" sz="1200" dirty="0"/>
              <a:t> </a:t>
            </a:r>
            <a:r>
              <a:rPr lang="en-IN" sz="1200" dirty="0" err="1"/>
              <a:t>Pred</a:t>
            </a:r>
            <a:r>
              <a:rPr lang="en-IN" sz="1200" dirty="0"/>
              <a:t> Value : 0.61364         </a:t>
            </a:r>
          </a:p>
          <a:p>
            <a:r>
              <a:rPr lang="en-IN" sz="1200" dirty="0"/>
              <a:t>         Neg </a:t>
            </a:r>
            <a:r>
              <a:rPr lang="en-IN" sz="1200" dirty="0" err="1"/>
              <a:t>Pred</a:t>
            </a:r>
            <a:r>
              <a:rPr lang="en-IN" sz="1200" dirty="0"/>
              <a:t> Value : 0.90201         </a:t>
            </a:r>
          </a:p>
          <a:p>
            <a:r>
              <a:rPr lang="en-IN" sz="1200" dirty="0"/>
              <a:t>             Prevalence : 0.11493         </a:t>
            </a:r>
          </a:p>
          <a:p>
            <a:r>
              <a:rPr lang="en-IN" sz="1200" dirty="0"/>
              <a:t>         Detection Rate : 0.02015         </a:t>
            </a:r>
          </a:p>
          <a:p>
            <a:r>
              <a:rPr lang="en-IN" sz="1200" dirty="0"/>
              <a:t>   Detection Prevalence : 0.03284         </a:t>
            </a:r>
          </a:p>
          <a:p>
            <a:r>
              <a:rPr lang="en-IN" sz="1200" dirty="0"/>
              <a:t>      Balanced Accuracy : 0.58050         </a:t>
            </a:r>
          </a:p>
          <a:p>
            <a:r>
              <a:rPr lang="en-IN" sz="1200" dirty="0"/>
              <a:t>                                          </a:t>
            </a:r>
          </a:p>
          <a:p>
            <a:r>
              <a:rPr lang="en-IN" sz="1200" dirty="0"/>
              <a:t>       'Positive' Class : 1 </a:t>
            </a:r>
          </a:p>
        </p:txBody>
      </p:sp>
    </p:spTree>
    <p:extLst>
      <p:ext uri="{BB962C8B-B14F-4D97-AF65-F5344CB8AC3E}">
        <p14:creationId xmlns:p14="http://schemas.microsoft.com/office/powerpoint/2010/main" val="2839591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28860" y="1913930"/>
            <a:ext cx="7748340" cy="3123932"/>
          </a:xfrm>
          <a:prstGeom prst="rect">
            <a:avLst/>
          </a:prstGeom>
        </p:spPr>
        <p:txBody>
          <a:bodyPr wrap="square">
            <a:spAutoFit/>
          </a:bodyPr>
          <a:lstStyle/>
          <a:p>
            <a:r>
              <a:rPr lang="en-IN" sz="1000" dirty="0"/>
              <a:t>Model output on test dataset:</a:t>
            </a:r>
          </a:p>
          <a:p>
            <a:r>
              <a:rPr lang="en-IN" sz="1100" dirty="0"/>
              <a:t> </a:t>
            </a:r>
            <a:r>
              <a:rPr lang="fr-FR" sz="1100" dirty="0"/>
              <a:t>&gt; </a:t>
            </a:r>
            <a:r>
              <a:rPr lang="fr-FR" sz="1100" dirty="0" err="1"/>
              <a:t>concor</a:t>
            </a:r>
            <a:r>
              <a:rPr lang="fr-FR" sz="1100" dirty="0"/>
              <a:t> &lt;- Concordance(t_test$Purchase_Made,t_test$score2)</a:t>
            </a:r>
          </a:p>
          <a:p>
            <a:r>
              <a:rPr lang="fr-FR" sz="1100" dirty="0"/>
              <a:t>&gt; </a:t>
            </a:r>
            <a:r>
              <a:rPr lang="fr-FR" sz="1100" dirty="0" err="1"/>
              <a:t>concor</a:t>
            </a:r>
            <a:endParaRPr lang="fr-FR" sz="1100" dirty="0"/>
          </a:p>
          <a:p>
            <a:r>
              <a:rPr lang="fr-FR" sz="1100" dirty="0"/>
              <a:t>$Concordance</a:t>
            </a:r>
          </a:p>
          <a:p>
            <a:r>
              <a:rPr lang="fr-FR" sz="1100" dirty="0"/>
              <a:t>[1] 0.8613697</a:t>
            </a:r>
          </a:p>
          <a:p>
            <a:endParaRPr lang="fr-FR" sz="1100" dirty="0"/>
          </a:p>
          <a:p>
            <a:r>
              <a:rPr lang="fr-FR" sz="1100" dirty="0"/>
              <a:t>$Discordance</a:t>
            </a:r>
          </a:p>
          <a:p>
            <a:r>
              <a:rPr lang="fr-FR" sz="1100" dirty="0"/>
              <a:t>[1] 0.1386303</a:t>
            </a:r>
          </a:p>
          <a:p>
            <a:endParaRPr lang="fr-FR" sz="1100" dirty="0"/>
          </a:p>
          <a:p>
            <a:r>
              <a:rPr lang="fr-FR" sz="1100" dirty="0"/>
              <a:t>$</a:t>
            </a:r>
            <a:r>
              <a:rPr lang="fr-FR" sz="1100" dirty="0" err="1"/>
              <a:t>Tied</a:t>
            </a:r>
            <a:endParaRPr lang="fr-FR" sz="1100" dirty="0"/>
          </a:p>
          <a:p>
            <a:r>
              <a:rPr lang="fr-FR" sz="1100" dirty="0"/>
              <a:t>[1] -2.775558e-17</a:t>
            </a:r>
          </a:p>
          <a:p>
            <a:endParaRPr lang="fr-FR" sz="1100" dirty="0"/>
          </a:p>
          <a:p>
            <a:r>
              <a:rPr lang="fr-FR" sz="1100" dirty="0"/>
              <a:t>$Pairs</a:t>
            </a:r>
          </a:p>
          <a:p>
            <a:r>
              <a:rPr lang="fr-FR" sz="1100" dirty="0"/>
              <a:t>[1] 182644</a:t>
            </a:r>
          </a:p>
          <a:p>
            <a:endParaRPr lang="fr-FR" sz="1100" dirty="0"/>
          </a:p>
          <a:p>
            <a:r>
              <a:rPr lang="en-US" sz="1100" dirty="0"/>
              <a:t>&gt; </a:t>
            </a:r>
            <a:r>
              <a:rPr lang="en-US" sz="1100" dirty="0" err="1"/>
              <a:t>ks_stat</a:t>
            </a:r>
            <a:r>
              <a:rPr lang="en-US" sz="1100" dirty="0"/>
              <a:t>(actuals = </a:t>
            </a:r>
            <a:r>
              <a:rPr lang="en-US" sz="1100" dirty="0" err="1"/>
              <a:t>t_test$Purchase_Made,predictedScores</a:t>
            </a:r>
            <a:r>
              <a:rPr lang="en-US" sz="1100" dirty="0"/>
              <a:t> = </a:t>
            </a:r>
            <a:r>
              <a:rPr lang="en-US" sz="1100" dirty="0" err="1"/>
              <a:t>as.numeric</a:t>
            </a:r>
            <a:r>
              <a:rPr lang="en-US" sz="1100" dirty="0"/>
              <a:t>(t_test$score2))</a:t>
            </a:r>
          </a:p>
          <a:p>
            <a:r>
              <a:rPr lang="en-US" sz="1100" dirty="0"/>
              <a:t>[1] 0.5635</a:t>
            </a:r>
            <a:endParaRPr lang="fr-FR" sz="1100" dirty="0"/>
          </a:p>
          <a:p>
            <a:endParaRPr lang="en-IN" sz="1100" dirty="0"/>
          </a:p>
        </p:txBody>
      </p:sp>
      <p:pic>
        <p:nvPicPr>
          <p:cNvPr id="2" name="Picture 1">
            <a:extLst>
              <a:ext uri="{FF2B5EF4-FFF2-40B4-BE49-F238E27FC236}">
                <a16:creationId xmlns:a16="http://schemas.microsoft.com/office/drawing/2014/main" id="{D40C88FE-19AC-4E3D-950D-FF45519EC53C}"/>
              </a:ext>
            </a:extLst>
          </p:cNvPr>
          <p:cNvPicPr>
            <a:picLocks noChangeAspect="1"/>
          </p:cNvPicPr>
          <p:nvPr/>
        </p:nvPicPr>
        <p:blipFill>
          <a:blip r:embed="rId2"/>
          <a:stretch>
            <a:fillRect/>
          </a:stretch>
        </p:blipFill>
        <p:spPr>
          <a:xfrm>
            <a:off x="4490650" y="842491"/>
            <a:ext cx="4168984" cy="2773247"/>
          </a:xfrm>
          <a:prstGeom prst="rect">
            <a:avLst/>
          </a:prstGeom>
        </p:spPr>
      </p:pic>
      <p:pic>
        <p:nvPicPr>
          <p:cNvPr id="8" name="Picture 7">
            <a:extLst>
              <a:ext uri="{FF2B5EF4-FFF2-40B4-BE49-F238E27FC236}">
                <a16:creationId xmlns:a16="http://schemas.microsoft.com/office/drawing/2014/main" id="{28734E11-B5C6-4EEA-AAE6-0042B160BC0E}"/>
              </a:ext>
            </a:extLst>
          </p:cNvPr>
          <p:cNvPicPr>
            <a:picLocks noChangeAspect="1"/>
          </p:cNvPicPr>
          <p:nvPr/>
        </p:nvPicPr>
        <p:blipFill>
          <a:blip r:embed="rId3"/>
          <a:stretch>
            <a:fillRect/>
          </a:stretch>
        </p:blipFill>
        <p:spPr>
          <a:xfrm>
            <a:off x="4646156" y="3615738"/>
            <a:ext cx="4168984" cy="2901462"/>
          </a:xfrm>
          <a:prstGeom prst="rect">
            <a:avLst/>
          </a:prstGeom>
        </p:spPr>
      </p:pic>
    </p:spTree>
    <p:extLst>
      <p:ext uri="{BB962C8B-B14F-4D97-AF65-F5344CB8AC3E}">
        <p14:creationId xmlns:p14="http://schemas.microsoft.com/office/powerpoint/2010/main" val="35592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23718" y="864513"/>
            <a:ext cx="3090847" cy="415498"/>
          </a:xfrm>
          <a:prstGeom prst="rect">
            <a:avLst/>
          </a:prstGeom>
        </p:spPr>
        <p:txBody>
          <a:bodyPr wrap="none">
            <a:spAutoFit/>
          </a:bodyPr>
          <a:lstStyle/>
          <a:p>
            <a:pPr lvl="0" algn="ctr"/>
            <a:r>
              <a:rPr lang="en-IN" sz="2100" b="1" dirty="0">
                <a:solidFill>
                  <a:srgbClr val="0000FF"/>
                </a:solidFill>
              </a:rPr>
              <a:t>1.3 Approach of the Study</a:t>
            </a:r>
          </a:p>
        </p:txBody>
      </p:sp>
      <p:sp>
        <p:nvSpPr>
          <p:cNvPr id="8" name="Rectangle 7"/>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2" name="TextBox 1">
            <a:extLst>
              <a:ext uri="{FF2B5EF4-FFF2-40B4-BE49-F238E27FC236}">
                <a16:creationId xmlns:a16="http://schemas.microsoft.com/office/drawing/2014/main" id="{1799D8C2-8720-4F03-B105-163E082D5FF3}"/>
              </a:ext>
            </a:extLst>
          </p:cNvPr>
          <p:cNvSpPr txBox="1"/>
          <p:nvPr/>
        </p:nvSpPr>
        <p:spPr>
          <a:xfrm>
            <a:off x="457200" y="1447800"/>
            <a:ext cx="7772400" cy="3693319"/>
          </a:xfrm>
          <a:prstGeom prst="rect">
            <a:avLst/>
          </a:prstGeom>
          <a:noFill/>
        </p:spPr>
        <p:txBody>
          <a:bodyPr wrap="square" rtlCol="0">
            <a:spAutoFit/>
          </a:bodyPr>
          <a:lstStyle/>
          <a:p>
            <a:pPr lvl="0"/>
            <a:r>
              <a:rPr lang="en-IN" b="1" dirty="0"/>
              <a:t>Steps Involved:</a:t>
            </a:r>
          </a:p>
          <a:p>
            <a:pPr lvl="0"/>
            <a:endParaRPr lang="en-IN" b="1" dirty="0"/>
          </a:p>
          <a:p>
            <a:pPr marL="342900" lvl="0" indent="-342900">
              <a:buAutoNum type="arabicPeriod"/>
            </a:pPr>
            <a:r>
              <a:rPr lang="en-IN" dirty="0"/>
              <a:t>Reading the data</a:t>
            </a:r>
          </a:p>
          <a:p>
            <a:pPr marL="342900" lvl="0" indent="-342900">
              <a:buAutoNum type="arabicPeriod"/>
            </a:pPr>
            <a:endParaRPr lang="en-IN" dirty="0"/>
          </a:p>
          <a:p>
            <a:pPr marL="342900" lvl="0" indent="-342900">
              <a:buAutoNum type="arabicPeriod"/>
            </a:pPr>
            <a:r>
              <a:rPr lang="en-IN" dirty="0"/>
              <a:t>Analysing the data: EDA (Univariate/Bivariate statistics, box plot, histogram, scatter plot):</a:t>
            </a:r>
          </a:p>
          <a:p>
            <a:pPr marL="742950" lvl="1" indent="-285750">
              <a:buFont typeface="Arial" panose="020B0604020202020204" pitchFamily="34" charset="0"/>
              <a:buChar char="•"/>
            </a:pPr>
            <a:r>
              <a:rPr lang="en-IN" dirty="0"/>
              <a:t>Variable identification (Dependent, Independent variables)</a:t>
            </a:r>
          </a:p>
          <a:p>
            <a:pPr marL="742950" lvl="1" indent="-285750">
              <a:buFont typeface="Arial" panose="020B0604020202020204" pitchFamily="34" charset="0"/>
              <a:buChar char="•"/>
            </a:pPr>
            <a:r>
              <a:rPr lang="en-IN" dirty="0"/>
              <a:t>Distribution of numerical variable (box plot, histogram)</a:t>
            </a:r>
          </a:p>
          <a:p>
            <a:pPr marL="742950" lvl="1" indent="-285750">
              <a:buFont typeface="Arial" panose="020B0604020202020204" pitchFamily="34" charset="0"/>
              <a:buChar char="•"/>
            </a:pPr>
            <a:r>
              <a:rPr lang="en-IN" dirty="0"/>
              <a:t>Counting no. of categorical variable</a:t>
            </a:r>
          </a:p>
          <a:p>
            <a:pPr marL="742950" lvl="1" indent="-285750">
              <a:buFont typeface="Arial" panose="020B0604020202020204" pitchFamily="34" charset="0"/>
              <a:buChar char="•"/>
            </a:pPr>
            <a:r>
              <a:rPr lang="en-IN" dirty="0"/>
              <a:t>Find out no. of missing values/blanks</a:t>
            </a:r>
          </a:p>
          <a:p>
            <a:pPr marL="742950" lvl="1" indent="-285750">
              <a:buFont typeface="Arial" panose="020B0604020202020204" pitchFamily="34" charset="0"/>
              <a:buChar char="•"/>
            </a:pPr>
            <a:r>
              <a:rPr lang="en-IN" dirty="0"/>
              <a:t>Find out no. of outliers, outlier treatment if required</a:t>
            </a:r>
          </a:p>
          <a:p>
            <a:pPr lvl="1"/>
            <a:endParaRPr lang="en-IN" dirty="0"/>
          </a:p>
          <a:p>
            <a:pPr lvl="0"/>
            <a:endParaRPr lang="en-IN" dirty="0"/>
          </a:p>
        </p:txBody>
      </p:sp>
    </p:spTree>
    <p:extLst>
      <p:ext uri="{BB962C8B-B14F-4D97-AF65-F5344CB8AC3E}">
        <p14:creationId xmlns:p14="http://schemas.microsoft.com/office/powerpoint/2010/main" val="660905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810815" y="5486400"/>
            <a:ext cx="7539629" cy="523220"/>
          </a:xfrm>
          <a:prstGeom prst="rect">
            <a:avLst/>
          </a:prstGeom>
        </p:spPr>
        <p:txBody>
          <a:bodyPr wrap="none">
            <a:spAutoFit/>
          </a:bodyPr>
          <a:lstStyle/>
          <a:p>
            <a:pPr algn="ctr"/>
            <a:r>
              <a:rPr lang="en-IN" sz="2800" b="1" dirty="0">
                <a:solidFill>
                  <a:srgbClr val="C00000"/>
                </a:solidFill>
              </a:rPr>
              <a:t>6. INSIGHTS DERIVED AND RECOMMENDATIONS</a:t>
            </a: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009775"/>
            <a:ext cx="29241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996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923330"/>
          </a:xfrm>
          <a:prstGeom prst="rect">
            <a:avLst/>
          </a:prstGeom>
        </p:spPr>
        <p:txBody>
          <a:bodyPr wrap="square">
            <a:spAutoFit/>
          </a:bodyPr>
          <a:lstStyle/>
          <a:p>
            <a:pPr marL="285750" indent="-285750">
              <a:buFont typeface="Arial" panose="020B0604020202020204" pitchFamily="34" charset="0"/>
              <a:buChar char="•"/>
            </a:pPr>
            <a:endParaRPr lang="en-IN" dirty="0"/>
          </a:p>
          <a:p>
            <a:pPr lvl="0"/>
            <a:endParaRPr lang="en-IN" dirty="0"/>
          </a:p>
          <a:p>
            <a:r>
              <a:rPr lang="en-IN" dirty="0"/>
              <a:t> </a:t>
            </a:r>
          </a:p>
        </p:txBody>
      </p:sp>
      <p:sp>
        <p:nvSpPr>
          <p:cNvPr id="6" name="Rectangle 5">
            <a:extLst>
              <a:ext uri="{FF2B5EF4-FFF2-40B4-BE49-F238E27FC236}">
                <a16:creationId xmlns:a16="http://schemas.microsoft.com/office/drawing/2014/main" id="{E548B276-9351-425C-BFE1-A71F87345340}"/>
              </a:ext>
            </a:extLst>
          </p:cNvPr>
          <p:cNvSpPr/>
          <p:nvPr/>
        </p:nvSpPr>
        <p:spPr>
          <a:xfrm>
            <a:off x="383192" y="990600"/>
            <a:ext cx="8532208" cy="4339650"/>
          </a:xfrm>
          <a:prstGeom prst="rect">
            <a:avLst/>
          </a:prstGeom>
        </p:spPr>
        <p:txBody>
          <a:bodyPr wrap="square">
            <a:spAutoFit/>
          </a:bodyPr>
          <a:lstStyle/>
          <a:p>
            <a:endParaRPr lang="en-IN" sz="2400" dirty="0"/>
          </a:p>
          <a:p>
            <a:pPr marL="171450" indent="-171450">
              <a:buFont typeface="Arial" panose="020B0604020202020204" pitchFamily="34" charset="0"/>
              <a:buChar char="•"/>
            </a:pPr>
            <a:r>
              <a:rPr lang="en-IN" sz="2000" dirty="0"/>
              <a:t>Model is 89.25% accurate in correctly identifying which customer will purchase the product and which one will not purchase</a:t>
            </a:r>
          </a:p>
          <a:p>
            <a:pPr marL="171450" indent="-171450">
              <a:buFont typeface="Arial" panose="020B0604020202020204" pitchFamily="34" charset="0"/>
              <a:buChar char="•"/>
            </a:pPr>
            <a:r>
              <a:rPr lang="en-IN" sz="2000" dirty="0"/>
              <a:t>Model is 98.57% accurate in correctly identifying customers who will not purchase the product (Specificity)</a:t>
            </a:r>
          </a:p>
          <a:p>
            <a:pPr marL="171450" indent="-171450">
              <a:buFont typeface="Arial" panose="020B0604020202020204" pitchFamily="34" charset="0"/>
              <a:buChar char="•"/>
            </a:pPr>
            <a:r>
              <a:rPr lang="en-IN" sz="2000" dirty="0"/>
              <a:t>However, model is only 17.53% accurate in correctly identifying customers who will purchase the product (Sensitivity)</a:t>
            </a:r>
          </a:p>
          <a:p>
            <a:pPr marL="171450" indent="-171450">
              <a:buFont typeface="Arial" panose="020B0604020202020204" pitchFamily="34" charset="0"/>
              <a:buChar char="•"/>
            </a:pPr>
            <a:r>
              <a:rPr lang="en-IN" sz="2000" dirty="0"/>
              <a:t>We can improve the sensitivity by lowering the probability cut-off value, but will reduce specificity</a:t>
            </a:r>
          </a:p>
          <a:p>
            <a:pPr marL="171450" indent="-171450">
              <a:buFont typeface="Arial" panose="020B0604020202020204" pitchFamily="34" charset="0"/>
              <a:buChar char="•"/>
            </a:pPr>
            <a:r>
              <a:rPr lang="en-IN" sz="2000" dirty="0"/>
              <a:t>Hence, depending on the requirement (whether to stress on customers who will not buy or on customer who will buy), we can choose an appropriate probability cut-of value to boost required accuracy parameter: Sensitivity or Specificity</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1847378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3375165" y="5486400"/>
            <a:ext cx="2410917" cy="523220"/>
          </a:xfrm>
          <a:prstGeom prst="rect">
            <a:avLst/>
          </a:prstGeom>
        </p:spPr>
        <p:txBody>
          <a:bodyPr wrap="none">
            <a:spAutoFit/>
          </a:bodyPr>
          <a:lstStyle/>
          <a:p>
            <a:pPr algn="ctr"/>
            <a:r>
              <a:rPr lang="en-IN" sz="2800" b="1" dirty="0">
                <a:solidFill>
                  <a:srgbClr val="C00000"/>
                </a:solidFill>
              </a:rPr>
              <a:t>7. APPENDICES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3748088" cy="2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Tree>
    <p:extLst>
      <p:ext uri="{BB962C8B-B14F-4D97-AF65-F5344CB8AC3E}">
        <p14:creationId xmlns:p14="http://schemas.microsoft.com/office/powerpoint/2010/main" val="898788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09600" y="880180"/>
            <a:ext cx="7543800" cy="5586145"/>
          </a:xfrm>
          <a:prstGeom prst="rect">
            <a:avLst/>
          </a:prstGeom>
          <a:noFill/>
        </p:spPr>
        <p:txBody>
          <a:bodyPr wrap="square" rtlCol="0">
            <a:spAutoFit/>
          </a:bodyPr>
          <a:lstStyle/>
          <a:p>
            <a:pPr marL="342900" indent="-342900">
              <a:buAutoNum type="arabicPeriod"/>
            </a:pPr>
            <a:r>
              <a:rPr lang="en-US" sz="1700" b="1" i="1" u="sng" dirty="0">
                <a:solidFill>
                  <a:srgbClr val="00B050"/>
                </a:solidFill>
                <a:latin typeface="Arial" panose="020B0604020202020204" pitchFamily="34" charset="0"/>
                <a:cs typeface="Arial" panose="020B0604020202020204" pitchFamily="34" charset="0"/>
              </a:rPr>
              <a:t>Logistic Regression Model:</a:t>
            </a:r>
          </a:p>
          <a:p>
            <a:pPr marL="342900" indent="-342900">
              <a:buAutoNum type="arabicPeriod"/>
            </a:pPr>
            <a:endParaRPr lang="en-US" sz="1700" b="1" i="1" u="sng" dirty="0">
              <a:solidFill>
                <a:srgbClr val="00B050"/>
              </a:solidFill>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 Setting working directory</a:t>
            </a:r>
          </a:p>
          <a:p>
            <a:r>
              <a:rPr lang="en-US" sz="1700" i="1" dirty="0" err="1">
                <a:latin typeface="Arial" panose="020B0604020202020204" pitchFamily="34" charset="0"/>
                <a:cs typeface="Arial" panose="020B0604020202020204" pitchFamily="34" charset="0"/>
              </a:rPr>
              <a:t>setwd</a:t>
            </a:r>
            <a:r>
              <a:rPr lang="en-US" sz="1700" i="1" dirty="0">
                <a:latin typeface="Arial" panose="020B0604020202020204" pitchFamily="34" charset="0"/>
                <a:cs typeface="Arial" panose="020B0604020202020204" pitchFamily="34" charset="0"/>
              </a:rPr>
              <a:t>(“folder path")</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 Getting working directory</a:t>
            </a:r>
          </a:p>
          <a:p>
            <a:r>
              <a:rPr lang="en-US" sz="1700" i="1" dirty="0" err="1">
                <a:latin typeface="Arial" panose="020B0604020202020204" pitchFamily="34" charset="0"/>
                <a:cs typeface="Arial" panose="020B0604020202020204" pitchFamily="34" charset="0"/>
              </a:rPr>
              <a:t>getwd</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 Reading the data file and storing the same to object data</a:t>
            </a:r>
          </a:p>
          <a:p>
            <a:r>
              <a:rPr lang="en-US" sz="1700" i="1" dirty="0">
                <a:latin typeface="Arial" panose="020B0604020202020204" pitchFamily="34" charset="0"/>
                <a:cs typeface="Arial" panose="020B0604020202020204" pitchFamily="34" charset="0"/>
              </a:rPr>
              <a:t>data = read.csv("market campaign.csv")</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 Few commands to </a:t>
            </a:r>
            <a:r>
              <a:rPr lang="en-US" sz="1700" i="1" dirty="0" err="1">
                <a:latin typeface="Arial" panose="020B0604020202020204" pitchFamily="34" charset="0"/>
                <a:cs typeface="Arial" panose="020B0604020202020204" pitchFamily="34" charset="0"/>
              </a:rPr>
              <a:t>veiw</a:t>
            </a:r>
            <a:r>
              <a:rPr lang="en-US" sz="1700" i="1" dirty="0">
                <a:latin typeface="Arial" panose="020B0604020202020204" pitchFamily="34" charset="0"/>
                <a:cs typeface="Arial" panose="020B0604020202020204" pitchFamily="34" charset="0"/>
              </a:rPr>
              <a:t> and analyze data</a:t>
            </a:r>
          </a:p>
          <a:p>
            <a:r>
              <a:rPr lang="en-US" sz="1700" i="1" dirty="0">
                <a:latin typeface="Arial" panose="020B0604020202020204" pitchFamily="34" charset="0"/>
                <a:cs typeface="Arial" panose="020B0604020202020204" pitchFamily="34" charset="0"/>
              </a:rPr>
              <a:t>View(data)</a:t>
            </a:r>
          </a:p>
          <a:p>
            <a:r>
              <a:rPr lang="en-US" sz="1700" i="1" dirty="0">
                <a:latin typeface="Arial" panose="020B0604020202020204" pitchFamily="34" charset="0"/>
                <a:cs typeface="Arial" panose="020B0604020202020204" pitchFamily="34" charset="0"/>
              </a:rPr>
              <a:t>str(data)</a:t>
            </a:r>
          </a:p>
          <a:p>
            <a:r>
              <a:rPr lang="en-US" sz="1700" i="1" dirty="0">
                <a:latin typeface="Arial" panose="020B0604020202020204" pitchFamily="34" charset="0"/>
                <a:cs typeface="Arial" panose="020B0604020202020204" pitchFamily="34" charset="0"/>
              </a:rPr>
              <a:t>summary(data)</a:t>
            </a:r>
          </a:p>
          <a:p>
            <a:r>
              <a:rPr lang="en-US" sz="1700" i="1" dirty="0">
                <a:latin typeface="Arial" panose="020B0604020202020204" pitchFamily="34" charset="0"/>
                <a:cs typeface="Arial" panose="020B0604020202020204" pitchFamily="34" charset="0"/>
              </a:rPr>
              <a:t>head(data)</a:t>
            </a:r>
          </a:p>
          <a:p>
            <a:r>
              <a:rPr lang="en-US" sz="1700" i="1" dirty="0">
                <a:latin typeface="Arial" panose="020B0604020202020204" pitchFamily="34" charset="0"/>
                <a:cs typeface="Arial" panose="020B0604020202020204" pitchFamily="34" charset="0"/>
              </a:rPr>
              <a:t>tail(data)</a:t>
            </a:r>
          </a:p>
          <a:p>
            <a:r>
              <a:rPr lang="en-US" sz="1700" i="1" dirty="0">
                <a:latin typeface="Arial" panose="020B0604020202020204" pitchFamily="34" charset="0"/>
                <a:cs typeface="Arial" panose="020B0604020202020204" pitchFamily="34" charset="0"/>
              </a:rPr>
              <a:t># So prima-facie with the help of above commands, we could see that there are few NAs (i.e. missing values) and blanks in the data. So next step is to treat these missing values, for that we need to see the distribution of these variables and also need to see presence of outliers if any.</a:t>
            </a:r>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905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85800" y="793800"/>
            <a:ext cx="7543800" cy="5586145"/>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#Missing values </a:t>
            </a:r>
            <a:r>
              <a:rPr lang="en-IN" sz="1700" i="1" dirty="0" err="1">
                <a:latin typeface="Arial" panose="020B0604020202020204" pitchFamily="34" charset="0"/>
                <a:cs typeface="Arial" panose="020B0604020202020204" pitchFamily="34" charset="0"/>
              </a:rPr>
              <a:t>visvualization</a:t>
            </a:r>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library(mice)</a:t>
            </a:r>
          </a:p>
          <a:p>
            <a:r>
              <a:rPr lang="en-IN" sz="1700" i="1" dirty="0" err="1">
                <a:latin typeface="Arial" panose="020B0604020202020204" pitchFamily="34" charset="0"/>
                <a:cs typeface="Arial" panose="020B0604020202020204" pitchFamily="34" charset="0"/>
              </a:rPr>
              <a:t>md.pattern</a:t>
            </a:r>
            <a:r>
              <a:rPr lang="en-IN" sz="1700" i="1" dirty="0">
                <a:latin typeface="Arial" panose="020B0604020202020204" pitchFamily="34" charset="0"/>
                <a:cs typeface="Arial" panose="020B0604020202020204" pitchFamily="34" charset="0"/>
              </a:rPr>
              <a:t>(data)</a:t>
            </a:r>
          </a:p>
          <a:p>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md.pattern</a:t>
            </a:r>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library(VIM)</a:t>
            </a:r>
          </a:p>
          <a:p>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aggr</a:t>
            </a:r>
            <a:endParaRPr lang="en-IN" sz="1700" i="1" dirty="0">
              <a:latin typeface="Arial" panose="020B0604020202020204" pitchFamily="34" charset="0"/>
              <a:cs typeface="Arial" panose="020B0604020202020204" pitchFamily="34" charset="0"/>
            </a:endParaRPr>
          </a:p>
          <a:p>
            <a:r>
              <a:rPr lang="en-IN" sz="1700" i="1" dirty="0" err="1">
                <a:latin typeface="Arial" panose="020B0604020202020204" pitchFamily="34" charset="0"/>
                <a:cs typeface="Arial" panose="020B0604020202020204" pitchFamily="34" charset="0"/>
              </a:rPr>
              <a:t>aggr</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data,numbers</a:t>
            </a:r>
            <a:r>
              <a:rPr lang="en-IN" sz="1700" i="1" dirty="0">
                <a:latin typeface="Arial" panose="020B0604020202020204" pitchFamily="34" charset="0"/>
                <a:cs typeface="Arial" panose="020B0604020202020204" pitchFamily="34" charset="0"/>
              </a:rPr>
              <a:t>=TRUE, prop=FALSE)</a:t>
            </a:r>
          </a:p>
          <a:p>
            <a:r>
              <a:rPr lang="en-IN" sz="1700" i="1" dirty="0" err="1">
                <a:latin typeface="Arial" panose="020B0604020202020204" pitchFamily="34" charset="0"/>
                <a:cs typeface="Arial" panose="020B0604020202020204" pitchFamily="34" charset="0"/>
              </a:rPr>
              <a:t>matrixplot</a:t>
            </a:r>
            <a:r>
              <a:rPr lang="en-IN" sz="1700" i="1" dirty="0">
                <a:latin typeface="Arial" panose="020B0604020202020204" pitchFamily="34" charset="0"/>
                <a:cs typeface="Arial" panose="020B0604020202020204" pitchFamily="34" charset="0"/>
              </a:rPr>
              <a:t>(data)</a:t>
            </a:r>
          </a:p>
          <a:p>
            <a:r>
              <a:rPr lang="en-IN" sz="1700" i="1" dirty="0" err="1">
                <a:latin typeface="Arial" panose="020B0604020202020204" pitchFamily="34" charset="0"/>
                <a:cs typeface="Arial" panose="020B0604020202020204" pitchFamily="34" charset="0"/>
              </a:rPr>
              <a:t>mice_plot</a:t>
            </a:r>
            <a:r>
              <a:rPr lang="en-IN" sz="1700" i="1" dirty="0">
                <a:latin typeface="Arial" panose="020B0604020202020204" pitchFamily="34" charset="0"/>
                <a:cs typeface="Arial" panose="020B0604020202020204" pitchFamily="34" charset="0"/>
              </a:rPr>
              <a:t> &lt;- </a:t>
            </a:r>
            <a:r>
              <a:rPr lang="en-IN" sz="1700" i="1" dirty="0" err="1">
                <a:latin typeface="Arial" panose="020B0604020202020204" pitchFamily="34" charset="0"/>
                <a:cs typeface="Arial" panose="020B0604020202020204" pitchFamily="34" charset="0"/>
              </a:rPr>
              <a:t>aggr</a:t>
            </a:r>
            <a:r>
              <a:rPr lang="en-IN" sz="1700" i="1" dirty="0">
                <a:latin typeface="Arial" panose="020B0604020202020204" pitchFamily="34" charset="0"/>
                <a:cs typeface="Arial" panose="020B0604020202020204" pitchFamily="34" charset="0"/>
              </a:rPr>
              <a:t>(data, col=c('</a:t>
            </a:r>
            <a:r>
              <a:rPr lang="en-IN" sz="1700" i="1" dirty="0" err="1">
                <a:latin typeface="Arial" panose="020B0604020202020204" pitchFamily="34" charset="0"/>
                <a:cs typeface="Arial" panose="020B0604020202020204" pitchFamily="34" charset="0"/>
              </a:rPr>
              <a:t>navyblue</a:t>
            </a:r>
            <a:r>
              <a:rPr lang="en-IN" sz="1700" i="1" dirty="0">
                <a:latin typeface="Arial" panose="020B0604020202020204" pitchFamily="34" charset="0"/>
                <a:cs typeface="Arial" panose="020B0604020202020204" pitchFamily="34" charset="0"/>
              </a:rPr>
              <a:t>','yellow'),</a:t>
            </a:r>
          </a:p>
          <a:p>
            <a:r>
              <a:rPr lang="en-IN" sz="1700" i="1" dirty="0">
                <a:latin typeface="Arial" panose="020B0604020202020204" pitchFamily="34" charset="0"/>
                <a:cs typeface="Arial" panose="020B0604020202020204" pitchFamily="34" charset="0"/>
              </a:rPr>
              <a:t>                  numbers=TRUE, </a:t>
            </a:r>
            <a:r>
              <a:rPr lang="en-IN" sz="1700" i="1" dirty="0" err="1">
                <a:latin typeface="Arial" panose="020B0604020202020204" pitchFamily="34" charset="0"/>
                <a:cs typeface="Arial" panose="020B0604020202020204" pitchFamily="34" charset="0"/>
              </a:rPr>
              <a:t>sortVars</a:t>
            </a:r>
            <a:r>
              <a:rPr lang="en-IN" sz="1700" i="1" dirty="0">
                <a:latin typeface="Arial" panose="020B0604020202020204" pitchFamily="34" charset="0"/>
                <a:cs typeface="Arial" panose="020B0604020202020204" pitchFamily="34" charset="0"/>
              </a:rPr>
              <a:t>=TRUE,</a:t>
            </a:r>
          </a:p>
          <a:p>
            <a:r>
              <a:rPr lang="en-IN" sz="1700" i="1" dirty="0">
                <a:latin typeface="Arial" panose="020B0604020202020204" pitchFamily="34" charset="0"/>
                <a:cs typeface="Arial" panose="020B0604020202020204" pitchFamily="34" charset="0"/>
              </a:rPr>
              <a:t>                  labels=names(data), </a:t>
            </a:r>
            <a:r>
              <a:rPr lang="en-IN" sz="1700" i="1" dirty="0" err="1">
                <a:latin typeface="Arial" panose="020B0604020202020204" pitchFamily="34" charset="0"/>
                <a:cs typeface="Arial" panose="020B0604020202020204" pitchFamily="34" charset="0"/>
              </a:rPr>
              <a:t>cex.axis</a:t>
            </a:r>
            <a:r>
              <a:rPr lang="en-IN" sz="1700" i="1" dirty="0">
                <a:latin typeface="Arial" panose="020B0604020202020204" pitchFamily="34" charset="0"/>
                <a:cs typeface="Arial" panose="020B0604020202020204" pitchFamily="34" charset="0"/>
              </a:rPr>
              <a:t>=.7,</a:t>
            </a:r>
          </a:p>
          <a:p>
            <a:r>
              <a:rPr lang="en-IN" sz="1700" i="1" dirty="0">
                <a:latin typeface="Arial" panose="020B0604020202020204" pitchFamily="34" charset="0"/>
                <a:cs typeface="Arial" panose="020B0604020202020204" pitchFamily="34" charset="0"/>
              </a:rPr>
              <a:t>                  gap=3, </a:t>
            </a:r>
            <a:r>
              <a:rPr lang="en-IN" sz="1700" i="1" dirty="0" err="1">
                <a:latin typeface="Arial" panose="020B0604020202020204" pitchFamily="34" charset="0"/>
                <a:cs typeface="Arial" panose="020B0604020202020204" pitchFamily="34" charset="0"/>
              </a:rPr>
              <a:t>ylab</a:t>
            </a:r>
            <a:r>
              <a:rPr lang="en-IN" sz="1700" i="1" dirty="0">
                <a:latin typeface="Arial" panose="020B0604020202020204" pitchFamily="34" charset="0"/>
                <a:cs typeface="Arial" panose="020B0604020202020204" pitchFamily="34" charset="0"/>
              </a:rPr>
              <a:t>=c("Missing </a:t>
            </a:r>
            <a:r>
              <a:rPr lang="en-IN" sz="1700" i="1" dirty="0" err="1">
                <a:latin typeface="Arial" panose="020B0604020202020204" pitchFamily="34" charset="0"/>
                <a:cs typeface="Arial" panose="020B0604020202020204" pitchFamily="34" charset="0"/>
              </a:rPr>
              <a:t>data","Pattern</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 Checking distribution of variables</a:t>
            </a:r>
          </a:p>
          <a:p>
            <a:r>
              <a:rPr lang="en-IN" sz="1700" i="1" dirty="0" err="1">
                <a:latin typeface="Arial" panose="020B0604020202020204" pitchFamily="34" charset="0"/>
                <a:cs typeface="Arial" panose="020B0604020202020204" pitchFamily="34" charset="0"/>
              </a:rPr>
              <a:t>hist</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data$age</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#so age is nearly normally distributed</a:t>
            </a:r>
          </a:p>
          <a:p>
            <a:r>
              <a:rPr lang="en-IN" sz="1700" i="1" dirty="0">
                <a:latin typeface="Arial" panose="020B0604020202020204" pitchFamily="34" charset="0"/>
                <a:cs typeface="Arial" panose="020B0604020202020204" pitchFamily="34" charset="0"/>
              </a:rPr>
              <a:t>summary(</a:t>
            </a:r>
            <a:r>
              <a:rPr lang="en-IN" sz="1700" i="1" dirty="0" err="1">
                <a:latin typeface="Arial" panose="020B0604020202020204" pitchFamily="34" charset="0"/>
                <a:cs typeface="Arial" panose="020B0604020202020204" pitchFamily="34" charset="0"/>
              </a:rPr>
              <a:t>data$age</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#Replacing NAs with mean as age is normally distributed</a:t>
            </a:r>
          </a:p>
          <a:p>
            <a:r>
              <a:rPr lang="en-IN" sz="1700" i="1" dirty="0" err="1">
                <a:latin typeface="Arial" panose="020B0604020202020204" pitchFamily="34" charset="0"/>
                <a:cs typeface="Arial" panose="020B0604020202020204" pitchFamily="34" charset="0"/>
              </a:rPr>
              <a:t>data$age</a:t>
            </a:r>
            <a:r>
              <a:rPr lang="en-IN" sz="1700" i="1" dirty="0">
                <a:latin typeface="Arial" panose="020B0604020202020204" pitchFamily="34" charset="0"/>
                <a:cs typeface="Arial" panose="020B0604020202020204" pitchFamily="34" charset="0"/>
              </a:rPr>
              <a:t>[is.na(</a:t>
            </a:r>
            <a:r>
              <a:rPr lang="en-IN" sz="1700" i="1" dirty="0" err="1">
                <a:latin typeface="Arial" panose="020B0604020202020204" pitchFamily="34" charset="0"/>
                <a:cs typeface="Arial" panose="020B0604020202020204" pitchFamily="34" charset="0"/>
              </a:rPr>
              <a:t>data$age</a:t>
            </a:r>
            <a:r>
              <a:rPr lang="en-IN" sz="1700" i="1" dirty="0">
                <a:latin typeface="Arial" panose="020B0604020202020204" pitchFamily="34" charset="0"/>
                <a:cs typeface="Arial" panose="020B0604020202020204" pitchFamily="34" charset="0"/>
              </a:rPr>
              <a:t>)]=41</a:t>
            </a:r>
          </a:p>
          <a:p>
            <a:r>
              <a:rPr lang="en-IN" sz="1700" i="1" dirty="0">
                <a:latin typeface="Arial" panose="020B0604020202020204" pitchFamily="34" charset="0"/>
                <a:cs typeface="Arial" panose="020B0604020202020204" pitchFamily="34" charset="0"/>
              </a:rPr>
              <a:t>summary(</a:t>
            </a:r>
            <a:r>
              <a:rPr lang="en-IN" sz="1700" i="1" dirty="0" err="1">
                <a:latin typeface="Arial" panose="020B0604020202020204" pitchFamily="34" charset="0"/>
                <a:cs typeface="Arial" panose="020B0604020202020204" pitchFamily="34" charset="0"/>
              </a:rPr>
              <a:t>data$age</a:t>
            </a:r>
            <a:r>
              <a:rPr lang="en-IN"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#Now missing values of variable age is replaced with mean</a:t>
            </a:r>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773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762000" y="755285"/>
            <a:ext cx="7848600" cy="6370975"/>
          </a:xfrm>
          <a:prstGeom prst="rect">
            <a:avLst/>
          </a:prstGeom>
          <a:noFill/>
        </p:spPr>
        <p:txBody>
          <a:bodyPr wrap="square" rtlCol="0">
            <a:spAutoFit/>
          </a:bodyPr>
          <a:lstStyle/>
          <a:p>
            <a:r>
              <a:rPr lang="en-US" sz="1700" i="1" dirty="0">
                <a:latin typeface="Arial" panose="020B0604020202020204" pitchFamily="34" charset="0"/>
                <a:cs typeface="Arial" panose="020B0604020202020204" pitchFamily="34" charset="0"/>
              </a:rPr>
              <a:t>#Checking for outliers</a:t>
            </a:r>
          </a:p>
          <a:p>
            <a:r>
              <a:rPr lang="en-US" sz="1700" i="1" dirty="0">
                <a:latin typeface="Arial" panose="020B0604020202020204" pitchFamily="34" charset="0"/>
                <a:cs typeface="Arial" panose="020B0604020202020204" pitchFamily="34" charset="0"/>
              </a:rPr>
              <a:t>boxplot(</a:t>
            </a:r>
            <a:r>
              <a:rPr lang="en-US" sz="1700" i="1" dirty="0" err="1">
                <a:latin typeface="Arial" panose="020B0604020202020204" pitchFamily="34" charset="0"/>
                <a:cs typeface="Arial" panose="020B0604020202020204" pitchFamily="34" charset="0"/>
              </a:rPr>
              <a:t>data$age</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#SO there are some outliers, but keep them as it is as we do not want to alter our original data much</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summary(data$days_since._</a:t>
            </a:r>
            <a:r>
              <a:rPr lang="en-US" sz="1700" i="1" dirty="0" err="1">
                <a:latin typeface="Arial" panose="020B0604020202020204" pitchFamily="34" charset="0"/>
                <a:cs typeface="Arial" panose="020B0604020202020204" pitchFamily="34" charset="0"/>
              </a:rPr>
              <a:t>signed_in</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hist(data$days_since._</a:t>
            </a:r>
            <a:r>
              <a:rPr lang="en-US" sz="1700" i="1" dirty="0" err="1">
                <a:latin typeface="Arial" panose="020B0604020202020204" pitchFamily="34" charset="0"/>
                <a:cs typeface="Arial" panose="020B0604020202020204" pitchFamily="34" charset="0"/>
              </a:rPr>
              <a:t>signed_in</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data$days_since._</a:t>
            </a:r>
            <a:r>
              <a:rPr lang="en-US" sz="1700" i="1" dirty="0" err="1">
                <a:latin typeface="Arial" panose="020B0604020202020204" pitchFamily="34" charset="0"/>
                <a:cs typeface="Arial" panose="020B0604020202020204" pitchFamily="34" charset="0"/>
              </a:rPr>
              <a:t>signed_in</a:t>
            </a:r>
            <a:r>
              <a:rPr lang="en-US" sz="1700" i="1" dirty="0">
                <a:latin typeface="Arial" panose="020B0604020202020204" pitchFamily="34" charset="0"/>
                <a:cs typeface="Arial" panose="020B0604020202020204" pitchFamily="34" charset="0"/>
              </a:rPr>
              <a:t>[is.na(data$days_since._</a:t>
            </a:r>
            <a:r>
              <a:rPr lang="en-US" sz="1700" i="1" dirty="0" err="1">
                <a:latin typeface="Arial" panose="020B0604020202020204" pitchFamily="34" charset="0"/>
                <a:cs typeface="Arial" panose="020B0604020202020204" pitchFamily="34" charset="0"/>
              </a:rPr>
              <a:t>signed_in</a:t>
            </a:r>
            <a:r>
              <a:rPr lang="en-US" sz="1700" i="1" dirty="0">
                <a:latin typeface="Arial" panose="020B0604020202020204" pitchFamily="34" charset="0"/>
                <a:cs typeface="Arial" panose="020B0604020202020204" pitchFamily="34" charset="0"/>
              </a:rPr>
              <a:t>)]=15.91</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summary(data$days_since._</a:t>
            </a:r>
            <a:r>
              <a:rPr lang="en-US" sz="1700" i="1" dirty="0" err="1">
                <a:latin typeface="Arial" panose="020B0604020202020204" pitchFamily="34" charset="0"/>
                <a:cs typeface="Arial" panose="020B0604020202020204" pitchFamily="34" charset="0"/>
              </a:rPr>
              <a:t>signed_in</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a:t>
            </a:r>
            <a:r>
              <a:rPr lang="en-US" sz="1700" i="1" dirty="0" err="1">
                <a:latin typeface="Arial" panose="020B0604020202020204" pitchFamily="34" charset="0"/>
                <a:cs typeface="Arial" panose="020B0604020202020204" pitchFamily="34" charset="0"/>
              </a:rPr>
              <a:t>data$Time.spend.on.website</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hist(</a:t>
            </a:r>
            <a:r>
              <a:rPr lang="en-US" sz="1700" i="1" dirty="0" err="1">
                <a:latin typeface="Arial" panose="020B0604020202020204" pitchFamily="34" charset="0"/>
                <a:cs typeface="Arial" panose="020B0604020202020204" pitchFamily="34" charset="0"/>
              </a:rPr>
              <a:t>data$Time.spend.on.website</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err="1">
                <a:latin typeface="Arial" panose="020B0604020202020204" pitchFamily="34" charset="0"/>
                <a:cs typeface="Arial" panose="020B0604020202020204" pitchFamily="34" charset="0"/>
              </a:rPr>
              <a:t>data$Time.spend.on.website</a:t>
            </a:r>
            <a:r>
              <a:rPr lang="en-US" sz="1700" i="1" dirty="0">
                <a:latin typeface="Arial" panose="020B0604020202020204" pitchFamily="34" charset="0"/>
                <a:cs typeface="Arial" panose="020B0604020202020204" pitchFamily="34" charset="0"/>
              </a:rPr>
              <a:t>[is.na(</a:t>
            </a:r>
            <a:r>
              <a:rPr lang="en-US" sz="1700" i="1" dirty="0" err="1">
                <a:latin typeface="Arial" panose="020B0604020202020204" pitchFamily="34" charset="0"/>
                <a:cs typeface="Arial" panose="020B0604020202020204" pitchFamily="34" charset="0"/>
              </a:rPr>
              <a:t>data$Time.spend.on.website</a:t>
            </a:r>
            <a:r>
              <a:rPr lang="en-US" sz="1700" i="1" dirty="0">
                <a:latin typeface="Arial" panose="020B0604020202020204" pitchFamily="34" charset="0"/>
                <a:cs typeface="Arial" panose="020B0604020202020204" pitchFamily="34" charset="0"/>
              </a:rPr>
              <a:t>)]=185</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a:t>
            </a:r>
            <a:r>
              <a:rPr lang="en-US" sz="1700" i="1" dirty="0" err="1">
                <a:latin typeface="Arial" panose="020B0604020202020204" pitchFamily="34" charset="0"/>
                <a:cs typeface="Arial" panose="020B0604020202020204" pitchFamily="34" charset="0"/>
              </a:rPr>
              <a:t>data$Time.spend.on.website</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a:t>
            </a:r>
            <a:r>
              <a:rPr lang="en-US" sz="1700" i="1" dirty="0" err="1">
                <a:latin typeface="Arial" panose="020B0604020202020204" pitchFamily="34" charset="0"/>
                <a:cs typeface="Arial" panose="020B0604020202020204" pitchFamily="34" charset="0"/>
              </a:rPr>
              <a:t>data$Number_of_campaigns</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020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09600" y="880180"/>
            <a:ext cx="7620000" cy="6109365"/>
          </a:xfrm>
          <a:prstGeom prst="rect">
            <a:avLst/>
          </a:prstGeom>
          <a:noFill/>
        </p:spPr>
        <p:txBody>
          <a:bodyPr wrap="square" rtlCol="0">
            <a:spAutoFit/>
          </a:bodyPr>
          <a:lstStyle/>
          <a:p>
            <a:r>
              <a:rPr lang="en-US" sz="1700" i="1" dirty="0">
                <a:latin typeface="Arial" panose="020B0604020202020204" pitchFamily="34" charset="0"/>
                <a:cs typeface="Arial" panose="020B0604020202020204" pitchFamily="34" charset="0"/>
              </a:rPr>
              <a:t>hist(</a:t>
            </a:r>
            <a:r>
              <a:rPr lang="en-US" sz="1700" i="1" dirty="0" err="1">
                <a:latin typeface="Arial" panose="020B0604020202020204" pitchFamily="34" charset="0"/>
                <a:cs typeface="Arial" panose="020B0604020202020204" pitchFamily="34" charset="0"/>
              </a:rPr>
              <a:t>data$Number_of_campaigns</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err="1">
                <a:latin typeface="Arial" panose="020B0604020202020204" pitchFamily="34" charset="0"/>
                <a:cs typeface="Arial" panose="020B0604020202020204" pitchFamily="34" charset="0"/>
              </a:rPr>
              <a:t>data$Number_of_campaigns</a:t>
            </a:r>
            <a:r>
              <a:rPr lang="en-US" sz="1700" i="1" dirty="0">
                <a:latin typeface="Arial" panose="020B0604020202020204" pitchFamily="34" charset="0"/>
                <a:cs typeface="Arial" panose="020B0604020202020204" pitchFamily="34" charset="0"/>
              </a:rPr>
              <a:t>[is.na(</a:t>
            </a:r>
            <a:r>
              <a:rPr lang="en-US" sz="1700" i="1" dirty="0" err="1">
                <a:latin typeface="Arial" panose="020B0604020202020204" pitchFamily="34" charset="0"/>
                <a:cs typeface="Arial" panose="020B0604020202020204" pitchFamily="34" charset="0"/>
              </a:rPr>
              <a:t>data$Number_of_campaigns</a:t>
            </a:r>
            <a:r>
              <a:rPr lang="en-US" sz="1700" i="1" dirty="0">
                <a:latin typeface="Arial" panose="020B0604020202020204" pitchFamily="34" charset="0"/>
                <a:cs typeface="Arial" panose="020B0604020202020204" pitchFamily="34" charset="0"/>
              </a:rPr>
              <a:t>)]=2</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a:t>
            </a:r>
            <a:r>
              <a:rPr lang="en-US" sz="1700" i="1" dirty="0" err="1">
                <a:latin typeface="Arial" panose="020B0604020202020204" pitchFamily="34" charset="0"/>
                <a:cs typeface="Arial" panose="020B0604020202020204" pitchFamily="34" charset="0"/>
              </a:rPr>
              <a:t>data$Number_of_campaigns</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a:t>
            </a:r>
            <a:r>
              <a:rPr lang="en-US" sz="1700" i="1" dirty="0" err="1">
                <a:latin typeface="Arial" panose="020B0604020202020204" pitchFamily="34" charset="0"/>
                <a:cs typeface="Arial" panose="020B0604020202020204" pitchFamily="34" charset="0"/>
              </a:rPr>
              <a:t>data$previous_purchases</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hist(</a:t>
            </a:r>
            <a:r>
              <a:rPr lang="en-US" sz="1700" i="1" dirty="0" err="1">
                <a:latin typeface="Arial" panose="020B0604020202020204" pitchFamily="34" charset="0"/>
                <a:cs typeface="Arial" panose="020B0604020202020204" pitchFamily="34" charset="0"/>
              </a:rPr>
              <a:t>data$previous_purchases</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err="1">
                <a:latin typeface="Arial" panose="020B0604020202020204" pitchFamily="34" charset="0"/>
                <a:cs typeface="Arial" panose="020B0604020202020204" pitchFamily="34" charset="0"/>
              </a:rPr>
              <a:t>data$previous_purchases</a:t>
            </a:r>
            <a:r>
              <a:rPr lang="en-US" sz="1700" i="1" dirty="0">
                <a:latin typeface="Arial" panose="020B0604020202020204" pitchFamily="34" charset="0"/>
                <a:cs typeface="Arial" panose="020B0604020202020204" pitchFamily="34" charset="0"/>
              </a:rPr>
              <a:t>[is.na(</a:t>
            </a:r>
            <a:r>
              <a:rPr lang="en-US" sz="1700" i="1" dirty="0" err="1">
                <a:latin typeface="Arial" panose="020B0604020202020204" pitchFamily="34" charset="0"/>
                <a:cs typeface="Arial" panose="020B0604020202020204" pitchFamily="34" charset="0"/>
              </a:rPr>
              <a:t>data$previous_purchases</a:t>
            </a:r>
            <a:r>
              <a:rPr lang="en-US" sz="1700" i="1" dirty="0">
                <a:latin typeface="Arial" panose="020B0604020202020204" pitchFamily="34" charset="0"/>
                <a:cs typeface="Arial" panose="020B0604020202020204" pitchFamily="34" charset="0"/>
              </a:rPr>
              <a:t>)]=0</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a:t>
            </a:r>
            <a:r>
              <a:rPr lang="en-US" sz="1700" i="1" dirty="0" err="1">
                <a:latin typeface="Arial" panose="020B0604020202020204" pitchFamily="34" charset="0"/>
                <a:cs typeface="Arial" panose="020B0604020202020204" pitchFamily="34" charset="0"/>
              </a:rPr>
              <a:t>data$previous_purchases</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summary(data)</a:t>
            </a:r>
          </a:p>
          <a:p>
            <a:r>
              <a:rPr lang="en-US" sz="1700" i="1" dirty="0">
                <a:latin typeface="Arial" panose="020B0604020202020204" pitchFamily="34" charset="0"/>
                <a:cs typeface="Arial" panose="020B0604020202020204" pitchFamily="34" charset="0"/>
              </a:rPr>
              <a:t>View(data)</a:t>
            </a:r>
          </a:p>
          <a:p>
            <a:r>
              <a:rPr lang="en-US" sz="1700" i="1" dirty="0">
                <a:latin typeface="Arial" panose="020B0604020202020204" pitchFamily="34" charset="0"/>
                <a:cs typeface="Arial" panose="020B0604020202020204" pitchFamily="34" charset="0"/>
              </a:rPr>
              <a:t>#deleting missing value records</a:t>
            </a:r>
          </a:p>
          <a:p>
            <a:r>
              <a:rPr lang="en-US" sz="1700" i="1" dirty="0">
                <a:latin typeface="Arial" panose="020B0604020202020204" pitchFamily="34" charset="0"/>
                <a:cs typeface="Arial" panose="020B0604020202020204" pitchFamily="34" charset="0"/>
              </a:rPr>
              <a:t>data1=data[-c(740,40,116,3176,170,211,56,131,251,547,491,3177,157,119,306,142,93),]</a:t>
            </a:r>
          </a:p>
          <a:p>
            <a:r>
              <a:rPr lang="en-US" sz="1700" i="1" dirty="0">
                <a:latin typeface="Arial" panose="020B0604020202020204" pitchFamily="34" charset="0"/>
                <a:cs typeface="Arial" panose="020B0604020202020204" pitchFamily="34" charset="0"/>
              </a:rPr>
              <a:t>write.csv(data1, file = "my_data1.csv")</a:t>
            </a:r>
          </a:p>
          <a:p>
            <a:r>
              <a:rPr lang="en-US" sz="1700" i="1" dirty="0">
                <a:latin typeface="Arial" panose="020B0604020202020204" pitchFamily="34" charset="0"/>
                <a:cs typeface="Arial" panose="020B0604020202020204" pitchFamily="34" charset="0"/>
              </a:rPr>
              <a:t>View(data1)</a:t>
            </a:r>
          </a:p>
          <a:p>
            <a:endParaRPr lang="en-US" sz="1700" i="1" dirty="0">
              <a:latin typeface="Arial" panose="020B0604020202020204" pitchFamily="34" charset="0"/>
              <a:cs typeface="Arial" panose="020B0604020202020204" pitchFamily="34" charset="0"/>
            </a:endParaRPr>
          </a:p>
          <a:p>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470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09600" y="880180"/>
            <a:ext cx="7620000" cy="5586145"/>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summary(data1$job)</a:t>
            </a:r>
          </a:p>
          <a:p>
            <a:r>
              <a:rPr lang="en-IN" sz="1700" i="1" dirty="0">
                <a:latin typeface="Arial" panose="020B0604020202020204" pitchFamily="34" charset="0"/>
                <a:cs typeface="Arial" panose="020B0604020202020204" pitchFamily="34" charset="0"/>
              </a:rPr>
              <a:t>str(data1$job)</a:t>
            </a:r>
          </a:p>
          <a:p>
            <a:r>
              <a:rPr lang="en-IN" sz="1700" i="1" dirty="0">
                <a:latin typeface="Arial" panose="020B0604020202020204" pitchFamily="34" charset="0"/>
                <a:cs typeface="Arial" panose="020B0604020202020204" pitchFamily="34" charset="0"/>
              </a:rPr>
              <a:t>table(data1$job)</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#Dummy variable creation:</a:t>
            </a:r>
          </a:p>
          <a:p>
            <a:r>
              <a:rPr lang="en-IN" sz="1700" i="1" dirty="0">
                <a:latin typeface="Arial" panose="020B0604020202020204" pitchFamily="34" charset="0"/>
                <a:cs typeface="Arial" panose="020B0604020202020204" pitchFamily="34" charset="0"/>
              </a:rPr>
              <a:t>data1$admin.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(data1$job=="admin.",1,0)</a:t>
            </a:r>
          </a:p>
          <a:p>
            <a:r>
              <a:rPr lang="en-IN" sz="1700" i="1" dirty="0">
                <a:latin typeface="Arial" panose="020B0604020202020204" pitchFamily="34" charset="0"/>
                <a:cs typeface="Arial" panose="020B0604020202020204" pitchFamily="34" charset="0"/>
              </a:rPr>
              <a:t>data1$bluecollar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"blue-collar",1,0)</a:t>
            </a:r>
          </a:p>
          <a:p>
            <a:r>
              <a:rPr lang="en-IN" sz="1700" i="1" dirty="0">
                <a:latin typeface="Arial" panose="020B0604020202020204" pitchFamily="34" charset="0"/>
                <a:cs typeface="Arial" panose="020B0604020202020204" pitchFamily="34" charset="0"/>
              </a:rPr>
              <a:t>data1$entrepreneur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"entrepreneur",1,0)</a:t>
            </a:r>
          </a:p>
          <a:p>
            <a:r>
              <a:rPr lang="en-IN" sz="1700" i="1" dirty="0">
                <a:latin typeface="Arial" panose="020B0604020202020204" pitchFamily="34" charset="0"/>
                <a:cs typeface="Arial" panose="020B0604020202020204" pitchFamily="34" charset="0"/>
              </a:rPr>
              <a:t>data1$housemaid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"housemaid",1,0)</a:t>
            </a:r>
          </a:p>
          <a:p>
            <a:r>
              <a:rPr lang="en-IN" sz="1700" i="1" dirty="0">
                <a:latin typeface="Arial" panose="020B0604020202020204" pitchFamily="34" charset="0"/>
                <a:cs typeface="Arial" panose="020B0604020202020204" pitchFamily="34" charset="0"/>
              </a:rPr>
              <a:t>data1$management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"management",1,0)</a:t>
            </a:r>
          </a:p>
          <a:p>
            <a:r>
              <a:rPr lang="en-IN" sz="1700" i="1" dirty="0">
                <a:latin typeface="Arial" panose="020B0604020202020204" pitchFamily="34" charset="0"/>
                <a:cs typeface="Arial" panose="020B0604020202020204" pitchFamily="34" charset="0"/>
              </a:rPr>
              <a:t>data1$retired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"retired",1,0)</a:t>
            </a:r>
          </a:p>
          <a:p>
            <a:r>
              <a:rPr lang="en-IN" sz="1700" i="1" dirty="0">
                <a:latin typeface="Arial" panose="020B0604020202020204" pitchFamily="34" charset="0"/>
                <a:cs typeface="Arial" panose="020B0604020202020204" pitchFamily="34" charset="0"/>
              </a:rPr>
              <a:t>data1$selfemployed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"self-employed",1,0)</a:t>
            </a:r>
          </a:p>
          <a:p>
            <a:r>
              <a:rPr lang="en-IN" sz="1700" i="1" dirty="0">
                <a:latin typeface="Arial" panose="020B0604020202020204" pitchFamily="34" charset="0"/>
                <a:cs typeface="Arial" panose="020B0604020202020204" pitchFamily="34" charset="0"/>
              </a:rPr>
              <a:t>data1$services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"services",1,0)</a:t>
            </a:r>
          </a:p>
          <a:p>
            <a:r>
              <a:rPr lang="en-IN" sz="1700" i="1" dirty="0">
                <a:latin typeface="Arial" panose="020B0604020202020204" pitchFamily="34" charset="0"/>
                <a:cs typeface="Arial" panose="020B0604020202020204" pitchFamily="34" charset="0"/>
              </a:rPr>
              <a:t>data1$student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"student",1,0)</a:t>
            </a:r>
          </a:p>
          <a:p>
            <a:r>
              <a:rPr lang="en-IN" sz="1700" i="1" dirty="0">
                <a:latin typeface="Arial" panose="020B0604020202020204" pitchFamily="34" charset="0"/>
                <a:cs typeface="Arial" panose="020B0604020202020204" pitchFamily="34" charset="0"/>
              </a:rPr>
              <a:t>data1$technician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(data1$job == "technician",1,0)</a:t>
            </a:r>
          </a:p>
          <a:p>
            <a:r>
              <a:rPr lang="en-US" sz="1700" i="1" dirty="0">
                <a:latin typeface="Arial" panose="020B0604020202020204" pitchFamily="34" charset="0"/>
                <a:cs typeface="Arial" panose="020B0604020202020204" pitchFamily="34" charset="0"/>
              </a:rPr>
              <a:t>View(data1)</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summary(data1$marital)</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data1$married = </a:t>
            </a:r>
            <a:r>
              <a:rPr lang="en-US" sz="1700" i="1" dirty="0" err="1">
                <a:latin typeface="Arial" panose="020B0604020202020204" pitchFamily="34" charset="0"/>
                <a:cs typeface="Arial" panose="020B0604020202020204" pitchFamily="34" charset="0"/>
              </a:rPr>
              <a:t>ifelse</a:t>
            </a:r>
            <a:r>
              <a:rPr lang="en-US" sz="1700" i="1" dirty="0">
                <a:latin typeface="Arial" panose="020B0604020202020204" pitchFamily="34" charset="0"/>
                <a:cs typeface="Arial" panose="020B0604020202020204" pitchFamily="34" charset="0"/>
              </a:rPr>
              <a:t>(data1$marital == "married",1,0)</a:t>
            </a:r>
          </a:p>
          <a:p>
            <a:r>
              <a:rPr lang="en-US" sz="1700" i="1" dirty="0">
                <a:latin typeface="Arial" panose="020B0604020202020204" pitchFamily="34" charset="0"/>
                <a:cs typeface="Arial" panose="020B0604020202020204" pitchFamily="34" charset="0"/>
              </a:rPr>
              <a:t>data1$single = </a:t>
            </a:r>
            <a:r>
              <a:rPr lang="en-US" sz="1700" i="1" dirty="0" err="1">
                <a:latin typeface="Arial" panose="020B0604020202020204" pitchFamily="34" charset="0"/>
                <a:cs typeface="Arial" panose="020B0604020202020204" pitchFamily="34" charset="0"/>
              </a:rPr>
              <a:t>ifelse</a:t>
            </a:r>
            <a:r>
              <a:rPr lang="en-US" sz="1700" i="1" dirty="0">
                <a:latin typeface="Arial" panose="020B0604020202020204" pitchFamily="34" charset="0"/>
                <a:cs typeface="Arial" panose="020B0604020202020204" pitchFamily="34" charset="0"/>
              </a:rPr>
              <a:t>(data1$marital == "single",1,0)</a:t>
            </a:r>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811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09600" y="880180"/>
            <a:ext cx="7620000" cy="5586145"/>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summary(data1$education)</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data1$primary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(data1$education == "primary",1,0)</a:t>
            </a:r>
          </a:p>
          <a:p>
            <a:r>
              <a:rPr lang="en-IN" sz="1700" i="1" dirty="0">
                <a:latin typeface="Arial" panose="020B0604020202020204" pitchFamily="34" charset="0"/>
                <a:cs typeface="Arial" panose="020B0604020202020204" pitchFamily="34" charset="0"/>
              </a:rPr>
              <a:t>data1$secondary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(data1$education == "secondary",1,0)</a:t>
            </a:r>
          </a:p>
          <a:p>
            <a:r>
              <a:rPr lang="en-IN" sz="1700" i="1" dirty="0">
                <a:latin typeface="Arial" panose="020B0604020202020204" pitchFamily="34" charset="0"/>
                <a:cs typeface="Arial" panose="020B0604020202020204" pitchFamily="34" charset="0"/>
              </a:rPr>
              <a:t>data1$tertiary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(data1$education == "tertiary",1,0)</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summary(data1$contact)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data1$cellular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(data1$contact == "cellular",1,0)</a:t>
            </a:r>
          </a:p>
          <a:p>
            <a:r>
              <a:rPr lang="en-IN" sz="1700" i="1" dirty="0">
                <a:latin typeface="Arial" panose="020B0604020202020204" pitchFamily="34" charset="0"/>
                <a:cs typeface="Arial" panose="020B0604020202020204" pitchFamily="34" charset="0"/>
              </a:rPr>
              <a:t>data1$telephone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(data1$contact == "telephone",1,0)</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View(data1)</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data1$Purchase_Made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(data1$Purchase_Made == "no",0,1)</a:t>
            </a:r>
          </a:p>
          <a:p>
            <a:r>
              <a:rPr lang="en-IN" sz="1700" i="1" dirty="0">
                <a:latin typeface="Arial" panose="020B0604020202020204" pitchFamily="34" charset="0"/>
                <a:cs typeface="Arial" panose="020B0604020202020204" pitchFamily="34" charset="0"/>
              </a:rPr>
              <a:t>table(</a:t>
            </a:r>
            <a:r>
              <a:rPr lang="en-IN" sz="1700" i="1" dirty="0" err="1">
                <a:latin typeface="Arial" panose="020B0604020202020204" pitchFamily="34" charset="0"/>
                <a:cs typeface="Arial" panose="020B0604020202020204" pitchFamily="34" charset="0"/>
              </a:rPr>
              <a:t>data$Purchase_Made</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View(data1)</a:t>
            </a:r>
          </a:p>
          <a:p>
            <a:endParaRPr lang="en-IN" sz="1700" i="1" dirty="0">
              <a:latin typeface="Arial" panose="020B0604020202020204" pitchFamily="34" charset="0"/>
              <a:cs typeface="Arial" panose="020B0604020202020204" pitchFamily="34" charset="0"/>
            </a:endParaRPr>
          </a:p>
          <a:p>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=data1[-c(2:5)]</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write.csv(</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 file = "finaldata.csv")</a:t>
            </a:r>
          </a:p>
        </p:txBody>
      </p:sp>
    </p:spTree>
    <p:extLst>
      <p:ext uri="{BB962C8B-B14F-4D97-AF65-F5344CB8AC3E}">
        <p14:creationId xmlns:p14="http://schemas.microsoft.com/office/powerpoint/2010/main" val="718584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09600" y="880180"/>
            <a:ext cx="7620000" cy="3754874"/>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View(</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summary(</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boxplot(</a:t>
            </a:r>
            <a:r>
              <a:rPr lang="en-IN" sz="1700" i="1" dirty="0" err="1">
                <a:latin typeface="Arial" panose="020B0604020202020204" pitchFamily="34" charset="0"/>
                <a:cs typeface="Arial" panose="020B0604020202020204" pitchFamily="34" charset="0"/>
              </a:rPr>
              <a:t>finaldata$married</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library(car)</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scatterplot(</a:t>
            </a:r>
            <a:r>
              <a:rPr lang="en-IN" sz="1700" i="1" dirty="0" err="1">
                <a:latin typeface="Arial" panose="020B0604020202020204" pitchFamily="34" charset="0"/>
                <a:cs typeface="Arial" panose="020B0604020202020204" pitchFamily="34" charset="0"/>
              </a:rPr>
              <a:t>finaldata$age,finaldata$Purchase_Made</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scatterplot(</a:t>
            </a:r>
            <a:r>
              <a:rPr lang="en-IN" sz="1700" i="1" dirty="0" err="1">
                <a:latin typeface="Arial" panose="020B0604020202020204" pitchFamily="34" charset="0"/>
                <a:cs typeface="Arial" panose="020B0604020202020204" pitchFamily="34" charset="0"/>
              </a:rPr>
              <a:t>finaldata$age,finaldata$Time.spend.on.website</a:t>
            </a:r>
            <a:r>
              <a:rPr lang="en-IN" sz="1700" i="1" dirty="0">
                <a:latin typeface="Arial" panose="020B0604020202020204" pitchFamily="34" charset="0"/>
                <a:cs typeface="Arial" panose="020B0604020202020204" pitchFamily="34" charset="0"/>
              </a:rPr>
              <a:t>)</a:t>
            </a:r>
          </a:p>
          <a:p>
            <a:r>
              <a:rPr lang="en-IN" sz="1700" i="1" dirty="0">
                <a:solidFill>
                  <a:srgbClr val="00B050"/>
                </a:solidFill>
                <a:latin typeface="Arial" panose="020B0604020202020204" pitchFamily="34" charset="0"/>
                <a:cs typeface="Arial" panose="020B0604020202020204" pitchFamily="34" charset="0"/>
              </a:rPr>
              <a:t>#Dividing dataset into train and test data sets</a:t>
            </a:r>
          </a:p>
          <a:p>
            <a:r>
              <a:rPr lang="en-IN" sz="1700" i="1" dirty="0" err="1">
                <a:latin typeface="Arial" panose="020B0604020202020204" pitchFamily="34" charset="0"/>
                <a:cs typeface="Arial" panose="020B0604020202020204" pitchFamily="34" charset="0"/>
              </a:rPr>
              <a:t>set.seed</a:t>
            </a:r>
            <a:r>
              <a:rPr lang="en-IN" sz="1700" i="1" dirty="0">
                <a:latin typeface="Arial" panose="020B0604020202020204" pitchFamily="34" charset="0"/>
                <a:cs typeface="Arial" panose="020B0604020202020204" pitchFamily="34" charset="0"/>
              </a:rPr>
              <a:t>(9)</a:t>
            </a:r>
          </a:p>
          <a:p>
            <a:r>
              <a:rPr lang="en-IN" sz="1700" i="1" dirty="0">
                <a:latin typeface="Arial" panose="020B0604020202020204" pitchFamily="34" charset="0"/>
                <a:cs typeface="Arial" panose="020B0604020202020204" pitchFamily="34" charset="0"/>
              </a:rPr>
              <a:t>t=sample(1:nrow(</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),0.7*</a:t>
            </a:r>
            <a:r>
              <a:rPr lang="en-IN" sz="1700" i="1" dirty="0" err="1">
                <a:latin typeface="Arial" panose="020B0604020202020204" pitchFamily="34" charset="0"/>
                <a:cs typeface="Arial" panose="020B0604020202020204" pitchFamily="34" charset="0"/>
              </a:rPr>
              <a:t>nrow</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a:t>
            </a:r>
          </a:p>
          <a:p>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[t,]</a:t>
            </a:r>
          </a:p>
          <a:p>
            <a:r>
              <a:rPr lang="en-IN" sz="1700" i="1" dirty="0" err="1">
                <a:latin typeface="Arial" panose="020B0604020202020204" pitchFamily="34" charset="0"/>
                <a:cs typeface="Arial" panose="020B0604020202020204" pitchFamily="34" charset="0"/>
              </a:rPr>
              <a:t>t_test</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[-t,]</a:t>
            </a:r>
          </a:p>
        </p:txBody>
      </p:sp>
    </p:spTree>
    <p:extLst>
      <p:ext uri="{BB962C8B-B14F-4D97-AF65-F5344CB8AC3E}">
        <p14:creationId xmlns:p14="http://schemas.microsoft.com/office/powerpoint/2010/main" val="133140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326498" y="864513"/>
            <a:ext cx="2685287" cy="415498"/>
          </a:xfrm>
          <a:prstGeom prst="rect">
            <a:avLst/>
          </a:prstGeom>
        </p:spPr>
        <p:txBody>
          <a:bodyPr wrap="none">
            <a:spAutoFit/>
          </a:bodyPr>
          <a:lstStyle/>
          <a:p>
            <a:pPr lvl="0" algn="ctr"/>
            <a:r>
              <a:rPr lang="en-IN" sz="2100" b="1" dirty="0">
                <a:solidFill>
                  <a:srgbClr val="0000FF"/>
                </a:solidFill>
              </a:rPr>
              <a:t>Approach of the Study</a:t>
            </a:r>
          </a:p>
        </p:txBody>
      </p:sp>
      <p:sp>
        <p:nvSpPr>
          <p:cNvPr id="2" name="Rectangle 1">
            <a:extLst>
              <a:ext uri="{FF2B5EF4-FFF2-40B4-BE49-F238E27FC236}">
                <a16:creationId xmlns:a16="http://schemas.microsoft.com/office/drawing/2014/main" id="{95979894-EAC1-4421-9985-66530E580CA7}"/>
              </a:ext>
            </a:extLst>
          </p:cNvPr>
          <p:cNvSpPr/>
          <p:nvPr/>
        </p:nvSpPr>
        <p:spPr>
          <a:xfrm>
            <a:off x="435133" y="1371600"/>
            <a:ext cx="7924800" cy="4801314"/>
          </a:xfrm>
          <a:prstGeom prst="rect">
            <a:avLst/>
          </a:prstGeom>
        </p:spPr>
        <p:txBody>
          <a:bodyPr wrap="square">
            <a:spAutoFit/>
          </a:bodyPr>
          <a:lstStyle/>
          <a:p>
            <a:pPr lvl="0"/>
            <a:r>
              <a:rPr lang="en-IN" dirty="0"/>
              <a:t>3. Data Preparation:</a:t>
            </a:r>
          </a:p>
          <a:p>
            <a:pPr marL="742950" lvl="1" indent="-285750">
              <a:buFont typeface="Arial" panose="020B0604020202020204" pitchFamily="34" charset="0"/>
              <a:buChar char="•"/>
            </a:pPr>
            <a:r>
              <a:rPr lang="en-IN" dirty="0"/>
              <a:t>Treatment of outliers, missing value, etc. (If distribution is normal, use mean for missing value replacement. If dist. is skewed, use median. For missing value of categorical variable, replacement can be done by mode.)</a:t>
            </a:r>
          </a:p>
          <a:p>
            <a:pPr marL="742950" lvl="1" indent="-285750">
              <a:buFont typeface="Arial" panose="020B0604020202020204" pitchFamily="34" charset="0"/>
              <a:buChar char="•"/>
            </a:pPr>
            <a:r>
              <a:rPr lang="en-IN" dirty="0"/>
              <a:t>Variable transformation (if required, if variable is not linear to make it linear)</a:t>
            </a:r>
          </a:p>
          <a:p>
            <a:pPr marL="742950" lvl="1" indent="-285750">
              <a:buFont typeface="Arial" panose="020B0604020202020204" pitchFamily="34" charset="0"/>
              <a:buChar char="•"/>
            </a:pPr>
            <a:r>
              <a:rPr lang="en-IN" dirty="0"/>
              <a:t>Create new variables if required</a:t>
            </a:r>
          </a:p>
          <a:p>
            <a:pPr marL="742950" lvl="1" indent="-285750">
              <a:buFont typeface="Arial" panose="020B0604020202020204" pitchFamily="34" charset="0"/>
              <a:buChar char="•"/>
            </a:pPr>
            <a:r>
              <a:rPr lang="en-IN" dirty="0"/>
              <a:t>Convert categorical to Numeric (dummy variable creation: n-1, where n is no. of categories within a categorical variable)</a:t>
            </a:r>
          </a:p>
          <a:p>
            <a:pPr lvl="1"/>
            <a:endParaRPr lang="en-IN" dirty="0"/>
          </a:p>
          <a:p>
            <a:pPr lvl="0"/>
            <a:r>
              <a:rPr lang="en-IN" dirty="0"/>
              <a:t>4. Dividing data into Train &amp; Test data sets</a:t>
            </a:r>
          </a:p>
          <a:p>
            <a:pPr lvl="0"/>
            <a:endParaRPr lang="en-IN" dirty="0"/>
          </a:p>
          <a:p>
            <a:pPr lvl="0"/>
            <a:r>
              <a:rPr lang="en-IN" dirty="0"/>
              <a:t>5. Checking for multicollinearity (</a:t>
            </a:r>
            <a:r>
              <a:rPr lang="en-IN" dirty="0" err="1"/>
              <a:t>Vif</a:t>
            </a:r>
            <a:r>
              <a:rPr lang="en-IN" dirty="0"/>
              <a:t> should be less than 5 or 10)</a:t>
            </a:r>
          </a:p>
          <a:p>
            <a:pPr lvl="0"/>
            <a:endParaRPr lang="en-IN" dirty="0"/>
          </a:p>
          <a:p>
            <a:pPr lvl="0"/>
            <a:r>
              <a:rPr lang="en-IN" dirty="0"/>
              <a:t>6. Building the model on train dataset (ensure no multicollinearity) and using technique such as :</a:t>
            </a:r>
          </a:p>
          <a:p>
            <a:pPr marL="742950" lvl="1" indent="-285750">
              <a:buFont typeface="Arial" panose="020B0604020202020204" pitchFamily="34" charset="0"/>
              <a:buChar char="•"/>
            </a:pPr>
            <a:r>
              <a:rPr lang="en-IN" dirty="0"/>
              <a:t>Logistic regression, decision trees, random forest</a:t>
            </a:r>
          </a:p>
        </p:txBody>
      </p:sp>
    </p:spTree>
    <p:extLst>
      <p:ext uri="{BB962C8B-B14F-4D97-AF65-F5344CB8AC3E}">
        <p14:creationId xmlns:p14="http://schemas.microsoft.com/office/powerpoint/2010/main" val="660905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609600" y="880180"/>
            <a:ext cx="7620000" cy="5324535"/>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Biulding</a:t>
            </a:r>
            <a:r>
              <a:rPr lang="en-IN" sz="1700" i="1" dirty="0">
                <a:latin typeface="Arial" panose="020B0604020202020204" pitchFamily="34" charset="0"/>
                <a:cs typeface="Arial" panose="020B0604020202020204" pitchFamily="34" charset="0"/>
              </a:rPr>
              <a:t> model on train dataset</a:t>
            </a:r>
          </a:p>
          <a:p>
            <a:r>
              <a:rPr lang="en-IN" sz="1700" i="1" dirty="0">
                <a:latin typeface="Arial" panose="020B0604020202020204" pitchFamily="34" charset="0"/>
                <a:cs typeface="Arial" panose="020B0604020202020204" pitchFamily="34" charset="0"/>
              </a:rPr>
              <a:t>mod= </a:t>
            </a:r>
            <a:r>
              <a:rPr lang="en-IN" sz="1700" i="1" dirty="0" err="1">
                <a:latin typeface="Arial" panose="020B0604020202020204" pitchFamily="34" charset="0"/>
                <a:cs typeface="Arial" panose="020B0604020202020204" pitchFamily="34" charset="0"/>
              </a:rPr>
              <a:t>lm</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Purchase_Made</a:t>
            </a:r>
            <a:r>
              <a:rPr lang="en-IN" sz="1700" i="1" dirty="0">
                <a:latin typeface="Arial" panose="020B0604020202020204" pitchFamily="34" charset="0"/>
                <a:cs typeface="Arial" panose="020B0604020202020204" pitchFamily="34" charset="0"/>
              </a:rPr>
              <a:t> ~ ., data = </a:t>
            </a:r>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summary(</a:t>
            </a:r>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#Checking multicollinearity</a:t>
            </a:r>
          </a:p>
          <a:p>
            <a:r>
              <a:rPr lang="en-IN" sz="1700" i="1" dirty="0">
                <a:latin typeface="Arial" panose="020B0604020202020204" pitchFamily="34" charset="0"/>
                <a:cs typeface="Arial" panose="020B0604020202020204" pitchFamily="34" charset="0"/>
              </a:rPr>
              <a:t>t = </a:t>
            </a:r>
            <a:r>
              <a:rPr lang="en-IN" sz="1700" i="1" dirty="0" err="1">
                <a:latin typeface="Arial" panose="020B0604020202020204" pitchFamily="34" charset="0"/>
                <a:cs typeface="Arial" panose="020B0604020202020204" pitchFamily="34" charset="0"/>
              </a:rPr>
              <a:t>vif</a:t>
            </a:r>
            <a:r>
              <a:rPr lang="en-IN" sz="1700" i="1" dirty="0">
                <a:latin typeface="Arial" panose="020B0604020202020204" pitchFamily="34" charset="0"/>
                <a:cs typeface="Arial" panose="020B0604020202020204" pitchFamily="34" charset="0"/>
              </a:rPr>
              <a:t>(mod)</a:t>
            </a:r>
          </a:p>
          <a:p>
            <a:r>
              <a:rPr lang="en-IN" sz="1700" i="1" dirty="0">
                <a:latin typeface="Arial" panose="020B0604020202020204" pitchFamily="34" charset="0"/>
                <a:cs typeface="Arial" panose="020B0604020202020204" pitchFamily="34" charset="0"/>
              </a:rPr>
              <a:t>sort(t, decreasing = T)</a:t>
            </a:r>
          </a:p>
          <a:p>
            <a:endParaRPr lang="en-IN" sz="1700" i="1" dirty="0">
              <a:latin typeface="Arial" panose="020B0604020202020204" pitchFamily="34" charset="0"/>
              <a:cs typeface="Arial" panose="020B0604020202020204" pitchFamily="34" charset="0"/>
            </a:endParaRPr>
          </a:p>
          <a:p>
            <a:r>
              <a:rPr lang="en-IN" sz="1700" i="1" dirty="0">
                <a:latin typeface="Arial" panose="020B0604020202020204" pitchFamily="34" charset="0"/>
                <a:cs typeface="Arial" panose="020B0604020202020204" pitchFamily="34" charset="0"/>
              </a:rPr>
              <a:t>#Removing variables with </a:t>
            </a:r>
            <a:r>
              <a:rPr lang="en-IN" sz="1700" i="1" dirty="0" err="1">
                <a:latin typeface="Arial" panose="020B0604020202020204" pitchFamily="34" charset="0"/>
                <a:cs typeface="Arial" panose="020B0604020202020204" pitchFamily="34" charset="0"/>
              </a:rPr>
              <a:t>vif</a:t>
            </a:r>
            <a:r>
              <a:rPr lang="en-IN" sz="1700" i="1" dirty="0">
                <a:latin typeface="Arial" panose="020B0604020202020204" pitchFamily="34" charset="0"/>
                <a:cs typeface="Arial" panose="020B0604020202020204" pitchFamily="34" charset="0"/>
              </a:rPr>
              <a:t>&gt;5 to reduce multicollinearity</a:t>
            </a:r>
          </a:p>
          <a:p>
            <a:r>
              <a:rPr lang="en-IN" sz="1700" i="1" dirty="0">
                <a:latin typeface="Arial" panose="020B0604020202020204" pitchFamily="34" charset="0"/>
                <a:cs typeface="Arial" panose="020B0604020202020204" pitchFamily="34" charset="0"/>
              </a:rPr>
              <a:t>finaldata1=</a:t>
            </a:r>
            <a:r>
              <a:rPr lang="en-IN" sz="1700" i="1" dirty="0" err="1">
                <a:latin typeface="Arial" panose="020B0604020202020204" pitchFamily="34" charset="0"/>
                <a:cs typeface="Arial" panose="020B0604020202020204" pitchFamily="34" charset="0"/>
              </a:rPr>
              <a:t>finaldata</a:t>
            </a:r>
            <a:r>
              <a:rPr lang="en-IN" sz="1700" i="1" dirty="0">
                <a:latin typeface="Arial" panose="020B0604020202020204" pitchFamily="34" charset="0"/>
                <a:cs typeface="Arial" panose="020B0604020202020204" pitchFamily="34" charset="0"/>
              </a:rPr>
              <a:t>[-c(11,20,21,8,16)]</a:t>
            </a:r>
          </a:p>
          <a:p>
            <a:r>
              <a:rPr lang="en-IN" sz="1700" i="1" dirty="0">
                <a:latin typeface="Arial" panose="020B0604020202020204" pitchFamily="34" charset="0"/>
                <a:cs typeface="Arial" panose="020B0604020202020204" pitchFamily="34" charset="0"/>
              </a:rPr>
              <a:t>View(finaldata1)</a:t>
            </a:r>
          </a:p>
          <a:p>
            <a:endParaRPr lang="en-IN" sz="1700" i="1" dirty="0">
              <a:latin typeface="Arial" panose="020B0604020202020204" pitchFamily="34" charset="0"/>
              <a:cs typeface="Arial" panose="020B0604020202020204" pitchFamily="34" charset="0"/>
            </a:endParaRPr>
          </a:p>
          <a:p>
            <a:r>
              <a:rPr lang="en-IN" sz="1700" i="1" dirty="0" err="1">
                <a:latin typeface="Arial" panose="020B0604020202020204" pitchFamily="34" charset="0"/>
                <a:cs typeface="Arial" panose="020B0604020202020204" pitchFamily="34" charset="0"/>
              </a:rPr>
              <a:t>set.seed</a:t>
            </a:r>
            <a:r>
              <a:rPr lang="en-IN" sz="1700" i="1" dirty="0">
                <a:latin typeface="Arial" panose="020B0604020202020204" pitchFamily="34" charset="0"/>
                <a:cs typeface="Arial" panose="020B0604020202020204" pitchFamily="34" charset="0"/>
              </a:rPr>
              <a:t>(9)</a:t>
            </a:r>
          </a:p>
          <a:p>
            <a:r>
              <a:rPr lang="en-IN" sz="1700" i="1" dirty="0">
                <a:latin typeface="Arial" panose="020B0604020202020204" pitchFamily="34" charset="0"/>
                <a:cs typeface="Arial" panose="020B0604020202020204" pitchFamily="34" charset="0"/>
              </a:rPr>
              <a:t>t=sample(1:nrow(finaldata1),0.7*</a:t>
            </a:r>
            <a:r>
              <a:rPr lang="en-IN" sz="1700" i="1" dirty="0" err="1">
                <a:latin typeface="Arial" panose="020B0604020202020204" pitchFamily="34" charset="0"/>
                <a:cs typeface="Arial" panose="020B0604020202020204" pitchFamily="34" charset="0"/>
              </a:rPr>
              <a:t>nrow</a:t>
            </a:r>
            <a:r>
              <a:rPr lang="en-IN" sz="1700" i="1" dirty="0">
                <a:latin typeface="Arial" panose="020B0604020202020204" pitchFamily="34" charset="0"/>
                <a:cs typeface="Arial" panose="020B0604020202020204" pitchFamily="34" charset="0"/>
              </a:rPr>
              <a:t>(finaldata1))</a:t>
            </a:r>
          </a:p>
          <a:p>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=finaldata1[t,]</a:t>
            </a:r>
          </a:p>
          <a:p>
            <a:r>
              <a:rPr lang="en-IN" sz="1700" i="1" dirty="0">
                <a:latin typeface="Arial" panose="020B0604020202020204" pitchFamily="34" charset="0"/>
                <a:cs typeface="Arial" panose="020B0604020202020204" pitchFamily="34" charset="0"/>
              </a:rPr>
              <a:t>View(</a:t>
            </a:r>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p>
          <a:p>
            <a:r>
              <a:rPr lang="en-IN" sz="1700" i="1" dirty="0" err="1">
                <a:latin typeface="Arial" panose="020B0604020202020204" pitchFamily="34" charset="0"/>
                <a:cs typeface="Arial" panose="020B0604020202020204" pitchFamily="34" charset="0"/>
              </a:rPr>
              <a:t>t_test</a:t>
            </a:r>
            <a:r>
              <a:rPr lang="en-IN" sz="1700" i="1" dirty="0">
                <a:latin typeface="Arial" panose="020B0604020202020204" pitchFamily="34" charset="0"/>
                <a:cs typeface="Arial" panose="020B0604020202020204" pitchFamily="34" charset="0"/>
              </a:rPr>
              <a:t>=finaldata1[-t,]</a:t>
            </a:r>
          </a:p>
          <a:p>
            <a:r>
              <a:rPr lang="en-IN" sz="1700" i="1" dirty="0">
                <a:latin typeface="Arial" panose="020B0604020202020204" pitchFamily="34" charset="0"/>
                <a:cs typeface="Arial" panose="020B0604020202020204" pitchFamily="34" charset="0"/>
              </a:rPr>
              <a:t>View(</a:t>
            </a:r>
            <a:r>
              <a:rPr lang="en-IN" sz="1700" i="1" dirty="0" err="1">
                <a:latin typeface="Arial" panose="020B0604020202020204" pitchFamily="34" charset="0"/>
                <a:cs typeface="Arial" panose="020B0604020202020204" pitchFamily="34" charset="0"/>
              </a:rPr>
              <a:t>t_test</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mod= </a:t>
            </a:r>
            <a:r>
              <a:rPr lang="en-IN" sz="1700" i="1" dirty="0" err="1">
                <a:latin typeface="Arial" panose="020B0604020202020204" pitchFamily="34" charset="0"/>
                <a:cs typeface="Arial" panose="020B0604020202020204" pitchFamily="34" charset="0"/>
              </a:rPr>
              <a:t>lm</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Purchase_Made</a:t>
            </a:r>
            <a:r>
              <a:rPr lang="en-IN" sz="1700" i="1" dirty="0">
                <a:latin typeface="Arial" panose="020B0604020202020204" pitchFamily="34" charset="0"/>
                <a:cs typeface="Arial" panose="020B0604020202020204" pitchFamily="34" charset="0"/>
              </a:rPr>
              <a:t> ~ ., data = </a:t>
            </a:r>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9741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457200" y="897765"/>
            <a:ext cx="7620000" cy="4801314"/>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#Checking for multicollinearity</a:t>
            </a:r>
          </a:p>
          <a:p>
            <a:r>
              <a:rPr lang="en-IN" sz="1700" i="1" dirty="0">
                <a:latin typeface="Arial" panose="020B0604020202020204" pitchFamily="34" charset="0"/>
                <a:cs typeface="Arial" panose="020B0604020202020204" pitchFamily="34" charset="0"/>
              </a:rPr>
              <a:t>t = </a:t>
            </a:r>
            <a:r>
              <a:rPr lang="en-IN" sz="1700" i="1" dirty="0" err="1">
                <a:latin typeface="Arial" panose="020B0604020202020204" pitchFamily="34" charset="0"/>
                <a:cs typeface="Arial" panose="020B0604020202020204" pitchFamily="34" charset="0"/>
              </a:rPr>
              <a:t>vif</a:t>
            </a:r>
            <a:r>
              <a:rPr lang="en-IN" sz="1700" i="1" dirty="0">
                <a:latin typeface="Arial" panose="020B0604020202020204" pitchFamily="34" charset="0"/>
                <a:cs typeface="Arial" panose="020B0604020202020204" pitchFamily="34" charset="0"/>
              </a:rPr>
              <a:t>(mod)</a:t>
            </a:r>
          </a:p>
          <a:p>
            <a:r>
              <a:rPr lang="en-IN" sz="1700" i="1" dirty="0">
                <a:latin typeface="Arial" panose="020B0604020202020204" pitchFamily="34" charset="0"/>
                <a:cs typeface="Arial" panose="020B0604020202020204" pitchFamily="34" charset="0"/>
              </a:rPr>
              <a:t>sort(t, decreasing = T)</a:t>
            </a:r>
          </a:p>
          <a:p>
            <a:r>
              <a:rPr lang="en-IN" sz="1700" i="1" dirty="0">
                <a:latin typeface="Arial" panose="020B0604020202020204" pitchFamily="34" charset="0"/>
                <a:cs typeface="Arial" panose="020B0604020202020204" pitchFamily="34" charset="0"/>
              </a:rPr>
              <a:t>#now </a:t>
            </a:r>
            <a:r>
              <a:rPr lang="en-IN" sz="1700" i="1" dirty="0" err="1">
                <a:latin typeface="Arial" panose="020B0604020202020204" pitchFamily="34" charset="0"/>
                <a:cs typeface="Arial" panose="020B0604020202020204" pitchFamily="34" charset="0"/>
              </a:rPr>
              <a:t>vif</a:t>
            </a:r>
            <a:r>
              <a:rPr lang="en-IN" sz="1700" i="1" dirty="0">
                <a:latin typeface="Arial" panose="020B0604020202020204" pitchFamily="34" charset="0"/>
                <a:cs typeface="Arial" panose="020B0604020202020204" pitchFamily="34" charset="0"/>
              </a:rPr>
              <a:t> is &lt;5, so dataset do not have much multicollinearity and now we can move ahead with model building</a:t>
            </a:r>
          </a:p>
          <a:p>
            <a:r>
              <a:rPr lang="en-IN" sz="1700" i="1" dirty="0">
                <a:latin typeface="Arial" panose="020B0604020202020204" pitchFamily="34" charset="0"/>
                <a:cs typeface="Arial" panose="020B0604020202020204" pitchFamily="34" charset="0"/>
              </a:rPr>
              <a:t>mod1 &lt;- </a:t>
            </a:r>
            <a:r>
              <a:rPr lang="en-IN" sz="1700" i="1" dirty="0" err="1">
                <a:latin typeface="Arial" panose="020B0604020202020204" pitchFamily="34" charset="0"/>
                <a:cs typeface="Arial" panose="020B0604020202020204" pitchFamily="34" charset="0"/>
              </a:rPr>
              <a:t>glm</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as.factor</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Purchase_Made</a:t>
            </a:r>
            <a:r>
              <a:rPr lang="en-IN" sz="1700" i="1" dirty="0">
                <a:latin typeface="Arial" panose="020B0604020202020204" pitchFamily="34" charset="0"/>
                <a:cs typeface="Arial" panose="020B0604020202020204" pitchFamily="34" charset="0"/>
              </a:rPr>
              <a:t>) ~ ., family="binomial", data=</a:t>
            </a:r>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summary(mod1)</a:t>
            </a:r>
          </a:p>
          <a:p>
            <a:r>
              <a:rPr lang="en-IN" sz="1700" i="1" dirty="0" err="1">
                <a:latin typeface="Arial" panose="020B0604020202020204" pitchFamily="34" charset="0"/>
                <a:cs typeface="Arial" panose="020B0604020202020204" pitchFamily="34" charset="0"/>
              </a:rPr>
              <a:t>stpmod</a:t>
            </a:r>
            <a:r>
              <a:rPr lang="en-IN" sz="1700" i="1" dirty="0">
                <a:latin typeface="Arial" panose="020B0604020202020204" pitchFamily="34" charset="0"/>
                <a:cs typeface="Arial" panose="020B0604020202020204" pitchFamily="34" charset="0"/>
              </a:rPr>
              <a:t> = step(mod1, direction = "both")</a:t>
            </a:r>
          </a:p>
          <a:p>
            <a:r>
              <a:rPr lang="en-IN" sz="1700" i="1" dirty="0">
                <a:latin typeface="Arial" panose="020B0604020202020204" pitchFamily="34" charset="0"/>
                <a:cs typeface="Arial" panose="020B0604020202020204" pitchFamily="34" charset="0"/>
              </a:rPr>
              <a:t>formula(</a:t>
            </a:r>
            <a:r>
              <a:rPr lang="en-IN" sz="1700" i="1" dirty="0" err="1">
                <a:latin typeface="Arial" panose="020B0604020202020204" pitchFamily="34" charset="0"/>
                <a:cs typeface="Arial" panose="020B0604020202020204" pitchFamily="34" charset="0"/>
              </a:rPr>
              <a:t>stpmod</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summary(</a:t>
            </a:r>
            <a:r>
              <a:rPr lang="en-IN" sz="1700" i="1" dirty="0" err="1">
                <a:latin typeface="Arial" panose="020B0604020202020204" pitchFamily="34" charset="0"/>
                <a:cs typeface="Arial" panose="020B0604020202020204" pitchFamily="34" charset="0"/>
              </a:rPr>
              <a:t>stpmod</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mod2 &lt;- </a:t>
            </a:r>
            <a:r>
              <a:rPr lang="en-IN" sz="1700" i="1" dirty="0" err="1">
                <a:latin typeface="Arial" panose="020B0604020202020204" pitchFamily="34" charset="0"/>
                <a:cs typeface="Arial" panose="020B0604020202020204" pitchFamily="34" charset="0"/>
              </a:rPr>
              <a:t>glm</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as.factor</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Purchase_Made</a:t>
            </a:r>
            <a:r>
              <a:rPr lang="en-IN" sz="1700" i="1" dirty="0">
                <a:latin typeface="Arial" panose="020B0604020202020204" pitchFamily="34" charset="0"/>
                <a:cs typeface="Arial" panose="020B0604020202020204" pitchFamily="34" charset="0"/>
              </a:rPr>
              <a:t>) ~ age + </a:t>
            </a:r>
            <a:r>
              <a:rPr lang="en-IN" sz="1700" i="1" dirty="0" err="1">
                <a:latin typeface="Arial" panose="020B0604020202020204" pitchFamily="34" charset="0"/>
                <a:cs typeface="Arial" panose="020B0604020202020204" pitchFamily="34" charset="0"/>
              </a:rPr>
              <a:t>Time.spend.on.website</a:t>
            </a:r>
            <a:r>
              <a:rPr lang="en-IN" sz="1700" i="1" dirty="0">
                <a:latin typeface="Arial" panose="020B0604020202020204" pitchFamily="34" charset="0"/>
                <a:cs typeface="Arial" panose="020B0604020202020204" pitchFamily="34" charset="0"/>
              </a:rPr>
              <a:t> + </a:t>
            </a:r>
            <a:r>
              <a:rPr lang="en-IN" sz="1700" i="1" dirty="0" err="1">
                <a:latin typeface="Arial" panose="020B0604020202020204" pitchFamily="34" charset="0"/>
                <a:cs typeface="Arial" panose="020B0604020202020204" pitchFamily="34" charset="0"/>
              </a:rPr>
              <a:t>Number_of_campaigns</a:t>
            </a:r>
            <a:r>
              <a:rPr lang="en-IN" sz="1700" i="1" dirty="0">
                <a:latin typeface="Arial" panose="020B0604020202020204" pitchFamily="34" charset="0"/>
                <a:cs typeface="Arial" panose="020B0604020202020204" pitchFamily="34" charset="0"/>
              </a:rPr>
              <a:t> + </a:t>
            </a:r>
            <a:r>
              <a:rPr lang="en-IN" sz="1700" i="1" dirty="0" err="1">
                <a:latin typeface="Arial" panose="020B0604020202020204" pitchFamily="34" charset="0"/>
                <a:cs typeface="Arial" panose="020B0604020202020204" pitchFamily="34" charset="0"/>
              </a:rPr>
              <a:t>previous_purchases</a:t>
            </a:r>
            <a:r>
              <a:rPr lang="en-IN" sz="1700" i="1" dirty="0">
                <a:latin typeface="Arial" panose="020B0604020202020204" pitchFamily="34" charset="0"/>
                <a:cs typeface="Arial" panose="020B0604020202020204" pitchFamily="34" charset="0"/>
              </a:rPr>
              <a:t> + admin. + retired + student + married + primary + cellular + telephone , family="binomial", data=</a:t>
            </a:r>
            <a:r>
              <a:rPr lang="en-IN" sz="1700" i="1" dirty="0" err="1">
                <a:latin typeface="Arial" panose="020B0604020202020204" pitchFamily="34" charset="0"/>
                <a:cs typeface="Arial" panose="020B0604020202020204" pitchFamily="34" charset="0"/>
              </a:rPr>
              <a:t>t_train</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summary(mod2)</a:t>
            </a:r>
          </a:p>
          <a:p>
            <a:r>
              <a:rPr lang="en-IN" sz="1700" i="1" dirty="0" err="1">
                <a:latin typeface="Arial" panose="020B0604020202020204" pitchFamily="34" charset="0"/>
                <a:cs typeface="Arial" panose="020B0604020202020204" pitchFamily="34" charset="0"/>
              </a:rPr>
              <a:t>t_train$score</a:t>
            </a:r>
            <a:r>
              <a:rPr lang="en-IN" sz="1700" i="1" dirty="0">
                <a:latin typeface="Arial" panose="020B0604020202020204" pitchFamily="34" charset="0"/>
                <a:cs typeface="Arial" panose="020B0604020202020204" pitchFamily="34" charset="0"/>
              </a:rPr>
              <a:t>=predict(mod2,newdata=</a:t>
            </a:r>
            <a:r>
              <a:rPr lang="en-IN" sz="1700" i="1" dirty="0" err="1">
                <a:latin typeface="Arial" panose="020B0604020202020204" pitchFamily="34" charset="0"/>
                <a:cs typeface="Arial" panose="020B0604020202020204" pitchFamily="34" charset="0"/>
              </a:rPr>
              <a:t>t_train,type</a:t>
            </a:r>
            <a:r>
              <a:rPr lang="en-IN" sz="1700" i="1" dirty="0">
                <a:latin typeface="Arial" panose="020B0604020202020204" pitchFamily="34" charset="0"/>
                <a:cs typeface="Arial" panose="020B0604020202020204" pitchFamily="34" charset="0"/>
              </a:rPr>
              <a:t> = "response")</a:t>
            </a:r>
          </a:p>
          <a:p>
            <a:r>
              <a:rPr lang="en-IN" sz="1700" i="1" dirty="0">
                <a:latin typeface="Arial" panose="020B0604020202020204" pitchFamily="34" charset="0"/>
                <a:cs typeface="Arial" panose="020B0604020202020204" pitchFamily="34" charset="0"/>
              </a:rPr>
              <a:t>head(</a:t>
            </a:r>
            <a:r>
              <a:rPr lang="en-IN" sz="1700" i="1" dirty="0" err="1">
                <a:latin typeface="Arial" panose="020B0604020202020204" pitchFamily="34" charset="0"/>
                <a:cs typeface="Arial" panose="020B0604020202020204" pitchFamily="34" charset="0"/>
              </a:rPr>
              <a:t>t_train$score</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tail(</a:t>
            </a:r>
            <a:r>
              <a:rPr lang="en-IN" sz="1700" i="1" dirty="0" err="1">
                <a:latin typeface="Arial" panose="020B0604020202020204" pitchFamily="34" charset="0"/>
                <a:cs typeface="Arial" panose="020B0604020202020204" pitchFamily="34" charset="0"/>
              </a:rPr>
              <a:t>t_train$score</a:t>
            </a:r>
            <a:r>
              <a:rPr lang="en-IN" sz="1700" i="1" dirty="0">
                <a:latin typeface="Arial" panose="020B0604020202020204" pitchFamily="34" charset="0"/>
                <a:cs typeface="Arial" panose="020B0604020202020204" pitchFamily="34" charset="0"/>
              </a:rPr>
              <a:t>)</a:t>
            </a:r>
          </a:p>
          <a:p>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703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457200" y="897765"/>
            <a:ext cx="7620000" cy="5586145"/>
          </a:xfrm>
          <a:prstGeom prst="rect">
            <a:avLst/>
          </a:prstGeom>
          <a:noFill/>
        </p:spPr>
        <p:txBody>
          <a:bodyPr wrap="square" rtlCol="0">
            <a:spAutoFit/>
          </a:bodyPr>
          <a:lstStyle/>
          <a:p>
            <a:r>
              <a:rPr lang="en-IN" sz="1700" i="1" dirty="0">
                <a:latin typeface="Arial" panose="020B0604020202020204" pitchFamily="34" charset="0"/>
                <a:cs typeface="Arial" panose="020B0604020202020204" pitchFamily="34" charset="0"/>
              </a:rPr>
              <a:t>library(lattice)</a:t>
            </a:r>
          </a:p>
          <a:p>
            <a:r>
              <a:rPr lang="en-IN" sz="1700" i="1" dirty="0">
                <a:latin typeface="Arial" panose="020B0604020202020204" pitchFamily="34" charset="0"/>
                <a:cs typeface="Arial" panose="020B0604020202020204" pitchFamily="34" charset="0"/>
              </a:rPr>
              <a:t>library(ggplot2)</a:t>
            </a:r>
          </a:p>
          <a:p>
            <a:r>
              <a:rPr lang="en-IN" sz="1700" i="1" dirty="0">
                <a:latin typeface="Arial" panose="020B0604020202020204" pitchFamily="34" charset="0"/>
                <a:cs typeface="Arial" panose="020B0604020202020204" pitchFamily="34" charset="0"/>
              </a:rPr>
              <a:t>library(caret)</a:t>
            </a:r>
          </a:p>
          <a:p>
            <a:r>
              <a:rPr lang="en-IN" sz="1700" i="1" dirty="0">
                <a:latin typeface="Arial" panose="020B0604020202020204" pitchFamily="34" charset="0"/>
                <a:cs typeface="Arial" panose="020B0604020202020204" pitchFamily="34" charset="0"/>
              </a:rPr>
              <a:t>library(e1071)</a:t>
            </a:r>
          </a:p>
          <a:p>
            <a:r>
              <a:rPr lang="en-IN" sz="1700" i="1" dirty="0">
                <a:latin typeface="Arial" panose="020B0604020202020204" pitchFamily="34" charset="0"/>
                <a:cs typeface="Arial" panose="020B0604020202020204" pitchFamily="34" charset="0"/>
              </a:rPr>
              <a:t>prediction = </a:t>
            </a:r>
            <a:r>
              <a:rPr lang="en-IN" sz="1700" i="1" dirty="0" err="1">
                <a:latin typeface="Arial" panose="020B0604020202020204" pitchFamily="34" charset="0"/>
                <a:cs typeface="Arial" panose="020B0604020202020204" pitchFamily="34" charset="0"/>
              </a:rPr>
              <a:t>ifelse</a:t>
            </a:r>
            <a:r>
              <a:rPr lang="en-IN" sz="1700" i="1" dirty="0">
                <a:latin typeface="Arial" panose="020B0604020202020204" pitchFamily="34" charset="0"/>
                <a:cs typeface="Arial" panose="020B0604020202020204" pitchFamily="34" charset="0"/>
              </a:rPr>
              <a:t>(</a:t>
            </a:r>
            <a:r>
              <a:rPr lang="en-IN" sz="1700" i="1" dirty="0" err="1">
                <a:latin typeface="Arial" panose="020B0604020202020204" pitchFamily="34" charset="0"/>
                <a:cs typeface="Arial" panose="020B0604020202020204" pitchFamily="34" charset="0"/>
              </a:rPr>
              <a:t>t_train$score</a:t>
            </a:r>
            <a:r>
              <a:rPr lang="en-IN" sz="1700" i="1" dirty="0">
                <a:latin typeface="Arial" panose="020B0604020202020204" pitchFamily="34" charset="0"/>
                <a:cs typeface="Arial" panose="020B0604020202020204" pitchFamily="34" charset="0"/>
              </a:rPr>
              <a:t>&gt;=0.07,1,0)</a:t>
            </a:r>
          </a:p>
          <a:p>
            <a:r>
              <a:rPr lang="en-IN" sz="1700" i="1" dirty="0" err="1">
                <a:latin typeface="Arial" panose="020B0604020202020204" pitchFamily="34" charset="0"/>
                <a:cs typeface="Arial" panose="020B0604020202020204" pitchFamily="34" charset="0"/>
              </a:rPr>
              <a:t>confusionMatrix</a:t>
            </a:r>
            <a:r>
              <a:rPr lang="en-IN" sz="1700" i="1" dirty="0">
                <a:latin typeface="Arial" panose="020B0604020202020204" pitchFamily="34" charset="0"/>
                <a:cs typeface="Arial" panose="020B0604020202020204" pitchFamily="34" charset="0"/>
              </a:rPr>
              <a:t>(factor(prediction),factor(</a:t>
            </a:r>
            <a:r>
              <a:rPr lang="en-IN" sz="1700" i="1" dirty="0" err="1">
                <a:latin typeface="Arial" panose="020B0604020202020204" pitchFamily="34" charset="0"/>
                <a:cs typeface="Arial" panose="020B0604020202020204" pitchFamily="34" charset="0"/>
              </a:rPr>
              <a:t>t_train$Purchase_Made</a:t>
            </a:r>
            <a:r>
              <a:rPr lang="en-IN" sz="1700" i="1" dirty="0">
                <a:latin typeface="Arial" panose="020B0604020202020204" pitchFamily="34" charset="0"/>
                <a:cs typeface="Arial" panose="020B0604020202020204" pitchFamily="34" charset="0"/>
              </a:rPr>
              <a:t>), positive = "1")</a:t>
            </a:r>
          </a:p>
          <a:p>
            <a:r>
              <a:rPr lang="en-IN" sz="1700" i="1" dirty="0">
                <a:latin typeface="Arial" panose="020B0604020202020204" pitchFamily="34" charset="0"/>
                <a:cs typeface="Arial" panose="020B0604020202020204" pitchFamily="34" charset="0"/>
              </a:rPr>
              <a:t>library(</a:t>
            </a:r>
            <a:r>
              <a:rPr lang="en-IN" sz="1700" i="1" dirty="0" err="1">
                <a:latin typeface="Arial" panose="020B0604020202020204" pitchFamily="34" charset="0"/>
                <a:cs typeface="Arial" panose="020B0604020202020204" pitchFamily="34" charset="0"/>
              </a:rPr>
              <a:t>pscl</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pR2(mod2)</a:t>
            </a:r>
          </a:p>
          <a:p>
            <a:r>
              <a:rPr lang="en-IN" sz="1700" i="1" dirty="0">
                <a:latin typeface="Arial" panose="020B0604020202020204" pitchFamily="34" charset="0"/>
                <a:cs typeface="Arial" panose="020B0604020202020204" pitchFamily="34" charset="0"/>
              </a:rPr>
              <a:t>library(</a:t>
            </a:r>
            <a:r>
              <a:rPr lang="en-IN" sz="1700" i="1" dirty="0" err="1">
                <a:latin typeface="Arial" panose="020B0604020202020204" pitchFamily="34" charset="0"/>
                <a:cs typeface="Arial" panose="020B0604020202020204" pitchFamily="34" charset="0"/>
              </a:rPr>
              <a:t>InformationValue</a:t>
            </a:r>
            <a:r>
              <a:rPr lang="en-IN" sz="1700" i="1" dirty="0">
                <a:latin typeface="Arial" panose="020B0604020202020204" pitchFamily="34" charset="0"/>
                <a:cs typeface="Arial" panose="020B0604020202020204" pitchFamily="34" charset="0"/>
              </a:rPr>
              <a:t>)</a:t>
            </a:r>
          </a:p>
          <a:p>
            <a:r>
              <a:rPr lang="en-IN" sz="1700" i="1" dirty="0">
                <a:latin typeface="Arial" panose="020B0604020202020204" pitchFamily="34" charset="0"/>
                <a:cs typeface="Arial" panose="020B0604020202020204" pitchFamily="34" charset="0"/>
              </a:rPr>
              <a:t>library(caret)</a:t>
            </a:r>
          </a:p>
          <a:p>
            <a:r>
              <a:rPr lang="en-IN" sz="1700" i="1" dirty="0" err="1">
                <a:latin typeface="Arial" panose="020B0604020202020204" pitchFamily="34" charset="0"/>
                <a:cs typeface="Arial" panose="020B0604020202020204" pitchFamily="34" charset="0"/>
              </a:rPr>
              <a:t>concor</a:t>
            </a:r>
            <a:r>
              <a:rPr lang="en-IN" sz="1700" i="1" dirty="0">
                <a:latin typeface="Arial" panose="020B0604020202020204" pitchFamily="34" charset="0"/>
                <a:cs typeface="Arial" panose="020B0604020202020204" pitchFamily="34" charset="0"/>
              </a:rPr>
              <a:t> &lt;- Concordance(</a:t>
            </a:r>
            <a:r>
              <a:rPr lang="en-IN" sz="1700" i="1" dirty="0" err="1">
                <a:latin typeface="Arial" panose="020B0604020202020204" pitchFamily="34" charset="0"/>
                <a:cs typeface="Arial" panose="020B0604020202020204" pitchFamily="34" charset="0"/>
              </a:rPr>
              <a:t>t_train$Purchase_Made,t_train$score</a:t>
            </a:r>
            <a:r>
              <a:rPr lang="en-IN" sz="1700" i="1" dirty="0">
                <a:latin typeface="Arial" panose="020B0604020202020204" pitchFamily="34" charset="0"/>
                <a:cs typeface="Arial" panose="020B0604020202020204" pitchFamily="34" charset="0"/>
              </a:rPr>
              <a:t>)</a:t>
            </a:r>
          </a:p>
          <a:p>
            <a:r>
              <a:rPr lang="en-IN" sz="1700" i="1" dirty="0" err="1">
                <a:latin typeface="Arial" panose="020B0604020202020204" pitchFamily="34" charset="0"/>
                <a:cs typeface="Arial" panose="020B0604020202020204" pitchFamily="34" charset="0"/>
              </a:rPr>
              <a:t>concor</a:t>
            </a:r>
            <a:endParaRPr lang="en-IN" sz="1700" i="1" dirty="0">
              <a:latin typeface="Arial" panose="020B0604020202020204" pitchFamily="34" charset="0"/>
              <a:cs typeface="Arial" panose="020B0604020202020204" pitchFamily="34" charset="0"/>
            </a:endParaRPr>
          </a:p>
          <a:p>
            <a:r>
              <a:rPr lang="en-IN" sz="1700" i="1" dirty="0" err="1">
                <a:latin typeface="Arial" panose="020B0604020202020204" pitchFamily="34" charset="0"/>
                <a:cs typeface="Arial" panose="020B0604020202020204" pitchFamily="34" charset="0"/>
              </a:rPr>
              <a:t>plotROC</a:t>
            </a:r>
            <a:r>
              <a:rPr lang="en-IN" sz="1700" i="1" dirty="0">
                <a:latin typeface="Arial" panose="020B0604020202020204" pitchFamily="34" charset="0"/>
                <a:cs typeface="Arial" panose="020B0604020202020204" pitchFamily="34" charset="0"/>
              </a:rPr>
              <a:t>(actuals = </a:t>
            </a:r>
            <a:r>
              <a:rPr lang="en-IN" sz="1700" i="1" dirty="0" err="1">
                <a:latin typeface="Arial" panose="020B0604020202020204" pitchFamily="34" charset="0"/>
                <a:cs typeface="Arial" panose="020B0604020202020204" pitchFamily="34" charset="0"/>
              </a:rPr>
              <a:t>t_train$Purchase_Made,predictedScores</a:t>
            </a:r>
            <a:r>
              <a:rPr lang="en-IN" sz="1700" i="1" dirty="0">
                <a:latin typeface="Arial" panose="020B0604020202020204" pitchFamily="34" charset="0"/>
                <a:cs typeface="Arial" panose="020B0604020202020204" pitchFamily="34" charset="0"/>
              </a:rPr>
              <a:t> = </a:t>
            </a:r>
            <a:r>
              <a:rPr lang="en-IN" sz="1700" i="1" dirty="0" err="1">
                <a:latin typeface="Arial" panose="020B0604020202020204" pitchFamily="34" charset="0"/>
                <a:cs typeface="Arial" panose="020B0604020202020204" pitchFamily="34" charset="0"/>
              </a:rPr>
              <a:t>as.numeric</a:t>
            </a:r>
            <a:r>
              <a:rPr lang="en-IN" sz="1700" i="1" dirty="0">
                <a:latin typeface="Arial" panose="020B0604020202020204" pitchFamily="34" charset="0"/>
                <a:cs typeface="Arial" panose="020B0604020202020204" pitchFamily="34" charset="0"/>
              </a:rPr>
              <a:t>(fitted(mod2)))</a:t>
            </a:r>
          </a:p>
          <a:p>
            <a:r>
              <a:rPr lang="en-IN" sz="1700" i="1" dirty="0" err="1">
                <a:latin typeface="Arial" panose="020B0604020202020204" pitchFamily="34" charset="0"/>
                <a:cs typeface="Arial" panose="020B0604020202020204" pitchFamily="34" charset="0"/>
              </a:rPr>
              <a:t>ks_plot</a:t>
            </a:r>
            <a:r>
              <a:rPr lang="en-IN" sz="1700" i="1" dirty="0">
                <a:latin typeface="Arial" panose="020B0604020202020204" pitchFamily="34" charset="0"/>
                <a:cs typeface="Arial" panose="020B0604020202020204" pitchFamily="34" charset="0"/>
              </a:rPr>
              <a:t>(actuals = </a:t>
            </a:r>
            <a:r>
              <a:rPr lang="en-IN" sz="1700" i="1" dirty="0" err="1">
                <a:latin typeface="Arial" panose="020B0604020202020204" pitchFamily="34" charset="0"/>
                <a:cs typeface="Arial" panose="020B0604020202020204" pitchFamily="34" charset="0"/>
              </a:rPr>
              <a:t>t_train$Purchase_Made,predictedScores</a:t>
            </a:r>
            <a:r>
              <a:rPr lang="en-IN" sz="1700" i="1" dirty="0">
                <a:latin typeface="Arial" panose="020B0604020202020204" pitchFamily="34" charset="0"/>
                <a:cs typeface="Arial" panose="020B0604020202020204" pitchFamily="34" charset="0"/>
              </a:rPr>
              <a:t> = </a:t>
            </a:r>
            <a:r>
              <a:rPr lang="en-IN" sz="1700" i="1" dirty="0" err="1">
                <a:latin typeface="Arial" panose="020B0604020202020204" pitchFamily="34" charset="0"/>
                <a:cs typeface="Arial" panose="020B0604020202020204" pitchFamily="34" charset="0"/>
              </a:rPr>
              <a:t>as.numeric</a:t>
            </a:r>
            <a:r>
              <a:rPr lang="en-IN" sz="1700" i="1" dirty="0">
                <a:latin typeface="Arial" panose="020B0604020202020204" pitchFamily="34" charset="0"/>
                <a:cs typeface="Arial" panose="020B0604020202020204" pitchFamily="34" charset="0"/>
              </a:rPr>
              <a:t>(fitted(mod2)))</a:t>
            </a:r>
          </a:p>
          <a:p>
            <a:r>
              <a:rPr lang="en-IN" sz="1700" i="1" dirty="0" err="1">
                <a:latin typeface="Arial" panose="020B0604020202020204" pitchFamily="34" charset="0"/>
                <a:cs typeface="Arial" panose="020B0604020202020204" pitchFamily="34" charset="0"/>
              </a:rPr>
              <a:t>ks_stat</a:t>
            </a:r>
            <a:r>
              <a:rPr lang="en-IN" sz="1700" i="1" dirty="0">
                <a:latin typeface="Arial" panose="020B0604020202020204" pitchFamily="34" charset="0"/>
                <a:cs typeface="Arial" panose="020B0604020202020204" pitchFamily="34" charset="0"/>
              </a:rPr>
              <a:t>(actuals = </a:t>
            </a:r>
            <a:r>
              <a:rPr lang="en-IN" sz="1700" i="1" dirty="0" err="1">
                <a:latin typeface="Arial" panose="020B0604020202020204" pitchFamily="34" charset="0"/>
                <a:cs typeface="Arial" panose="020B0604020202020204" pitchFamily="34" charset="0"/>
              </a:rPr>
              <a:t>t_train$Purchase_Made,predictedScores</a:t>
            </a:r>
            <a:r>
              <a:rPr lang="en-IN" sz="1700" i="1" dirty="0">
                <a:latin typeface="Arial" panose="020B0604020202020204" pitchFamily="34" charset="0"/>
                <a:cs typeface="Arial" panose="020B0604020202020204" pitchFamily="34" charset="0"/>
              </a:rPr>
              <a:t> = </a:t>
            </a:r>
            <a:r>
              <a:rPr lang="en-IN" sz="1700" i="1" dirty="0" err="1">
                <a:latin typeface="Arial" panose="020B0604020202020204" pitchFamily="34" charset="0"/>
                <a:cs typeface="Arial" panose="020B0604020202020204" pitchFamily="34" charset="0"/>
              </a:rPr>
              <a:t>as.numeric</a:t>
            </a:r>
            <a:r>
              <a:rPr lang="en-IN" sz="1700" i="1" dirty="0">
                <a:latin typeface="Arial" panose="020B0604020202020204" pitchFamily="34" charset="0"/>
                <a:cs typeface="Arial" panose="020B0604020202020204" pitchFamily="34" charset="0"/>
              </a:rPr>
              <a:t>(fitted(mod2)))</a:t>
            </a:r>
          </a:p>
          <a:p>
            <a:r>
              <a:rPr lang="en-IN" sz="1700" i="1" dirty="0">
                <a:latin typeface="Arial" panose="020B0604020202020204" pitchFamily="34" charset="0"/>
                <a:cs typeface="Arial" panose="020B0604020202020204" pitchFamily="34" charset="0"/>
              </a:rPr>
              <a:t>t_test$score2= predict(mod2, </a:t>
            </a:r>
            <a:r>
              <a:rPr lang="en-IN" sz="1700" i="1" dirty="0" err="1">
                <a:latin typeface="Arial" panose="020B0604020202020204" pitchFamily="34" charset="0"/>
                <a:cs typeface="Arial" panose="020B0604020202020204" pitchFamily="34" charset="0"/>
              </a:rPr>
              <a:t>t_test</a:t>
            </a:r>
            <a:r>
              <a:rPr lang="en-IN" sz="1700" i="1" dirty="0">
                <a:latin typeface="Arial" panose="020B0604020202020204" pitchFamily="34" charset="0"/>
                <a:cs typeface="Arial" panose="020B0604020202020204" pitchFamily="34" charset="0"/>
              </a:rPr>
              <a:t>, type="response")</a:t>
            </a:r>
          </a:p>
          <a:p>
            <a:r>
              <a:rPr lang="en-IN" sz="1700" i="1" dirty="0">
                <a:latin typeface="Arial" panose="020B0604020202020204" pitchFamily="34" charset="0"/>
                <a:cs typeface="Arial" panose="020B0604020202020204" pitchFamily="34" charset="0"/>
              </a:rPr>
              <a:t>View(</a:t>
            </a:r>
            <a:r>
              <a:rPr lang="en-IN" sz="1700" i="1" dirty="0" err="1">
                <a:latin typeface="Arial" panose="020B0604020202020204" pitchFamily="34" charset="0"/>
                <a:cs typeface="Arial" panose="020B0604020202020204" pitchFamily="34" charset="0"/>
              </a:rPr>
              <a:t>t_test</a:t>
            </a:r>
            <a:r>
              <a:rPr lang="en-IN" sz="17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642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457200" y="897765"/>
            <a:ext cx="8839200" cy="4278094"/>
          </a:xfrm>
          <a:prstGeom prst="rect">
            <a:avLst/>
          </a:prstGeom>
          <a:noFill/>
        </p:spPr>
        <p:txBody>
          <a:bodyPr wrap="square" rtlCol="0">
            <a:spAutoFit/>
          </a:bodyPr>
          <a:lstStyle/>
          <a:p>
            <a:r>
              <a:rPr lang="en-US" sz="1700" i="1" dirty="0" err="1">
                <a:latin typeface="Arial" panose="020B0604020202020204" pitchFamily="34" charset="0"/>
                <a:cs typeface="Arial" panose="020B0604020202020204" pitchFamily="34" charset="0"/>
              </a:rPr>
              <a:t>prediction_test</a:t>
            </a:r>
            <a:r>
              <a:rPr lang="en-US" sz="1700" i="1" dirty="0">
                <a:latin typeface="Arial" panose="020B0604020202020204" pitchFamily="34" charset="0"/>
                <a:cs typeface="Arial" panose="020B0604020202020204" pitchFamily="34" charset="0"/>
              </a:rPr>
              <a:t> = </a:t>
            </a:r>
            <a:r>
              <a:rPr lang="en-US" sz="1700" i="1" dirty="0" err="1">
                <a:latin typeface="Arial" panose="020B0604020202020204" pitchFamily="34" charset="0"/>
                <a:cs typeface="Arial" panose="020B0604020202020204" pitchFamily="34" charset="0"/>
              </a:rPr>
              <a:t>ifelse</a:t>
            </a:r>
            <a:r>
              <a:rPr lang="en-US" sz="1700" i="1" dirty="0">
                <a:latin typeface="Arial" panose="020B0604020202020204" pitchFamily="34" charset="0"/>
                <a:cs typeface="Arial" panose="020B0604020202020204" pitchFamily="34" charset="0"/>
              </a:rPr>
              <a:t>(t_test$score2&gt;=0.52,1,0)</a:t>
            </a: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prediction_test</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confusionMatrix</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prediction_test</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t_test$Purchase_Made</a:t>
            </a:r>
            <a:r>
              <a:rPr lang="en-US" sz="1700" i="1" dirty="0">
                <a:latin typeface="Arial" panose="020B0604020202020204" pitchFamily="34" charset="0"/>
                <a:cs typeface="Arial" panose="020B0604020202020204" pitchFamily="34" charset="0"/>
              </a:rPr>
              <a:t>),positive = "1")</a:t>
            </a:r>
          </a:p>
          <a:p>
            <a:r>
              <a:rPr lang="en-US" sz="1700" i="1" dirty="0" err="1">
                <a:latin typeface="Arial" panose="020B0604020202020204" pitchFamily="34" charset="0"/>
                <a:cs typeface="Arial" panose="020B0604020202020204" pitchFamily="34" charset="0"/>
              </a:rPr>
              <a:t>tt</a:t>
            </a:r>
            <a:r>
              <a:rPr lang="en-US" sz="1700" i="1" dirty="0">
                <a:latin typeface="Arial" panose="020B0604020202020204" pitchFamily="34" charset="0"/>
                <a:cs typeface="Arial" panose="020B0604020202020204" pitchFamily="34" charset="0"/>
              </a:rPr>
              <a:t> = </a:t>
            </a:r>
            <a:r>
              <a:rPr lang="en-US" sz="1700" i="1" dirty="0" err="1">
                <a:latin typeface="Arial" panose="020B0604020202020204" pitchFamily="34" charset="0"/>
                <a:cs typeface="Arial" panose="020B0604020202020204" pitchFamily="34" charset="0"/>
              </a:rPr>
              <a:t>cbind</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t_test,prediction_test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tt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pscl</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InformationValue</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library(caret)</a:t>
            </a:r>
          </a:p>
          <a:p>
            <a:r>
              <a:rPr lang="en-US" sz="1700" i="1" dirty="0" err="1">
                <a:latin typeface="Arial" panose="020B0604020202020204" pitchFamily="34" charset="0"/>
                <a:cs typeface="Arial" panose="020B0604020202020204" pitchFamily="34" charset="0"/>
              </a:rPr>
              <a:t>concor</a:t>
            </a:r>
            <a:r>
              <a:rPr lang="en-US" sz="1700" i="1" dirty="0">
                <a:latin typeface="Arial" panose="020B0604020202020204" pitchFamily="34" charset="0"/>
                <a:cs typeface="Arial" panose="020B0604020202020204" pitchFamily="34" charset="0"/>
              </a:rPr>
              <a:t> &lt;- Concordance(t_test$Purchase_Made,t_test$score2)</a:t>
            </a:r>
          </a:p>
          <a:p>
            <a:r>
              <a:rPr lang="en-US" sz="1700" i="1" dirty="0" err="1">
                <a:latin typeface="Arial" panose="020B0604020202020204" pitchFamily="34" charset="0"/>
                <a:cs typeface="Arial" panose="020B0604020202020204" pitchFamily="34" charset="0"/>
              </a:rPr>
              <a:t>concor</a:t>
            </a:r>
            <a:endParaRPr lang="en-US" sz="1700" i="1" dirty="0">
              <a:latin typeface="Arial" panose="020B0604020202020204" pitchFamily="34" charset="0"/>
              <a:cs typeface="Arial" panose="020B0604020202020204" pitchFamily="34" charset="0"/>
            </a:endParaRPr>
          </a:p>
          <a:p>
            <a:r>
              <a:rPr lang="en-US" sz="1700" i="1" dirty="0" err="1">
                <a:latin typeface="Arial" panose="020B0604020202020204" pitchFamily="34" charset="0"/>
                <a:cs typeface="Arial" panose="020B0604020202020204" pitchFamily="34" charset="0"/>
              </a:rPr>
              <a:t>plotROC</a:t>
            </a:r>
            <a:r>
              <a:rPr lang="en-US" sz="1700" i="1" dirty="0">
                <a:latin typeface="Arial" panose="020B0604020202020204" pitchFamily="34" charset="0"/>
                <a:cs typeface="Arial" panose="020B0604020202020204" pitchFamily="34" charset="0"/>
              </a:rPr>
              <a:t>(actuals = </a:t>
            </a:r>
            <a:r>
              <a:rPr lang="en-US" sz="1700" i="1" dirty="0" err="1">
                <a:latin typeface="Arial" panose="020B0604020202020204" pitchFamily="34" charset="0"/>
                <a:cs typeface="Arial" panose="020B0604020202020204" pitchFamily="34" charset="0"/>
              </a:rPr>
              <a:t>t_test$Purchase_Made,predictedScores</a:t>
            </a:r>
            <a:r>
              <a:rPr lang="en-US" sz="1700" i="1" dirty="0">
                <a:latin typeface="Arial" panose="020B0604020202020204" pitchFamily="34" charset="0"/>
                <a:cs typeface="Arial" panose="020B0604020202020204" pitchFamily="34" charset="0"/>
              </a:rPr>
              <a:t> = </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(t_test$score2))</a:t>
            </a:r>
          </a:p>
          <a:p>
            <a:r>
              <a:rPr lang="en-US" sz="1700" i="1" dirty="0" err="1">
                <a:latin typeface="Arial" panose="020B0604020202020204" pitchFamily="34" charset="0"/>
                <a:cs typeface="Arial" panose="020B0604020202020204" pitchFamily="34" charset="0"/>
              </a:rPr>
              <a:t>ks_plot</a:t>
            </a:r>
            <a:r>
              <a:rPr lang="en-US" sz="1700" i="1" dirty="0">
                <a:latin typeface="Arial" panose="020B0604020202020204" pitchFamily="34" charset="0"/>
                <a:cs typeface="Arial" panose="020B0604020202020204" pitchFamily="34" charset="0"/>
              </a:rPr>
              <a:t>(actuals = </a:t>
            </a:r>
            <a:r>
              <a:rPr lang="en-US" sz="1700" i="1" dirty="0" err="1">
                <a:latin typeface="Arial" panose="020B0604020202020204" pitchFamily="34" charset="0"/>
                <a:cs typeface="Arial" panose="020B0604020202020204" pitchFamily="34" charset="0"/>
              </a:rPr>
              <a:t>t_test$Purchase_Made,predictedScores</a:t>
            </a:r>
            <a:r>
              <a:rPr lang="en-US" sz="1700" i="1" dirty="0">
                <a:latin typeface="Arial" panose="020B0604020202020204" pitchFamily="34" charset="0"/>
                <a:cs typeface="Arial" panose="020B0604020202020204" pitchFamily="34" charset="0"/>
              </a:rPr>
              <a:t> = </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(t_test$score2))</a:t>
            </a:r>
          </a:p>
          <a:p>
            <a:r>
              <a:rPr lang="en-US" sz="1700" i="1" dirty="0" err="1">
                <a:latin typeface="Arial" panose="020B0604020202020204" pitchFamily="34" charset="0"/>
                <a:cs typeface="Arial" panose="020B0604020202020204" pitchFamily="34" charset="0"/>
              </a:rPr>
              <a:t>ks_stat</a:t>
            </a:r>
            <a:r>
              <a:rPr lang="en-US" sz="1700" i="1" dirty="0">
                <a:latin typeface="Arial" panose="020B0604020202020204" pitchFamily="34" charset="0"/>
                <a:cs typeface="Arial" panose="020B0604020202020204" pitchFamily="34" charset="0"/>
              </a:rPr>
              <a:t>(actuals = </a:t>
            </a:r>
            <a:r>
              <a:rPr lang="en-US" sz="1700" i="1" dirty="0" err="1">
                <a:latin typeface="Arial" panose="020B0604020202020204" pitchFamily="34" charset="0"/>
                <a:cs typeface="Arial" panose="020B0604020202020204" pitchFamily="34" charset="0"/>
              </a:rPr>
              <a:t>t_test$Purchase_Made,predictedScores</a:t>
            </a:r>
            <a:r>
              <a:rPr lang="en-US" sz="1700" i="1" dirty="0">
                <a:latin typeface="Arial" panose="020B0604020202020204" pitchFamily="34" charset="0"/>
                <a:cs typeface="Arial" panose="020B0604020202020204" pitchFamily="34" charset="0"/>
              </a:rPr>
              <a:t> = </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(t_test$score2))</a:t>
            </a:r>
          </a:p>
          <a:p>
            <a:r>
              <a:rPr lang="en-US" sz="1700" i="1" dirty="0">
                <a:solidFill>
                  <a:srgbClr val="00B050"/>
                </a:solidFill>
                <a:latin typeface="Arial" panose="020B0604020202020204" pitchFamily="34" charset="0"/>
                <a:cs typeface="Arial" panose="020B0604020202020204" pitchFamily="34" charset="0"/>
              </a:rPr>
              <a:t>#logit model ends</a:t>
            </a:r>
          </a:p>
          <a:p>
            <a:endParaRPr lang="en-IN"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422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880180"/>
            <a:ext cx="7543800" cy="5324535"/>
          </a:xfrm>
          <a:prstGeom prst="rect">
            <a:avLst/>
          </a:prstGeom>
          <a:noFill/>
        </p:spPr>
        <p:txBody>
          <a:bodyPr wrap="square" rtlCol="0">
            <a:spAutoFit/>
          </a:bodyPr>
          <a:lstStyle/>
          <a:p>
            <a:pPr marL="342900" indent="-342900">
              <a:buAutoNum type="arabicPeriod"/>
            </a:pPr>
            <a:r>
              <a:rPr lang="en-US" sz="1700" b="1" i="1" u="sng" dirty="0">
                <a:solidFill>
                  <a:srgbClr val="00B050"/>
                </a:solidFill>
                <a:latin typeface="Arial" panose="020B0604020202020204" pitchFamily="34" charset="0"/>
                <a:cs typeface="Arial" panose="020B0604020202020204" pitchFamily="34" charset="0"/>
              </a:rPr>
              <a:t>Random Forest:</a:t>
            </a:r>
          </a:p>
          <a:p>
            <a:r>
              <a:rPr lang="en-US" sz="1700" i="1" dirty="0">
                <a:latin typeface="Arial" panose="020B0604020202020204" pitchFamily="34" charset="0"/>
                <a:cs typeface="Arial" panose="020B0604020202020204" pitchFamily="34" charset="0"/>
              </a:rPr>
              <a:t>#Random forest model:</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randomForest</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modelrf</a:t>
            </a:r>
            <a:r>
              <a:rPr lang="en-US" sz="1700" i="1" dirty="0">
                <a:latin typeface="Arial" panose="020B0604020202020204" pitchFamily="34" charset="0"/>
                <a:cs typeface="Arial" panose="020B0604020202020204" pitchFamily="34" charset="0"/>
              </a:rPr>
              <a:t> &lt;- </a:t>
            </a:r>
            <a:r>
              <a:rPr lang="en-US" sz="1700" i="1" dirty="0" err="1">
                <a:latin typeface="Arial" panose="020B0604020202020204" pitchFamily="34" charset="0"/>
                <a:cs typeface="Arial" panose="020B0604020202020204" pitchFamily="34" charset="0"/>
              </a:rPr>
              <a:t>randomForest</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as.factor</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Purchase_Made</a:t>
            </a:r>
            <a:r>
              <a:rPr lang="en-US" sz="1700" i="1" dirty="0">
                <a:latin typeface="Arial" panose="020B0604020202020204" pitchFamily="34" charset="0"/>
                <a:cs typeface="Arial" panose="020B0604020202020204" pitchFamily="34" charset="0"/>
              </a:rPr>
              <a:t>) ~ . , data = </a:t>
            </a:r>
            <a:r>
              <a:rPr lang="en-US" sz="1700" i="1" dirty="0" err="1">
                <a:latin typeface="Arial" panose="020B0604020202020204" pitchFamily="34" charset="0"/>
                <a:cs typeface="Arial" panose="020B0604020202020204" pitchFamily="34" charset="0"/>
              </a:rPr>
              <a:t>rf_train</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do.trace</a:t>
            </a:r>
            <a:r>
              <a:rPr lang="en-US" sz="1700" i="1" dirty="0">
                <a:latin typeface="Arial" panose="020B0604020202020204" pitchFamily="34" charset="0"/>
                <a:cs typeface="Arial" panose="020B0604020202020204" pitchFamily="34" charset="0"/>
              </a:rPr>
              <a:t>=T)</a:t>
            </a:r>
          </a:p>
          <a:p>
            <a:r>
              <a:rPr lang="en-US" sz="1700" i="1" dirty="0" err="1">
                <a:latin typeface="Arial" panose="020B0604020202020204" pitchFamily="34" charset="0"/>
                <a:cs typeface="Arial" panose="020B0604020202020204" pitchFamily="34" charset="0"/>
              </a:rPr>
              <a:t>modelrf</a:t>
            </a:r>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importance(</a:t>
            </a:r>
            <a:r>
              <a:rPr lang="en-US" sz="1700" i="1" dirty="0" err="1">
                <a:latin typeface="Arial" panose="020B0604020202020204" pitchFamily="34" charset="0"/>
                <a:cs typeface="Arial" panose="020B0604020202020204" pitchFamily="34" charset="0"/>
              </a:rPr>
              <a:t>modelrf</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varImpPlot</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modelrf</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t_train</a:t>
            </a:r>
            <a:r>
              <a:rPr lang="en-US" sz="1700" i="1" dirty="0">
                <a:latin typeface="Arial" panose="020B0604020202020204" pitchFamily="34" charset="0"/>
                <a:cs typeface="Arial" panose="020B0604020202020204" pitchFamily="34" charset="0"/>
              </a:rPr>
              <a:t>)</a:t>
            </a:r>
          </a:p>
          <a:p>
            <a:endParaRPr lang="en-US" sz="1700" i="1"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t_test</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rf_train</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t_train</a:t>
            </a:r>
            <a:r>
              <a:rPr lang="en-US" sz="1700" i="1" dirty="0">
                <a:latin typeface="Arial" panose="020B0604020202020204" pitchFamily="34" charset="0"/>
                <a:cs typeface="Arial" panose="020B0604020202020204" pitchFamily="34" charset="0"/>
              </a:rPr>
              <a:t>[-19]</a:t>
            </a: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rf_train</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rf_test</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t_test</a:t>
            </a:r>
            <a:r>
              <a:rPr lang="en-US" sz="1700" i="1" dirty="0">
                <a:latin typeface="Arial" panose="020B0604020202020204" pitchFamily="34" charset="0"/>
                <a:cs typeface="Arial" panose="020B0604020202020204" pitchFamily="34" charset="0"/>
              </a:rPr>
              <a:t>[-19]</a:t>
            </a: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rf_test</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predrf_tr</a:t>
            </a:r>
            <a:r>
              <a:rPr lang="en-US" sz="1700" i="1" dirty="0">
                <a:latin typeface="Arial" panose="020B0604020202020204" pitchFamily="34" charset="0"/>
                <a:cs typeface="Arial" panose="020B0604020202020204" pitchFamily="34" charset="0"/>
              </a:rPr>
              <a:t> &lt;- predict(</a:t>
            </a:r>
            <a:r>
              <a:rPr lang="en-US" sz="1700" i="1" dirty="0" err="1">
                <a:latin typeface="Arial" panose="020B0604020202020204" pitchFamily="34" charset="0"/>
                <a:cs typeface="Arial" panose="020B0604020202020204" pitchFamily="34" charset="0"/>
              </a:rPr>
              <a:t>modelrf</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rf_train</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predrf_test</a:t>
            </a:r>
            <a:r>
              <a:rPr lang="en-US" sz="1700" i="1" dirty="0">
                <a:latin typeface="Arial" panose="020B0604020202020204" pitchFamily="34" charset="0"/>
                <a:cs typeface="Arial" panose="020B0604020202020204" pitchFamily="34" charset="0"/>
              </a:rPr>
              <a:t> &lt;- predict(</a:t>
            </a:r>
            <a:r>
              <a:rPr lang="en-US" sz="1700" i="1" dirty="0" err="1">
                <a:latin typeface="Arial" panose="020B0604020202020204" pitchFamily="34" charset="0"/>
                <a:cs typeface="Arial" panose="020B0604020202020204" pitchFamily="34" charset="0"/>
              </a:rPr>
              <a:t>modelrf</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rf_test</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confusionMatrix</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predrf_tr</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rf_train$Purchase_Made</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confusionMatrix</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predrf_test</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rf_test$Purchase_Made</a:t>
            </a:r>
            <a:r>
              <a:rPr lang="en-US" sz="1700" i="1" dirty="0">
                <a:latin typeface="Arial" panose="020B0604020202020204" pitchFamily="34" charset="0"/>
                <a:cs typeface="Arial" panose="020B0604020202020204" pitchFamily="34" charset="0"/>
              </a:rPr>
              <a:t>))</a:t>
            </a:r>
          </a:p>
          <a:p>
            <a:r>
              <a:rPr lang="en-US" sz="1700" i="1" dirty="0">
                <a:solidFill>
                  <a:srgbClr val="00B050"/>
                </a:solidFill>
                <a:latin typeface="Arial" panose="020B0604020202020204" pitchFamily="34" charset="0"/>
                <a:cs typeface="Arial" panose="020B0604020202020204" pitchFamily="34" charset="0"/>
              </a:rPr>
              <a:t>#end of RF</a:t>
            </a:r>
          </a:p>
        </p:txBody>
      </p:sp>
    </p:spTree>
    <p:extLst>
      <p:ext uri="{BB962C8B-B14F-4D97-AF65-F5344CB8AC3E}">
        <p14:creationId xmlns:p14="http://schemas.microsoft.com/office/powerpoint/2010/main" val="203409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880180"/>
            <a:ext cx="7543800" cy="4755148"/>
          </a:xfrm>
          <a:prstGeom prst="rect">
            <a:avLst/>
          </a:prstGeom>
          <a:noFill/>
        </p:spPr>
        <p:txBody>
          <a:bodyPr wrap="square" rtlCol="0">
            <a:spAutoFit/>
          </a:bodyPr>
          <a:lstStyle/>
          <a:p>
            <a:pPr marL="342900" indent="-342900">
              <a:buAutoNum type="arabicPeriod"/>
            </a:pPr>
            <a:r>
              <a:rPr lang="en-US" sz="1700" b="1" i="1" u="sng" dirty="0">
                <a:solidFill>
                  <a:srgbClr val="00B050"/>
                </a:solidFill>
                <a:latin typeface="Arial" panose="020B0604020202020204" pitchFamily="34" charset="0"/>
                <a:cs typeface="Arial" panose="020B0604020202020204" pitchFamily="34" charset="0"/>
              </a:rPr>
              <a:t>Random Forest o/p on train data:</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&gt; </a:t>
            </a:r>
            <a:r>
              <a:rPr lang="en-US" sz="1100" i="1" dirty="0" err="1">
                <a:latin typeface="Arial" panose="020B0604020202020204" pitchFamily="34" charset="0"/>
                <a:cs typeface="Arial" panose="020B0604020202020204" pitchFamily="34" charset="0"/>
              </a:rPr>
              <a:t>confusionMatrix</a:t>
            </a:r>
            <a:r>
              <a:rPr lang="en-US" sz="1100" i="1" dirty="0">
                <a:latin typeface="Arial" panose="020B0604020202020204" pitchFamily="34" charset="0"/>
                <a:cs typeface="Arial" panose="020B0604020202020204" pitchFamily="34" charset="0"/>
              </a:rPr>
              <a:t>(factor(</a:t>
            </a:r>
            <a:r>
              <a:rPr lang="en-US" sz="1100" i="1" dirty="0" err="1">
                <a:latin typeface="Arial" panose="020B0604020202020204" pitchFamily="34" charset="0"/>
                <a:cs typeface="Arial" panose="020B0604020202020204" pitchFamily="34" charset="0"/>
              </a:rPr>
              <a:t>predrf_tr</a:t>
            </a:r>
            <a:r>
              <a:rPr lang="en-US" sz="1100" i="1" dirty="0">
                <a:latin typeface="Arial" panose="020B0604020202020204" pitchFamily="34" charset="0"/>
                <a:cs typeface="Arial" panose="020B0604020202020204" pitchFamily="34" charset="0"/>
              </a:rPr>
              <a:t>),factor(</a:t>
            </a:r>
            <a:r>
              <a:rPr lang="en-US" sz="1100" i="1" dirty="0" err="1">
                <a:latin typeface="Arial" panose="020B0604020202020204" pitchFamily="34" charset="0"/>
                <a:cs typeface="Arial" panose="020B0604020202020204" pitchFamily="34" charset="0"/>
              </a:rPr>
              <a:t>rf_train$Purchase_Made</a:t>
            </a:r>
            <a:r>
              <a:rPr lang="en-US" sz="1100" i="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Confusion Matrix and Statistics</a:t>
            </a:r>
          </a:p>
          <a:p>
            <a:pPr marL="342900" indent="-342900">
              <a:buFont typeface="Arial" panose="020B0604020202020204" pitchFamily="34" charset="0"/>
              <a:buChar char="•"/>
            </a:pPr>
            <a:endParaRPr lang="en-US" sz="11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Reference</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Prediction    0    1</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0 2769   79</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1    0  278</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Accuracy : 0.9747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95% CI : (0.9686, 0.9799)</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No Information Rate : 0.8858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P-Value [Acc &gt; NIR] : &lt; 2.2e-16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Kappa : 0.8618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r>
              <a:rPr lang="en-US" sz="1100" i="1" dirty="0" err="1">
                <a:latin typeface="Arial" panose="020B0604020202020204" pitchFamily="34" charset="0"/>
                <a:cs typeface="Arial" panose="020B0604020202020204" pitchFamily="34" charset="0"/>
              </a:rPr>
              <a:t>Mcnemar's</a:t>
            </a:r>
            <a:r>
              <a:rPr lang="en-US" sz="1100" i="1" dirty="0">
                <a:latin typeface="Arial" panose="020B0604020202020204" pitchFamily="34" charset="0"/>
                <a:cs typeface="Arial" panose="020B0604020202020204" pitchFamily="34" charset="0"/>
              </a:rPr>
              <a:t> Test P-Value : &lt; 2.2e-16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Sensitivity : 1.0000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Specificity : 0.7787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Pos </a:t>
            </a:r>
            <a:r>
              <a:rPr lang="en-US" sz="1100" i="1" dirty="0" err="1">
                <a:latin typeface="Arial" panose="020B0604020202020204" pitchFamily="34" charset="0"/>
                <a:cs typeface="Arial" panose="020B0604020202020204" pitchFamily="34" charset="0"/>
              </a:rPr>
              <a:t>Pred</a:t>
            </a:r>
            <a:r>
              <a:rPr lang="en-US" sz="1100" i="1" dirty="0">
                <a:latin typeface="Arial" panose="020B0604020202020204" pitchFamily="34" charset="0"/>
                <a:cs typeface="Arial" panose="020B0604020202020204" pitchFamily="34" charset="0"/>
              </a:rPr>
              <a:t> Value : 0.9723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Neg </a:t>
            </a:r>
            <a:r>
              <a:rPr lang="en-US" sz="1100" i="1" dirty="0" err="1">
                <a:latin typeface="Arial" panose="020B0604020202020204" pitchFamily="34" charset="0"/>
                <a:cs typeface="Arial" panose="020B0604020202020204" pitchFamily="34" charset="0"/>
              </a:rPr>
              <a:t>Pred</a:t>
            </a:r>
            <a:r>
              <a:rPr lang="en-US" sz="1100" i="1" dirty="0">
                <a:latin typeface="Arial" panose="020B0604020202020204" pitchFamily="34" charset="0"/>
                <a:cs typeface="Arial" panose="020B0604020202020204" pitchFamily="34" charset="0"/>
              </a:rPr>
              <a:t> Value : 1.0000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Prevalence : 0.8858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Detection Rate : 0.8858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Detection Prevalence : 0.9111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Balanced Accuracy : 0.8894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'Positive' Class : 0 </a:t>
            </a:r>
            <a:endParaRPr lang="en-US"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379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880180"/>
            <a:ext cx="7543800" cy="4416594"/>
          </a:xfrm>
          <a:prstGeom prst="rect">
            <a:avLst/>
          </a:prstGeom>
          <a:noFill/>
        </p:spPr>
        <p:txBody>
          <a:bodyPr wrap="square" rtlCol="0">
            <a:spAutoFit/>
          </a:bodyPr>
          <a:lstStyle/>
          <a:p>
            <a:pPr marL="342900" indent="-342900">
              <a:buAutoNum type="arabicPeriod"/>
            </a:pPr>
            <a:r>
              <a:rPr lang="en-US" sz="1700" b="1" i="1" u="sng" dirty="0">
                <a:solidFill>
                  <a:srgbClr val="00B050"/>
                </a:solidFill>
                <a:latin typeface="Arial" panose="020B0604020202020204" pitchFamily="34" charset="0"/>
                <a:cs typeface="Arial" panose="020B0604020202020204" pitchFamily="34" charset="0"/>
              </a:rPr>
              <a:t>Random Forest o/p on test data:</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&gt; </a:t>
            </a:r>
            <a:r>
              <a:rPr lang="en-US" sz="1100" i="1" dirty="0" err="1">
                <a:latin typeface="Arial" panose="020B0604020202020204" pitchFamily="34" charset="0"/>
                <a:cs typeface="Arial" panose="020B0604020202020204" pitchFamily="34" charset="0"/>
              </a:rPr>
              <a:t>confusionMatrix</a:t>
            </a:r>
            <a:r>
              <a:rPr lang="en-US" sz="1100" i="1" dirty="0">
                <a:latin typeface="Arial" panose="020B0604020202020204" pitchFamily="34" charset="0"/>
                <a:cs typeface="Arial" panose="020B0604020202020204" pitchFamily="34" charset="0"/>
              </a:rPr>
              <a:t>(factor(</a:t>
            </a:r>
            <a:r>
              <a:rPr lang="en-US" sz="1100" i="1" dirty="0" err="1">
                <a:latin typeface="Arial" panose="020B0604020202020204" pitchFamily="34" charset="0"/>
                <a:cs typeface="Arial" panose="020B0604020202020204" pitchFamily="34" charset="0"/>
              </a:rPr>
              <a:t>predrf_test</a:t>
            </a:r>
            <a:r>
              <a:rPr lang="en-US" sz="1100" i="1" dirty="0">
                <a:latin typeface="Arial" panose="020B0604020202020204" pitchFamily="34" charset="0"/>
                <a:cs typeface="Arial" panose="020B0604020202020204" pitchFamily="34" charset="0"/>
              </a:rPr>
              <a:t>),factor(</a:t>
            </a:r>
            <a:r>
              <a:rPr lang="en-US" sz="1100" i="1" dirty="0" err="1">
                <a:latin typeface="Arial" panose="020B0604020202020204" pitchFamily="34" charset="0"/>
                <a:cs typeface="Arial" panose="020B0604020202020204" pitchFamily="34" charset="0"/>
              </a:rPr>
              <a:t>rf_test$Purchase_Made</a:t>
            </a:r>
            <a:r>
              <a:rPr lang="en-US" sz="1100" i="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Confusion Matrix and Statistics</a:t>
            </a:r>
          </a:p>
          <a:p>
            <a:pPr marL="342900" indent="-342900">
              <a:buFont typeface="Arial" panose="020B0604020202020204" pitchFamily="34" charset="0"/>
              <a:buChar char="•"/>
            </a:pPr>
            <a:endParaRPr lang="en-US" sz="11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Reference</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Prediction    0    1</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0 1164  128</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1   22   26</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Accuracy : 0.8881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95% CI : (0.8699, 0.9044)</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No Information Rate : 0.8851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P-Value [Acc &gt; NIR] : 0.386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Kappa : 0.2145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r>
              <a:rPr lang="en-US" sz="1100" i="1" dirty="0" err="1">
                <a:latin typeface="Arial" panose="020B0604020202020204" pitchFamily="34" charset="0"/>
                <a:cs typeface="Arial" panose="020B0604020202020204" pitchFamily="34" charset="0"/>
              </a:rPr>
              <a:t>Mcnemar's</a:t>
            </a:r>
            <a:r>
              <a:rPr lang="en-US" sz="1100" i="1" dirty="0">
                <a:latin typeface="Arial" panose="020B0604020202020204" pitchFamily="34" charset="0"/>
                <a:cs typeface="Arial" panose="020B0604020202020204" pitchFamily="34" charset="0"/>
              </a:rPr>
              <a:t> Test P-Value : &lt;2e-16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Sensitivity : 0.9815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Specificity : 0.1688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Pos </a:t>
            </a:r>
            <a:r>
              <a:rPr lang="en-US" sz="1100" i="1" dirty="0" err="1">
                <a:latin typeface="Arial" panose="020B0604020202020204" pitchFamily="34" charset="0"/>
                <a:cs typeface="Arial" panose="020B0604020202020204" pitchFamily="34" charset="0"/>
              </a:rPr>
              <a:t>Pred</a:t>
            </a:r>
            <a:r>
              <a:rPr lang="en-US" sz="1100" i="1" dirty="0">
                <a:latin typeface="Arial" panose="020B0604020202020204" pitchFamily="34" charset="0"/>
                <a:cs typeface="Arial" panose="020B0604020202020204" pitchFamily="34" charset="0"/>
              </a:rPr>
              <a:t> Value : 0.9009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Neg </a:t>
            </a:r>
            <a:r>
              <a:rPr lang="en-US" sz="1100" i="1" dirty="0" err="1">
                <a:latin typeface="Arial" panose="020B0604020202020204" pitchFamily="34" charset="0"/>
                <a:cs typeface="Arial" panose="020B0604020202020204" pitchFamily="34" charset="0"/>
              </a:rPr>
              <a:t>Pred</a:t>
            </a:r>
            <a:r>
              <a:rPr lang="en-US" sz="1100" i="1" dirty="0">
                <a:latin typeface="Arial" panose="020B0604020202020204" pitchFamily="34" charset="0"/>
                <a:cs typeface="Arial" panose="020B0604020202020204" pitchFamily="34" charset="0"/>
              </a:rPr>
              <a:t> Value : 0.5417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Prevalence : 0.8851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Detection Rate : 0.8687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Detection Prevalence : 0.9642          </a:t>
            </a:r>
          </a:p>
          <a:p>
            <a:pPr marL="342900" indent="-342900">
              <a:buFont typeface="Arial" panose="020B0604020202020204" pitchFamily="34" charset="0"/>
              <a:buChar char="•"/>
            </a:pPr>
            <a:r>
              <a:rPr lang="en-US" sz="1100" i="1" dirty="0">
                <a:latin typeface="Arial" panose="020B0604020202020204" pitchFamily="34" charset="0"/>
                <a:cs typeface="Arial" panose="020B0604020202020204" pitchFamily="34" charset="0"/>
              </a:rPr>
              <a:t>      Balanced Accuracy : 0.5751 </a:t>
            </a:r>
            <a:endParaRPr lang="en-US"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290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4016484"/>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a:t>
            </a:r>
          </a:p>
          <a:p>
            <a:endParaRPr lang="en-US" sz="1700" b="1" i="1" u="sng" dirty="0">
              <a:solidFill>
                <a:srgbClr val="00B050"/>
              </a:solidFill>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data.table</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library(reshape2)</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randomForest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library(party)</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rpart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rpart.plot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library(lattice)</a:t>
            </a:r>
          </a:p>
          <a:p>
            <a:r>
              <a:rPr lang="en-US" sz="1700" i="1" dirty="0">
                <a:latin typeface="Arial" panose="020B0604020202020204" pitchFamily="34" charset="0"/>
                <a:cs typeface="Arial" panose="020B0604020202020204" pitchFamily="34" charset="0"/>
              </a:rPr>
              <a:t>require(caret)</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pROC</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corrplot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library(e1071)</a:t>
            </a:r>
          </a:p>
          <a:p>
            <a:r>
              <a:rPr lang="en-US" sz="1700" i="1" dirty="0">
                <a:latin typeface="Arial" panose="020B0604020202020204" pitchFamily="34" charset="0"/>
                <a:cs typeface="Arial" panose="020B0604020202020204" pitchFamily="34" charset="0"/>
              </a:rPr>
              <a:t>library(</a:t>
            </a:r>
            <a:r>
              <a:rPr lang="en-US" sz="1700" i="1" dirty="0" err="1">
                <a:latin typeface="Arial" panose="020B0604020202020204" pitchFamily="34" charset="0"/>
                <a:cs typeface="Arial" panose="020B0604020202020204" pitchFamily="34" charset="0"/>
              </a:rPr>
              <a:t>RColorBrewer</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View(</a:t>
            </a:r>
            <a:r>
              <a:rPr lang="en-US" sz="1700" i="1" dirty="0" err="1">
                <a:latin typeface="Arial" panose="020B0604020202020204" pitchFamily="34" charset="0"/>
                <a:cs typeface="Arial" panose="020B0604020202020204" pitchFamily="34" charset="0"/>
              </a:rPr>
              <a:t>finaldata</a:t>
            </a:r>
            <a:r>
              <a:rPr lang="en-US" sz="17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15436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5324535"/>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a:t>
            </a:r>
          </a:p>
          <a:p>
            <a:r>
              <a:rPr lang="en-US" sz="1700" i="1" dirty="0" err="1">
                <a:latin typeface="Arial" panose="020B0604020202020204" pitchFamily="34" charset="0"/>
                <a:cs typeface="Arial" panose="020B0604020202020204" pitchFamily="34" charset="0"/>
              </a:rPr>
              <a:t>corrplot</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cor</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finaldata</a:t>
            </a:r>
            <a:r>
              <a:rPr lang="en-US" sz="1700" i="1" dirty="0">
                <a:latin typeface="Arial" panose="020B0604020202020204" pitchFamily="34" charset="0"/>
                <a:cs typeface="Arial" panose="020B0604020202020204" pitchFamily="34" charset="0"/>
              </a:rPr>
              <a:t>[,1:23]), method="circle")</a:t>
            </a:r>
          </a:p>
          <a:p>
            <a:r>
              <a:rPr lang="en-US" sz="1700" i="1" dirty="0">
                <a:latin typeface="Arial" panose="020B0604020202020204" pitchFamily="34" charset="0"/>
                <a:cs typeface="Arial" panose="020B0604020202020204" pitchFamily="34" charset="0"/>
              </a:rPr>
              <a:t>fit = </a:t>
            </a:r>
            <a:r>
              <a:rPr lang="en-US" sz="1700" i="1" dirty="0" err="1">
                <a:latin typeface="Arial" panose="020B0604020202020204" pitchFamily="34" charset="0"/>
                <a:cs typeface="Arial" panose="020B0604020202020204" pitchFamily="34" charset="0"/>
              </a:rPr>
              <a:t>rpart</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Purchase_Made</a:t>
            </a:r>
            <a:r>
              <a:rPr lang="en-US" sz="1700" i="1" dirty="0">
                <a:latin typeface="Arial" panose="020B0604020202020204" pitchFamily="34" charset="0"/>
                <a:cs typeface="Arial" panose="020B0604020202020204" pitchFamily="34" charset="0"/>
              </a:rPr>
              <a:t> ~ ., data = </a:t>
            </a:r>
            <a:r>
              <a:rPr lang="en-US" sz="1700" i="1" dirty="0" err="1">
                <a:latin typeface="Arial" panose="020B0604020202020204" pitchFamily="34" charset="0"/>
                <a:cs typeface="Arial" panose="020B0604020202020204" pitchFamily="34" charset="0"/>
              </a:rPr>
              <a:t>rf_train,method</a:t>
            </a:r>
            <a:r>
              <a:rPr lang="en-US" sz="1700" i="1" dirty="0">
                <a:latin typeface="Arial" panose="020B0604020202020204" pitchFamily="34" charset="0"/>
                <a:cs typeface="Arial" panose="020B0604020202020204" pitchFamily="34" charset="0"/>
              </a:rPr>
              <a:t> = "class", control = </a:t>
            </a:r>
            <a:r>
              <a:rPr lang="en-US" sz="1700" i="1" dirty="0" err="1">
                <a:latin typeface="Arial" panose="020B0604020202020204" pitchFamily="34" charset="0"/>
                <a:cs typeface="Arial" panose="020B0604020202020204" pitchFamily="34" charset="0"/>
              </a:rPr>
              <a:t>rpart.control</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minsplit</a:t>
            </a:r>
            <a:r>
              <a:rPr lang="en-US" sz="1700" i="1" dirty="0">
                <a:latin typeface="Arial" panose="020B0604020202020204" pitchFamily="34" charset="0"/>
                <a:cs typeface="Arial" panose="020B0604020202020204" pitchFamily="34" charset="0"/>
              </a:rPr>
              <a:t> = 30,cp = 0.01))</a:t>
            </a:r>
          </a:p>
          <a:p>
            <a:r>
              <a:rPr lang="en-US" sz="1700" i="1" dirty="0" err="1">
                <a:latin typeface="Arial" panose="020B0604020202020204" pitchFamily="34" charset="0"/>
                <a:cs typeface="Arial" panose="020B0604020202020204" pitchFamily="34" charset="0"/>
              </a:rPr>
              <a:t>rpart.plot</a:t>
            </a:r>
            <a:r>
              <a:rPr lang="en-US" sz="1700" i="1" dirty="0">
                <a:latin typeface="Arial" panose="020B0604020202020204" pitchFamily="34" charset="0"/>
                <a:cs typeface="Arial" panose="020B0604020202020204" pitchFamily="34" charset="0"/>
              </a:rPr>
              <a:t>(fit)</a:t>
            </a:r>
          </a:p>
          <a:p>
            <a:r>
              <a:rPr lang="en-US" sz="1700" i="1" dirty="0">
                <a:latin typeface="Arial" panose="020B0604020202020204" pitchFamily="34" charset="0"/>
                <a:cs typeface="Arial" panose="020B0604020202020204" pitchFamily="34" charset="0"/>
              </a:rPr>
              <a:t>summary(fit)</a:t>
            </a:r>
          </a:p>
          <a:p>
            <a:r>
              <a:rPr lang="en-US" sz="1700" i="1" dirty="0" err="1">
                <a:latin typeface="Arial" panose="020B0604020202020204" pitchFamily="34" charset="0"/>
                <a:cs typeface="Arial" panose="020B0604020202020204" pitchFamily="34" charset="0"/>
              </a:rPr>
              <a:t>prp</a:t>
            </a:r>
            <a:r>
              <a:rPr lang="en-US" sz="1700" i="1" dirty="0">
                <a:latin typeface="Arial" panose="020B0604020202020204" pitchFamily="34" charset="0"/>
                <a:cs typeface="Arial" panose="020B0604020202020204" pitchFamily="34" charset="0"/>
              </a:rPr>
              <a:t>(fit)</a:t>
            </a:r>
          </a:p>
          <a:p>
            <a:r>
              <a:rPr lang="en-US" sz="1700" i="1" dirty="0" err="1">
                <a:latin typeface="Arial" panose="020B0604020202020204" pitchFamily="34" charset="0"/>
                <a:cs typeface="Arial" panose="020B0604020202020204" pitchFamily="34" charset="0"/>
              </a:rPr>
              <a:t>plotcp</a:t>
            </a:r>
            <a:r>
              <a:rPr lang="en-US" sz="1700" i="1" dirty="0">
                <a:latin typeface="Arial" panose="020B0604020202020204" pitchFamily="34" charset="0"/>
                <a:cs typeface="Arial" panose="020B0604020202020204" pitchFamily="34" charset="0"/>
              </a:rPr>
              <a:t>(fit)</a:t>
            </a:r>
          </a:p>
          <a:p>
            <a:r>
              <a:rPr lang="en-US" sz="1700" i="1" dirty="0" err="1">
                <a:latin typeface="Arial" panose="020B0604020202020204" pitchFamily="34" charset="0"/>
                <a:cs typeface="Arial" panose="020B0604020202020204" pitchFamily="34" charset="0"/>
              </a:rPr>
              <a:t>predtr</a:t>
            </a:r>
            <a:r>
              <a:rPr lang="en-US" sz="1700" i="1" dirty="0">
                <a:latin typeface="Arial" panose="020B0604020202020204" pitchFamily="34" charset="0"/>
                <a:cs typeface="Arial" panose="020B0604020202020204" pitchFamily="34" charset="0"/>
              </a:rPr>
              <a:t> &lt;- predict(</a:t>
            </a:r>
            <a:r>
              <a:rPr lang="en-US" sz="1700" i="1" dirty="0" err="1">
                <a:latin typeface="Arial" panose="020B0604020202020204" pitchFamily="34" charset="0"/>
                <a:cs typeface="Arial" panose="020B0604020202020204" pitchFamily="34" charset="0"/>
              </a:rPr>
              <a:t>fit,rf_train,type</a:t>
            </a:r>
            <a:r>
              <a:rPr lang="en-US" sz="1700" i="1" dirty="0">
                <a:latin typeface="Arial" panose="020B0604020202020204" pitchFamily="34" charset="0"/>
                <a:cs typeface="Arial" panose="020B0604020202020204" pitchFamily="34" charset="0"/>
              </a:rPr>
              <a:t> = "class" )</a:t>
            </a:r>
          </a:p>
          <a:p>
            <a:r>
              <a:rPr lang="en-US" sz="1700" i="1" dirty="0" err="1">
                <a:latin typeface="Arial" panose="020B0604020202020204" pitchFamily="34" charset="0"/>
                <a:cs typeface="Arial" panose="020B0604020202020204" pitchFamily="34" charset="0"/>
              </a:rPr>
              <a:t>predtr</a:t>
            </a:r>
            <a:endParaRPr lang="en-US" sz="1700" i="1" dirty="0">
              <a:latin typeface="Arial" panose="020B0604020202020204" pitchFamily="34" charset="0"/>
              <a:cs typeface="Arial" panose="020B0604020202020204" pitchFamily="34" charset="0"/>
            </a:endParaRPr>
          </a:p>
          <a:p>
            <a:r>
              <a:rPr lang="en-US" sz="1700" i="1" dirty="0" err="1">
                <a:latin typeface="Arial" panose="020B0604020202020204" pitchFamily="34" charset="0"/>
                <a:cs typeface="Arial" panose="020B0604020202020204" pitchFamily="34" charset="0"/>
              </a:rPr>
              <a:t>confusionMatrix</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predtr</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rf_train$Purchase_Made</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predtest</a:t>
            </a:r>
            <a:r>
              <a:rPr lang="en-US" sz="1700" i="1" dirty="0">
                <a:latin typeface="Arial" panose="020B0604020202020204" pitchFamily="34" charset="0"/>
                <a:cs typeface="Arial" panose="020B0604020202020204" pitchFamily="34" charset="0"/>
              </a:rPr>
              <a:t> &lt;- predict(</a:t>
            </a:r>
            <a:r>
              <a:rPr lang="en-US" sz="1700" i="1" dirty="0" err="1">
                <a:latin typeface="Arial" panose="020B0604020202020204" pitchFamily="34" charset="0"/>
                <a:cs typeface="Arial" panose="020B0604020202020204" pitchFamily="34" charset="0"/>
              </a:rPr>
              <a:t>fit,rf_test</a:t>
            </a:r>
            <a:r>
              <a:rPr lang="en-US" sz="1700" i="1" dirty="0">
                <a:latin typeface="Arial" panose="020B0604020202020204" pitchFamily="34" charset="0"/>
                <a:cs typeface="Arial" panose="020B0604020202020204" pitchFamily="34" charset="0"/>
              </a:rPr>
              <a:t>, type = "class")</a:t>
            </a:r>
          </a:p>
          <a:p>
            <a:r>
              <a:rPr lang="en-US" sz="1700" i="1" dirty="0" err="1">
                <a:latin typeface="Arial" panose="020B0604020202020204" pitchFamily="34" charset="0"/>
                <a:cs typeface="Arial" panose="020B0604020202020204" pitchFamily="34" charset="0"/>
              </a:rPr>
              <a:t>confusionMatrix</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predtest</a:t>
            </a:r>
            <a:r>
              <a:rPr lang="en-US" sz="1700" i="1" dirty="0">
                <a:latin typeface="Arial" panose="020B0604020202020204" pitchFamily="34" charset="0"/>
                <a:cs typeface="Arial" panose="020B0604020202020204" pitchFamily="34" charset="0"/>
              </a:rPr>
              <a:t>),factor(</a:t>
            </a:r>
            <a:r>
              <a:rPr lang="en-US" sz="1700" i="1" dirty="0" err="1">
                <a:latin typeface="Arial" panose="020B0604020202020204" pitchFamily="34" charset="0"/>
                <a:cs typeface="Arial" panose="020B0604020202020204" pitchFamily="34" charset="0"/>
              </a:rPr>
              <a:t>rf_test$Purchase_Made</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auctrain</a:t>
            </a:r>
            <a:r>
              <a:rPr lang="en-US" sz="1700" i="1" dirty="0">
                <a:latin typeface="Arial" panose="020B0604020202020204" pitchFamily="34" charset="0"/>
                <a:cs typeface="Arial" panose="020B0604020202020204" pitchFamily="34" charset="0"/>
              </a:rPr>
              <a:t> &lt;- roc(</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rf_train$Purchase_Made</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predtr</a:t>
            </a:r>
            <a:r>
              <a:rPr lang="en-US" sz="1700" i="1" dirty="0">
                <a:latin typeface="Arial" panose="020B0604020202020204" pitchFamily="34" charset="0"/>
                <a:cs typeface="Arial" panose="020B0604020202020204" pitchFamily="34" charset="0"/>
              </a:rPr>
              <a:t>))</a:t>
            </a:r>
          </a:p>
          <a:p>
            <a:r>
              <a:rPr lang="en-US" sz="1700" i="1" dirty="0" err="1">
                <a:latin typeface="Arial" panose="020B0604020202020204" pitchFamily="34" charset="0"/>
                <a:cs typeface="Arial" panose="020B0604020202020204" pitchFamily="34" charset="0"/>
              </a:rPr>
              <a:t>auctest</a:t>
            </a:r>
            <a:r>
              <a:rPr lang="en-US" sz="1700" i="1" dirty="0">
                <a:latin typeface="Arial" panose="020B0604020202020204" pitchFamily="34" charset="0"/>
                <a:cs typeface="Arial" panose="020B0604020202020204" pitchFamily="34" charset="0"/>
              </a:rPr>
              <a:t> &lt;- roc(</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rf_test$Purchase_Made</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as.numeric</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predtest</a:t>
            </a:r>
            <a:r>
              <a:rPr lang="en-US" sz="1700" i="1" dirty="0">
                <a:latin typeface="Arial" panose="020B0604020202020204" pitchFamily="34" charset="0"/>
                <a:cs typeface="Arial" panose="020B0604020202020204" pitchFamily="34" charset="0"/>
              </a:rPr>
              <a:t>))</a:t>
            </a:r>
          </a:p>
          <a:p>
            <a:r>
              <a:rPr lang="en-US" sz="1700" i="1" dirty="0">
                <a:latin typeface="Arial" panose="020B0604020202020204" pitchFamily="34" charset="0"/>
                <a:cs typeface="Arial" panose="020B0604020202020204" pitchFamily="34" charset="0"/>
              </a:rPr>
              <a:t>plot(</a:t>
            </a:r>
            <a:r>
              <a:rPr lang="en-US" sz="1700" i="1" dirty="0" err="1">
                <a:latin typeface="Arial" panose="020B0604020202020204" pitchFamily="34" charset="0"/>
                <a:cs typeface="Arial" panose="020B0604020202020204" pitchFamily="34" charset="0"/>
              </a:rPr>
              <a:t>auctrain</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ylim</a:t>
            </a:r>
            <a:r>
              <a:rPr lang="en-US" sz="1700" i="1" dirty="0">
                <a:latin typeface="Arial" panose="020B0604020202020204" pitchFamily="34" charset="0"/>
                <a:cs typeface="Arial" panose="020B0604020202020204" pitchFamily="34" charset="0"/>
              </a:rPr>
              <a:t>=c(0,1), </a:t>
            </a:r>
            <a:r>
              <a:rPr lang="en-US" sz="1700" i="1" dirty="0" err="1">
                <a:latin typeface="Arial" panose="020B0604020202020204" pitchFamily="34" charset="0"/>
                <a:cs typeface="Arial" panose="020B0604020202020204" pitchFamily="34" charset="0"/>
              </a:rPr>
              <a:t>print.thres</a:t>
            </a:r>
            <a:r>
              <a:rPr lang="en-US" sz="1700" i="1" dirty="0">
                <a:latin typeface="Arial" panose="020B0604020202020204" pitchFamily="34" charset="0"/>
                <a:cs typeface="Arial" panose="020B0604020202020204" pitchFamily="34" charset="0"/>
              </a:rPr>
              <a:t>=TRUE, main=paste('</a:t>
            </a:r>
            <a:r>
              <a:rPr lang="en-US" sz="1700" i="1" dirty="0" err="1">
                <a:latin typeface="Arial" panose="020B0604020202020204" pitchFamily="34" charset="0"/>
                <a:cs typeface="Arial" panose="020B0604020202020204" pitchFamily="34" charset="0"/>
              </a:rPr>
              <a:t>AUC:',round</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auctrain$auc</a:t>
            </a:r>
            <a:r>
              <a:rPr lang="en-US" sz="1700" i="1" dirty="0">
                <a:latin typeface="Arial" panose="020B0604020202020204" pitchFamily="34" charset="0"/>
                <a:cs typeface="Arial" panose="020B0604020202020204" pitchFamily="34" charset="0"/>
              </a:rPr>
              <a:t>[[1]],3)),col = 'blue')</a:t>
            </a:r>
          </a:p>
          <a:p>
            <a:r>
              <a:rPr lang="en-US" sz="1700" i="1" dirty="0">
                <a:latin typeface="Arial" panose="020B0604020202020204" pitchFamily="34" charset="0"/>
                <a:cs typeface="Arial" panose="020B0604020202020204" pitchFamily="34" charset="0"/>
              </a:rPr>
              <a:t>plot(</a:t>
            </a:r>
            <a:r>
              <a:rPr lang="en-US" sz="1700" i="1" dirty="0" err="1">
                <a:latin typeface="Arial" panose="020B0604020202020204" pitchFamily="34" charset="0"/>
                <a:cs typeface="Arial" panose="020B0604020202020204" pitchFamily="34" charset="0"/>
              </a:rPr>
              <a:t>auctest</a:t>
            </a:r>
            <a:r>
              <a:rPr lang="en-US" sz="1700" i="1" dirty="0">
                <a:latin typeface="Arial" panose="020B0604020202020204" pitchFamily="34" charset="0"/>
                <a:cs typeface="Arial" panose="020B0604020202020204" pitchFamily="34" charset="0"/>
              </a:rPr>
              <a:t>, </a:t>
            </a:r>
            <a:r>
              <a:rPr lang="en-US" sz="1700" i="1" dirty="0" err="1">
                <a:latin typeface="Arial" panose="020B0604020202020204" pitchFamily="34" charset="0"/>
                <a:cs typeface="Arial" panose="020B0604020202020204" pitchFamily="34" charset="0"/>
              </a:rPr>
              <a:t>ylim</a:t>
            </a:r>
            <a:r>
              <a:rPr lang="en-US" sz="1700" i="1" dirty="0">
                <a:latin typeface="Arial" panose="020B0604020202020204" pitchFamily="34" charset="0"/>
                <a:cs typeface="Arial" panose="020B0604020202020204" pitchFamily="34" charset="0"/>
              </a:rPr>
              <a:t>=c(0,1), </a:t>
            </a:r>
            <a:r>
              <a:rPr lang="en-US" sz="1700" i="1" dirty="0" err="1">
                <a:latin typeface="Arial" panose="020B0604020202020204" pitchFamily="34" charset="0"/>
                <a:cs typeface="Arial" panose="020B0604020202020204" pitchFamily="34" charset="0"/>
              </a:rPr>
              <a:t>print.thres</a:t>
            </a:r>
            <a:r>
              <a:rPr lang="en-US" sz="1700" i="1" dirty="0">
                <a:latin typeface="Arial" panose="020B0604020202020204" pitchFamily="34" charset="0"/>
                <a:cs typeface="Arial" panose="020B0604020202020204" pitchFamily="34" charset="0"/>
              </a:rPr>
              <a:t>=TRUE, main=paste('</a:t>
            </a:r>
            <a:r>
              <a:rPr lang="en-US" sz="1700" i="1" dirty="0" err="1">
                <a:latin typeface="Arial" panose="020B0604020202020204" pitchFamily="34" charset="0"/>
                <a:cs typeface="Arial" panose="020B0604020202020204" pitchFamily="34" charset="0"/>
              </a:rPr>
              <a:t>AUC:',round</a:t>
            </a:r>
            <a:r>
              <a:rPr lang="en-US" sz="1700" i="1" dirty="0">
                <a:latin typeface="Arial" panose="020B0604020202020204" pitchFamily="34" charset="0"/>
                <a:cs typeface="Arial" panose="020B0604020202020204" pitchFamily="34" charset="0"/>
              </a:rPr>
              <a:t>(</a:t>
            </a:r>
            <a:r>
              <a:rPr lang="en-US" sz="1700" i="1" dirty="0" err="1">
                <a:latin typeface="Arial" panose="020B0604020202020204" pitchFamily="34" charset="0"/>
                <a:cs typeface="Arial" panose="020B0604020202020204" pitchFamily="34" charset="0"/>
              </a:rPr>
              <a:t>auctest$auc</a:t>
            </a:r>
            <a:r>
              <a:rPr lang="en-US" sz="1700" i="1" dirty="0">
                <a:latin typeface="Arial" panose="020B0604020202020204" pitchFamily="34" charset="0"/>
                <a:cs typeface="Arial" panose="020B0604020202020204" pitchFamily="34" charset="0"/>
              </a:rPr>
              <a:t>[[1]],3)),col = 'blue')</a:t>
            </a:r>
          </a:p>
          <a:p>
            <a:r>
              <a:rPr lang="en-US" sz="1700" i="1" dirty="0">
                <a:latin typeface="Arial" panose="020B0604020202020204" pitchFamily="34" charset="0"/>
                <a:cs typeface="Arial" panose="020B0604020202020204" pitchFamily="34" charset="0"/>
              </a:rPr>
              <a:t>#end</a:t>
            </a:r>
          </a:p>
        </p:txBody>
      </p:sp>
    </p:spTree>
    <p:extLst>
      <p:ext uri="{BB962C8B-B14F-4D97-AF65-F5344CB8AC3E}">
        <p14:creationId xmlns:p14="http://schemas.microsoft.com/office/powerpoint/2010/main" val="2976343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353943"/>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R o/p:</a:t>
            </a:r>
          </a:p>
        </p:txBody>
      </p:sp>
      <p:pic>
        <p:nvPicPr>
          <p:cNvPr id="2" name="Picture 1">
            <a:extLst>
              <a:ext uri="{FF2B5EF4-FFF2-40B4-BE49-F238E27FC236}">
                <a16:creationId xmlns:a16="http://schemas.microsoft.com/office/drawing/2014/main" id="{BA5FEEBF-DCA6-47C1-8F75-F4FA745A9163}"/>
              </a:ext>
            </a:extLst>
          </p:cNvPr>
          <p:cNvPicPr>
            <a:picLocks noChangeAspect="1"/>
          </p:cNvPicPr>
          <p:nvPr/>
        </p:nvPicPr>
        <p:blipFill>
          <a:blip r:embed="rId2"/>
          <a:stretch>
            <a:fillRect/>
          </a:stretch>
        </p:blipFill>
        <p:spPr>
          <a:xfrm>
            <a:off x="152400" y="1275398"/>
            <a:ext cx="6324600" cy="4743450"/>
          </a:xfrm>
          <a:prstGeom prst="rect">
            <a:avLst/>
          </a:prstGeom>
        </p:spPr>
      </p:pic>
    </p:spTree>
    <p:extLst>
      <p:ext uri="{BB962C8B-B14F-4D97-AF65-F5344CB8AC3E}">
        <p14:creationId xmlns:p14="http://schemas.microsoft.com/office/powerpoint/2010/main" val="405599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326498" y="864513"/>
            <a:ext cx="2685287" cy="415498"/>
          </a:xfrm>
          <a:prstGeom prst="rect">
            <a:avLst/>
          </a:prstGeom>
        </p:spPr>
        <p:txBody>
          <a:bodyPr wrap="none">
            <a:spAutoFit/>
          </a:bodyPr>
          <a:lstStyle/>
          <a:p>
            <a:pPr lvl="0" algn="ctr"/>
            <a:r>
              <a:rPr lang="en-IN" sz="2100" b="1" dirty="0">
                <a:solidFill>
                  <a:srgbClr val="0000FF"/>
                </a:solidFill>
              </a:rPr>
              <a:t>Approach of the Study</a:t>
            </a:r>
          </a:p>
        </p:txBody>
      </p:sp>
      <p:sp>
        <p:nvSpPr>
          <p:cNvPr id="2" name="Rectangle 1">
            <a:extLst>
              <a:ext uri="{FF2B5EF4-FFF2-40B4-BE49-F238E27FC236}">
                <a16:creationId xmlns:a16="http://schemas.microsoft.com/office/drawing/2014/main" id="{1A47B22D-FDC4-4EF2-A4BB-73EFBD7FEE62}"/>
              </a:ext>
            </a:extLst>
          </p:cNvPr>
          <p:cNvSpPr/>
          <p:nvPr/>
        </p:nvSpPr>
        <p:spPr>
          <a:xfrm>
            <a:off x="335290" y="1219200"/>
            <a:ext cx="7467600" cy="1200329"/>
          </a:xfrm>
          <a:prstGeom prst="rect">
            <a:avLst/>
          </a:prstGeom>
        </p:spPr>
        <p:txBody>
          <a:bodyPr wrap="square">
            <a:spAutoFit/>
          </a:bodyPr>
          <a:lstStyle/>
          <a:p>
            <a:pPr lvl="1"/>
            <a:endParaRPr lang="en-IN" dirty="0"/>
          </a:p>
          <a:p>
            <a:pPr lvl="0"/>
            <a:r>
              <a:rPr lang="en-IN" dirty="0"/>
              <a:t>7. Evaluating the model (using Confusion Matrix, AUC, ROC curve, KS curve)</a:t>
            </a:r>
          </a:p>
          <a:p>
            <a:pPr lvl="0"/>
            <a:endParaRPr lang="en-IN" dirty="0"/>
          </a:p>
          <a:p>
            <a:pPr lvl="0"/>
            <a:r>
              <a:rPr lang="en-IN" dirty="0"/>
              <a:t>8. Apply model on Test dataset</a:t>
            </a:r>
          </a:p>
        </p:txBody>
      </p:sp>
    </p:spTree>
    <p:extLst>
      <p:ext uri="{BB962C8B-B14F-4D97-AF65-F5344CB8AC3E}">
        <p14:creationId xmlns:p14="http://schemas.microsoft.com/office/powerpoint/2010/main" val="660905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353943"/>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R o/p:</a:t>
            </a:r>
          </a:p>
        </p:txBody>
      </p:sp>
      <p:pic>
        <p:nvPicPr>
          <p:cNvPr id="3" name="Picture 2">
            <a:extLst>
              <a:ext uri="{FF2B5EF4-FFF2-40B4-BE49-F238E27FC236}">
                <a16:creationId xmlns:a16="http://schemas.microsoft.com/office/drawing/2014/main" id="{F09FC73B-56A3-4C5C-847D-5DE6062788E5}"/>
              </a:ext>
            </a:extLst>
          </p:cNvPr>
          <p:cNvPicPr>
            <a:picLocks noChangeAspect="1"/>
          </p:cNvPicPr>
          <p:nvPr/>
        </p:nvPicPr>
        <p:blipFill>
          <a:blip r:embed="rId2"/>
          <a:stretch>
            <a:fillRect/>
          </a:stretch>
        </p:blipFill>
        <p:spPr>
          <a:xfrm>
            <a:off x="708457" y="1431462"/>
            <a:ext cx="5994400" cy="4495800"/>
          </a:xfrm>
          <a:prstGeom prst="rect">
            <a:avLst/>
          </a:prstGeom>
        </p:spPr>
      </p:pic>
    </p:spTree>
    <p:extLst>
      <p:ext uri="{BB962C8B-B14F-4D97-AF65-F5344CB8AC3E}">
        <p14:creationId xmlns:p14="http://schemas.microsoft.com/office/powerpoint/2010/main" val="2861333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353943"/>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R o/p:</a:t>
            </a:r>
          </a:p>
        </p:txBody>
      </p:sp>
      <p:pic>
        <p:nvPicPr>
          <p:cNvPr id="2" name="Picture 1">
            <a:extLst>
              <a:ext uri="{FF2B5EF4-FFF2-40B4-BE49-F238E27FC236}">
                <a16:creationId xmlns:a16="http://schemas.microsoft.com/office/drawing/2014/main" id="{DE027FAC-FF8A-4E1F-8651-ACCC56EACCA2}"/>
              </a:ext>
            </a:extLst>
          </p:cNvPr>
          <p:cNvPicPr>
            <a:picLocks noChangeAspect="1"/>
          </p:cNvPicPr>
          <p:nvPr/>
        </p:nvPicPr>
        <p:blipFill>
          <a:blip r:embed="rId2"/>
          <a:stretch>
            <a:fillRect/>
          </a:stretch>
        </p:blipFill>
        <p:spPr>
          <a:xfrm>
            <a:off x="562896" y="1210528"/>
            <a:ext cx="6096000" cy="4572000"/>
          </a:xfrm>
          <a:prstGeom prst="rect">
            <a:avLst/>
          </a:prstGeom>
        </p:spPr>
      </p:pic>
    </p:spTree>
    <p:extLst>
      <p:ext uri="{BB962C8B-B14F-4D97-AF65-F5344CB8AC3E}">
        <p14:creationId xmlns:p14="http://schemas.microsoft.com/office/powerpoint/2010/main" val="667334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353943"/>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R o/p:</a:t>
            </a:r>
          </a:p>
        </p:txBody>
      </p:sp>
      <p:pic>
        <p:nvPicPr>
          <p:cNvPr id="3" name="Picture 2">
            <a:extLst>
              <a:ext uri="{FF2B5EF4-FFF2-40B4-BE49-F238E27FC236}">
                <a16:creationId xmlns:a16="http://schemas.microsoft.com/office/drawing/2014/main" id="{1E2E1368-BEE5-440A-B4C9-1D54A35EAC94}"/>
              </a:ext>
            </a:extLst>
          </p:cNvPr>
          <p:cNvPicPr>
            <a:picLocks noChangeAspect="1"/>
          </p:cNvPicPr>
          <p:nvPr/>
        </p:nvPicPr>
        <p:blipFill>
          <a:blip r:embed="rId2"/>
          <a:stretch>
            <a:fillRect/>
          </a:stretch>
        </p:blipFill>
        <p:spPr>
          <a:xfrm>
            <a:off x="609600" y="1168258"/>
            <a:ext cx="6477000" cy="4857750"/>
          </a:xfrm>
          <a:prstGeom prst="rect">
            <a:avLst/>
          </a:prstGeom>
        </p:spPr>
      </p:pic>
    </p:spTree>
    <p:extLst>
      <p:ext uri="{BB962C8B-B14F-4D97-AF65-F5344CB8AC3E}">
        <p14:creationId xmlns:p14="http://schemas.microsoft.com/office/powerpoint/2010/main" val="4027990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5155257"/>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o/p on train data:</a:t>
            </a:r>
          </a:p>
          <a:p>
            <a:r>
              <a:rPr lang="en-US" sz="1200" i="1" dirty="0">
                <a:latin typeface="Arial" panose="020B0604020202020204" pitchFamily="34" charset="0"/>
                <a:cs typeface="Arial" panose="020B0604020202020204" pitchFamily="34" charset="0"/>
              </a:rPr>
              <a:t>&gt; </a:t>
            </a:r>
            <a:r>
              <a:rPr lang="en-US" sz="1200" i="1" dirty="0" err="1">
                <a:latin typeface="Arial" panose="020B0604020202020204" pitchFamily="34" charset="0"/>
                <a:cs typeface="Arial" panose="020B0604020202020204" pitchFamily="34" charset="0"/>
              </a:rPr>
              <a:t>confusionMatrix</a:t>
            </a:r>
            <a:r>
              <a:rPr lang="en-US" sz="1200" i="1" dirty="0">
                <a:latin typeface="Arial" panose="020B0604020202020204" pitchFamily="34" charset="0"/>
                <a:cs typeface="Arial" panose="020B0604020202020204" pitchFamily="34" charset="0"/>
              </a:rPr>
              <a:t>(factor(</a:t>
            </a:r>
            <a:r>
              <a:rPr lang="en-US" sz="1200" i="1" dirty="0" err="1">
                <a:latin typeface="Arial" panose="020B0604020202020204" pitchFamily="34" charset="0"/>
                <a:cs typeface="Arial" panose="020B0604020202020204" pitchFamily="34" charset="0"/>
              </a:rPr>
              <a:t>predtr</a:t>
            </a:r>
            <a:r>
              <a:rPr lang="en-US" sz="1200" i="1" dirty="0">
                <a:latin typeface="Arial" panose="020B0604020202020204" pitchFamily="34" charset="0"/>
                <a:cs typeface="Arial" panose="020B0604020202020204" pitchFamily="34" charset="0"/>
              </a:rPr>
              <a:t>),factor(</a:t>
            </a:r>
            <a:r>
              <a:rPr lang="en-US" sz="1200" i="1" dirty="0" err="1">
                <a:latin typeface="Arial" panose="020B0604020202020204" pitchFamily="34" charset="0"/>
                <a:cs typeface="Arial" panose="020B0604020202020204" pitchFamily="34" charset="0"/>
              </a:rPr>
              <a:t>rf_train$Purchase_Made</a:t>
            </a:r>
            <a:r>
              <a:rPr lang="en-US" sz="1200" i="1" dirty="0">
                <a:latin typeface="Arial" panose="020B0604020202020204" pitchFamily="34" charset="0"/>
                <a:cs typeface="Arial" panose="020B0604020202020204" pitchFamily="34" charset="0"/>
              </a:rPr>
              <a:t>))</a:t>
            </a:r>
          </a:p>
          <a:p>
            <a:r>
              <a:rPr lang="en-US" sz="1200" i="1" dirty="0">
                <a:latin typeface="Arial" panose="020B0604020202020204" pitchFamily="34" charset="0"/>
                <a:cs typeface="Arial" panose="020B0604020202020204" pitchFamily="34" charset="0"/>
              </a:rPr>
              <a:t>Confusion Matrix and Statistics</a:t>
            </a:r>
          </a:p>
          <a:p>
            <a:endParaRPr lang="en-US" sz="1200" i="1" dirty="0">
              <a:latin typeface="Arial" panose="020B0604020202020204" pitchFamily="34" charset="0"/>
              <a:cs typeface="Arial" panose="020B0604020202020204" pitchFamily="34" charset="0"/>
            </a:endParaRPr>
          </a:p>
          <a:p>
            <a:r>
              <a:rPr lang="en-US" sz="1200" i="1" dirty="0">
                <a:latin typeface="Arial" panose="020B0604020202020204" pitchFamily="34" charset="0"/>
                <a:cs typeface="Arial" panose="020B0604020202020204" pitchFamily="34" charset="0"/>
              </a:rPr>
              <a:t>          Reference</a:t>
            </a:r>
          </a:p>
          <a:p>
            <a:r>
              <a:rPr lang="en-US" sz="1200" i="1" dirty="0">
                <a:latin typeface="Arial" panose="020B0604020202020204" pitchFamily="34" charset="0"/>
                <a:cs typeface="Arial" panose="020B0604020202020204" pitchFamily="34" charset="0"/>
              </a:rPr>
              <a:t>Prediction    0    1</a:t>
            </a:r>
          </a:p>
          <a:p>
            <a:r>
              <a:rPr lang="en-US" sz="1200" i="1" dirty="0">
                <a:latin typeface="Arial" panose="020B0604020202020204" pitchFamily="34" charset="0"/>
                <a:cs typeface="Arial" panose="020B0604020202020204" pitchFamily="34" charset="0"/>
              </a:rPr>
              <a:t>         0 2737  281</a:t>
            </a:r>
          </a:p>
          <a:p>
            <a:r>
              <a:rPr lang="en-US" sz="1200" i="1" dirty="0">
                <a:latin typeface="Arial" panose="020B0604020202020204" pitchFamily="34" charset="0"/>
                <a:cs typeface="Arial" panose="020B0604020202020204" pitchFamily="34" charset="0"/>
              </a:rPr>
              <a:t>         1   32   76</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Accuracy : 0.8999          </a:t>
            </a:r>
          </a:p>
          <a:p>
            <a:r>
              <a:rPr lang="en-US" sz="1200" i="1" dirty="0">
                <a:latin typeface="Arial" panose="020B0604020202020204" pitchFamily="34" charset="0"/>
                <a:cs typeface="Arial" panose="020B0604020202020204" pitchFamily="34" charset="0"/>
              </a:rPr>
              <a:t>                 95% CI : (0.8888, 0.9102)</a:t>
            </a:r>
          </a:p>
          <a:p>
            <a:r>
              <a:rPr lang="en-US" sz="1200" i="1" dirty="0">
                <a:latin typeface="Arial" panose="020B0604020202020204" pitchFamily="34" charset="0"/>
                <a:cs typeface="Arial" panose="020B0604020202020204" pitchFamily="34" charset="0"/>
              </a:rPr>
              <a:t>    No Information Rate : 0.8858          </a:t>
            </a:r>
          </a:p>
          <a:p>
            <a:r>
              <a:rPr lang="en-US" sz="1200" i="1" dirty="0">
                <a:latin typeface="Arial" panose="020B0604020202020204" pitchFamily="34" charset="0"/>
                <a:cs typeface="Arial" panose="020B0604020202020204" pitchFamily="34" charset="0"/>
              </a:rPr>
              <a:t>    P-Value [Acc &gt; NIR] : 0.006487        </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Kappa : 0.2892          </a:t>
            </a:r>
          </a:p>
          <a:p>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Mcnemar's</a:t>
            </a:r>
            <a:r>
              <a:rPr lang="en-US" sz="1200" i="1" dirty="0">
                <a:latin typeface="Arial" panose="020B0604020202020204" pitchFamily="34" charset="0"/>
                <a:cs typeface="Arial" panose="020B0604020202020204" pitchFamily="34" charset="0"/>
              </a:rPr>
              <a:t> Test P-Value : &lt; 2.2e-16       </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Sensitivity : 0.9884          </a:t>
            </a:r>
          </a:p>
          <a:p>
            <a:r>
              <a:rPr lang="en-US" sz="1200" i="1" dirty="0">
                <a:latin typeface="Arial" panose="020B0604020202020204" pitchFamily="34" charset="0"/>
                <a:cs typeface="Arial" panose="020B0604020202020204" pitchFamily="34" charset="0"/>
              </a:rPr>
              <a:t>            Specificity : 0.2129          </a:t>
            </a:r>
          </a:p>
          <a:p>
            <a:r>
              <a:rPr lang="en-US" sz="1200" i="1" dirty="0">
                <a:latin typeface="Arial" panose="020B0604020202020204" pitchFamily="34" charset="0"/>
                <a:cs typeface="Arial" panose="020B0604020202020204" pitchFamily="34" charset="0"/>
              </a:rPr>
              <a:t>         Pos </a:t>
            </a:r>
            <a:r>
              <a:rPr lang="en-US" sz="1200" i="1" dirty="0" err="1">
                <a:latin typeface="Arial" panose="020B0604020202020204" pitchFamily="34" charset="0"/>
                <a:cs typeface="Arial" panose="020B0604020202020204" pitchFamily="34" charset="0"/>
              </a:rPr>
              <a:t>Pred</a:t>
            </a:r>
            <a:r>
              <a:rPr lang="en-US" sz="1200" i="1" dirty="0">
                <a:latin typeface="Arial" panose="020B0604020202020204" pitchFamily="34" charset="0"/>
                <a:cs typeface="Arial" panose="020B0604020202020204" pitchFamily="34" charset="0"/>
              </a:rPr>
              <a:t> Value : 0.9069          </a:t>
            </a:r>
          </a:p>
          <a:p>
            <a:r>
              <a:rPr lang="en-US" sz="1200" i="1" dirty="0">
                <a:latin typeface="Arial" panose="020B0604020202020204" pitchFamily="34" charset="0"/>
                <a:cs typeface="Arial" panose="020B0604020202020204" pitchFamily="34" charset="0"/>
              </a:rPr>
              <a:t>         Neg </a:t>
            </a:r>
            <a:r>
              <a:rPr lang="en-US" sz="1200" i="1" dirty="0" err="1">
                <a:latin typeface="Arial" panose="020B0604020202020204" pitchFamily="34" charset="0"/>
                <a:cs typeface="Arial" panose="020B0604020202020204" pitchFamily="34" charset="0"/>
              </a:rPr>
              <a:t>Pred</a:t>
            </a:r>
            <a:r>
              <a:rPr lang="en-US" sz="1200" i="1" dirty="0">
                <a:latin typeface="Arial" panose="020B0604020202020204" pitchFamily="34" charset="0"/>
                <a:cs typeface="Arial" panose="020B0604020202020204" pitchFamily="34" charset="0"/>
              </a:rPr>
              <a:t> Value : 0.7037          </a:t>
            </a:r>
          </a:p>
          <a:p>
            <a:r>
              <a:rPr lang="en-US" sz="1200" i="1" dirty="0">
                <a:latin typeface="Arial" panose="020B0604020202020204" pitchFamily="34" charset="0"/>
                <a:cs typeface="Arial" panose="020B0604020202020204" pitchFamily="34" charset="0"/>
              </a:rPr>
              <a:t>             Prevalence : 0.8858          </a:t>
            </a:r>
          </a:p>
          <a:p>
            <a:r>
              <a:rPr lang="en-US" sz="1200" i="1" dirty="0">
                <a:latin typeface="Arial" panose="020B0604020202020204" pitchFamily="34" charset="0"/>
                <a:cs typeface="Arial" panose="020B0604020202020204" pitchFamily="34" charset="0"/>
              </a:rPr>
              <a:t>         Detection Rate : 0.8756          </a:t>
            </a:r>
          </a:p>
          <a:p>
            <a:r>
              <a:rPr lang="en-US" sz="1200" i="1" dirty="0">
                <a:latin typeface="Arial" panose="020B0604020202020204" pitchFamily="34" charset="0"/>
                <a:cs typeface="Arial" panose="020B0604020202020204" pitchFamily="34" charset="0"/>
              </a:rPr>
              <a:t>   Detection Prevalence : 0.9655          </a:t>
            </a:r>
          </a:p>
          <a:p>
            <a:r>
              <a:rPr lang="en-US" sz="1200" i="1" dirty="0">
                <a:latin typeface="Arial" panose="020B0604020202020204" pitchFamily="34" charset="0"/>
                <a:cs typeface="Arial" panose="020B0604020202020204" pitchFamily="34" charset="0"/>
              </a:rPr>
              <a:t>      Balanced Accuracy : 0.6007          </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'Positive' Class : 0 </a:t>
            </a:r>
            <a:endParaRPr lang="en-US"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95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5155257"/>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o/p on test data:</a:t>
            </a:r>
          </a:p>
          <a:p>
            <a:r>
              <a:rPr lang="en-US" sz="1200" i="1" dirty="0">
                <a:latin typeface="Arial" panose="020B0604020202020204" pitchFamily="34" charset="0"/>
                <a:cs typeface="Arial" panose="020B0604020202020204" pitchFamily="34" charset="0"/>
              </a:rPr>
              <a:t>&gt; </a:t>
            </a:r>
            <a:r>
              <a:rPr lang="en-US" sz="1200" i="1" dirty="0" err="1">
                <a:latin typeface="Arial" panose="020B0604020202020204" pitchFamily="34" charset="0"/>
                <a:cs typeface="Arial" panose="020B0604020202020204" pitchFamily="34" charset="0"/>
              </a:rPr>
              <a:t>confusionMatrix</a:t>
            </a:r>
            <a:r>
              <a:rPr lang="en-US" sz="1200" i="1" dirty="0">
                <a:latin typeface="Arial" panose="020B0604020202020204" pitchFamily="34" charset="0"/>
                <a:cs typeface="Arial" panose="020B0604020202020204" pitchFamily="34" charset="0"/>
              </a:rPr>
              <a:t>(factor(</a:t>
            </a:r>
            <a:r>
              <a:rPr lang="en-US" sz="1200" i="1" dirty="0" err="1">
                <a:latin typeface="Arial" panose="020B0604020202020204" pitchFamily="34" charset="0"/>
                <a:cs typeface="Arial" panose="020B0604020202020204" pitchFamily="34" charset="0"/>
              </a:rPr>
              <a:t>predtest</a:t>
            </a:r>
            <a:r>
              <a:rPr lang="en-US" sz="1200" i="1" dirty="0">
                <a:latin typeface="Arial" panose="020B0604020202020204" pitchFamily="34" charset="0"/>
                <a:cs typeface="Arial" panose="020B0604020202020204" pitchFamily="34" charset="0"/>
              </a:rPr>
              <a:t>),factor(</a:t>
            </a:r>
            <a:r>
              <a:rPr lang="en-US" sz="1200" i="1" dirty="0" err="1">
                <a:latin typeface="Arial" panose="020B0604020202020204" pitchFamily="34" charset="0"/>
                <a:cs typeface="Arial" panose="020B0604020202020204" pitchFamily="34" charset="0"/>
              </a:rPr>
              <a:t>rf_test$Purchase_Made</a:t>
            </a:r>
            <a:r>
              <a:rPr lang="en-US" sz="1200" i="1" dirty="0">
                <a:latin typeface="Arial" panose="020B0604020202020204" pitchFamily="34" charset="0"/>
                <a:cs typeface="Arial" panose="020B0604020202020204" pitchFamily="34" charset="0"/>
              </a:rPr>
              <a:t>))</a:t>
            </a:r>
          </a:p>
          <a:p>
            <a:r>
              <a:rPr lang="en-US" sz="1200" i="1" dirty="0">
                <a:latin typeface="Arial" panose="020B0604020202020204" pitchFamily="34" charset="0"/>
                <a:cs typeface="Arial" panose="020B0604020202020204" pitchFamily="34" charset="0"/>
              </a:rPr>
              <a:t>Confusion Matrix and Statistics</a:t>
            </a:r>
          </a:p>
          <a:p>
            <a:endParaRPr lang="en-US" sz="1200" i="1" dirty="0">
              <a:latin typeface="Arial" panose="020B0604020202020204" pitchFamily="34" charset="0"/>
              <a:cs typeface="Arial" panose="020B0604020202020204" pitchFamily="34" charset="0"/>
            </a:endParaRPr>
          </a:p>
          <a:p>
            <a:r>
              <a:rPr lang="en-US" sz="1200" i="1" dirty="0">
                <a:latin typeface="Arial" panose="020B0604020202020204" pitchFamily="34" charset="0"/>
                <a:cs typeface="Arial" panose="020B0604020202020204" pitchFamily="34" charset="0"/>
              </a:rPr>
              <a:t>          Reference</a:t>
            </a:r>
          </a:p>
          <a:p>
            <a:r>
              <a:rPr lang="en-US" sz="1200" i="1" dirty="0">
                <a:latin typeface="Arial" panose="020B0604020202020204" pitchFamily="34" charset="0"/>
                <a:cs typeface="Arial" panose="020B0604020202020204" pitchFamily="34" charset="0"/>
              </a:rPr>
              <a:t>Prediction    0    1</a:t>
            </a:r>
          </a:p>
          <a:p>
            <a:r>
              <a:rPr lang="en-US" sz="1200" i="1" dirty="0">
                <a:latin typeface="Arial" panose="020B0604020202020204" pitchFamily="34" charset="0"/>
                <a:cs typeface="Arial" panose="020B0604020202020204" pitchFamily="34" charset="0"/>
              </a:rPr>
              <a:t>         0 1165  137</a:t>
            </a:r>
          </a:p>
          <a:p>
            <a:r>
              <a:rPr lang="en-US" sz="1200" i="1" dirty="0">
                <a:latin typeface="Arial" panose="020B0604020202020204" pitchFamily="34" charset="0"/>
                <a:cs typeface="Arial" panose="020B0604020202020204" pitchFamily="34" charset="0"/>
              </a:rPr>
              <a:t>         1   21   17</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Accuracy : 0.8821          </a:t>
            </a:r>
          </a:p>
          <a:p>
            <a:r>
              <a:rPr lang="en-US" sz="1200" i="1" dirty="0">
                <a:latin typeface="Arial" panose="020B0604020202020204" pitchFamily="34" charset="0"/>
                <a:cs typeface="Arial" panose="020B0604020202020204" pitchFamily="34" charset="0"/>
              </a:rPr>
              <a:t>                 95% CI : (0.8636, 0.8989)</a:t>
            </a:r>
          </a:p>
          <a:p>
            <a:r>
              <a:rPr lang="en-US" sz="1200" i="1" dirty="0">
                <a:latin typeface="Arial" panose="020B0604020202020204" pitchFamily="34" charset="0"/>
                <a:cs typeface="Arial" panose="020B0604020202020204" pitchFamily="34" charset="0"/>
              </a:rPr>
              <a:t>    No Information Rate : 0.8851          </a:t>
            </a:r>
          </a:p>
          <a:p>
            <a:r>
              <a:rPr lang="en-US" sz="1200" i="1" dirty="0">
                <a:latin typeface="Arial" panose="020B0604020202020204" pitchFamily="34" charset="0"/>
                <a:cs typeface="Arial" panose="020B0604020202020204" pitchFamily="34" charset="0"/>
              </a:rPr>
              <a:t>    P-Value [Acc &gt; NIR] : 0.6535          </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Kappa : 0.1379          </a:t>
            </a:r>
          </a:p>
          <a:p>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Mcnemar's</a:t>
            </a:r>
            <a:r>
              <a:rPr lang="en-US" sz="1200" i="1" dirty="0">
                <a:latin typeface="Arial" panose="020B0604020202020204" pitchFamily="34" charset="0"/>
                <a:cs typeface="Arial" panose="020B0604020202020204" pitchFamily="34" charset="0"/>
              </a:rPr>
              <a:t> Test P-Value : &lt;2e-16          </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Sensitivity : 0.9823          </a:t>
            </a:r>
          </a:p>
          <a:p>
            <a:r>
              <a:rPr lang="en-US" sz="1200" i="1" dirty="0">
                <a:latin typeface="Arial" panose="020B0604020202020204" pitchFamily="34" charset="0"/>
                <a:cs typeface="Arial" panose="020B0604020202020204" pitchFamily="34" charset="0"/>
              </a:rPr>
              <a:t>            Specificity : 0.1104          </a:t>
            </a:r>
          </a:p>
          <a:p>
            <a:r>
              <a:rPr lang="en-US" sz="1200" i="1" dirty="0">
                <a:latin typeface="Arial" panose="020B0604020202020204" pitchFamily="34" charset="0"/>
                <a:cs typeface="Arial" panose="020B0604020202020204" pitchFamily="34" charset="0"/>
              </a:rPr>
              <a:t>         Pos </a:t>
            </a:r>
            <a:r>
              <a:rPr lang="en-US" sz="1200" i="1" dirty="0" err="1">
                <a:latin typeface="Arial" panose="020B0604020202020204" pitchFamily="34" charset="0"/>
                <a:cs typeface="Arial" panose="020B0604020202020204" pitchFamily="34" charset="0"/>
              </a:rPr>
              <a:t>Pred</a:t>
            </a:r>
            <a:r>
              <a:rPr lang="en-US" sz="1200" i="1" dirty="0">
                <a:latin typeface="Arial" panose="020B0604020202020204" pitchFamily="34" charset="0"/>
                <a:cs typeface="Arial" panose="020B0604020202020204" pitchFamily="34" charset="0"/>
              </a:rPr>
              <a:t> Value : 0.8948          </a:t>
            </a:r>
          </a:p>
          <a:p>
            <a:r>
              <a:rPr lang="en-US" sz="1200" i="1" dirty="0">
                <a:latin typeface="Arial" panose="020B0604020202020204" pitchFamily="34" charset="0"/>
                <a:cs typeface="Arial" panose="020B0604020202020204" pitchFamily="34" charset="0"/>
              </a:rPr>
              <a:t>         Neg </a:t>
            </a:r>
            <a:r>
              <a:rPr lang="en-US" sz="1200" i="1" dirty="0" err="1">
                <a:latin typeface="Arial" panose="020B0604020202020204" pitchFamily="34" charset="0"/>
                <a:cs typeface="Arial" panose="020B0604020202020204" pitchFamily="34" charset="0"/>
              </a:rPr>
              <a:t>Pred</a:t>
            </a:r>
            <a:r>
              <a:rPr lang="en-US" sz="1200" i="1" dirty="0">
                <a:latin typeface="Arial" panose="020B0604020202020204" pitchFamily="34" charset="0"/>
                <a:cs typeface="Arial" panose="020B0604020202020204" pitchFamily="34" charset="0"/>
              </a:rPr>
              <a:t> Value : 0.4474          </a:t>
            </a:r>
          </a:p>
          <a:p>
            <a:r>
              <a:rPr lang="en-US" sz="1200" i="1" dirty="0">
                <a:latin typeface="Arial" panose="020B0604020202020204" pitchFamily="34" charset="0"/>
                <a:cs typeface="Arial" panose="020B0604020202020204" pitchFamily="34" charset="0"/>
              </a:rPr>
              <a:t>             Prevalence : 0.8851          </a:t>
            </a:r>
          </a:p>
          <a:p>
            <a:r>
              <a:rPr lang="en-US" sz="1200" i="1" dirty="0">
                <a:latin typeface="Arial" panose="020B0604020202020204" pitchFamily="34" charset="0"/>
                <a:cs typeface="Arial" panose="020B0604020202020204" pitchFamily="34" charset="0"/>
              </a:rPr>
              <a:t>         Detection Rate : 0.8694          </a:t>
            </a:r>
          </a:p>
          <a:p>
            <a:r>
              <a:rPr lang="en-US" sz="1200" i="1" dirty="0">
                <a:latin typeface="Arial" panose="020B0604020202020204" pitchFamily="34" charset="0"/>
                <a:cs typeface="Arial" panose="020B0604020202020204" pitchFamily="34" charset="0"/>
              </a:rPr>
              <a:t>   Detection Prevalence : 0.9716          </a:t>
            </a:r>
          </a:p>
          <a:p>
            <a:r>
              <a:rPr lang="en-US" sz="1200" i="1" dirty="0">
                <a:latin typeface="Arial" panose="020B0604020202020204" pitchFamily="34" charset="0"/>
                <a:cs typeface="Arial" panose="020B0604020202020204" pitchFamily="34" charset="0"/>
              </a:rPr>
              <a:t>      Balanced Accuracy : 0.5463          </a:t>
            </a:r>
          </a:p>
          <a:p>
            <a:r>
              <a:rPr lang="en-US" sz="1200" i="1" dirty="0">
                <a:latin typeface="Arial" panose="020B0604020202020204" pitchFamily="34" charset="0"/>
                <a:cs typeface="Arial" panose="020B0604020202020204" pitchFamily="34" charset="0"/>
              </a:rPr>
              <a:t>                                          </a:t>
            </a:r>
          </a:p>
          <a:p>
            <a:r>
              <a:rPr lang="en-US" sz="1200" i="1" dirty="0">
                <a:latin typeface="Arial" panose="020B0604020202020204" pitchFamily="34" charset="0"/>
                <a:cs typeface="Arial" panose="020B0604020202020204" pitchFamily="34" charset="0"/>
              </a:rPr>
              <a:t>       'Positive' Class : 0 </a:t>
            </a:r>
            <a:endParaRPr lang="en-US" sz="17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445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sp>
        <p:nvSpPr>
          <p:cNvPr id="5" name="TextBox 4"/>
          <p:cNvSpPr txBox="1"/>
          <p:nvPr/>
        </p:nvSpPr>
        <p:spPr>
          <a:xfrm>
            <a:off x="381000" y="793800"/>
            <a:ext cx="7543800" cy="353943"/>
          </a:xfrm>
          <a:prstGeom prst="rect">
            <a:avLst/>
          </a:prstGeom>
          <a:noFill/>
        </p:spPr>
        <p:txBody>
          <a:bodyPr wrap="square" rtlCol="0">
            <a:spAutoFit/>
          </a:bodyPr>
          <a:lstStyle/>
          <a:p>
            <a:pPr marL="342900" indent="-342900">
              <a:buAutoNum type="arabicPeriod"/>
            </a:pPr>
            <a:r>
              <a:rPr lang="en-US" sz="1700" b="1" i="1" u="sng" dirty="0" err="1">
                <a:solidFill>
                  <a:srgbClr val="00B050"/>
                </a:solidFill>
                <a:latin typeface="Arial" panose="020B0604020202020204" pitchFamily="34" charset="0"/>
                <a:cs typeface="Arial" panose="020B0604020202020204" pitchFamily="34" charset="0"/>
              </a:rPr>
              <a:t>Decison</a:t>
            </a:r>
            <a:r>
              <a:rPr lang="en-US" sz="1700" b="1" i="1" u="sng" dirty="0">
                <a:solidFill>
                  <a:srgbClr val="00B050"/>
                </a:solidFill>
                <a:latin typeface="Arial" panose="020B0604020202020204" pitchFamily="34" charset="0"/>
                <a:cs typeface="Arial" panose="020B0604020202020204" pitchFamily="34" charset="0"/>
              </a:rPr>
              <a:t> tree R o/p:</a:t>
            </a:r>
          </a:p>
        </p:txBody>
      </p:sp>
      <p:pic>
        <p:nvPicPr>
          <p:cNvPr id="7" name="Picture 6">
            <a:extLst>
              <a:ext uri="{FF2B5EF4-FFF2-40B4-BE49-F238E27FC236}">
                <a16:creationId xmlns:a16="http://schemas.microsoft.com/office/drawing/2014/main" id="{3ED2C209-9ABA-42E1-8AAA-609348189A56}"/>
              </a:ext>
            </a:extLst>
          </p:cNvPr>
          <p:cNvPicPr>
            <a:picLocks noChangeAspect="1"/>
          </p:cNvPicPr>
          <p:nvPr/>
        </p:nvPicPr>
        <p:blipFill>
          <a:blip r:embed="rId2"/>
          <a:stretch>
            <a:fillRect/>
          </a:stretch>
        </p:blipFill>
        <p:spPr>
          <a:xfrm>
            <a:off x="4572000" y="3253984"/>
            <a:ext cx="4308554" cy="3231416"/>
          </a:xfrm>
          <a:prstGeom prst="rect">
            <a:avLst/>
          </a:prstGeom>
        </p:spPr>
      </p:pic>
      <p:pic>
        <p:nvPicPr>
          <p:cNvPr id="8" name="Picture 7">
            <a:extLst>
              <a:ext uri="{FF2B5EF4-FFF2-40B4-BE49-F238E27FC236}">
                <a16:creationId xmlns:a16="http://schemas.microsoft.com/office/drawing/2014/main" id="{0CFE1457-B6EC-4552-9E8E-58149DAD468F}"/>
              </a:ext>
            </a:extLst>
          </p:cNvPr>
          <p:cNvPicPr>
            <a:picLocks noChangeAspect="1"/>
          </p:cNvPicPr>
          <p:nvPr/>
        </p:nvPicPr>
        <p:blipFill>
          <a:blip r:embed="rId3"/>
          <a:stretch>
            <a:fillRect/>
          </a:stretch>
        </p:blipFill>
        <p:spPr>
          <a:xfrm>
            <a:off x="669000" y="1085195"/>
            <a:ext cx="3903000" cy="2927250"/>
          </a:xfrm>
          <a:prstGeom prst="rect">
            <a:avLst/>
          </a:prstGeom>
        </p:spPr>
      </p:pic>
    </p:spTree>
    <p:extLst>
      <p:ext uri="{BB962C8B-B14F-4D97-AF65-F5344CB8AC3E}">
        <p14:creationId xmlns:p14="http://schemas.microsoft.com/office/powerpoint/2010/main" val="390081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28600" y="914400"/>
            <a:ext cx="8686800" cy="1533368"/>
          </a:xfrm>
          <a:prstGeom prst="rect">
            <a:avLst/>
          </a:prstGeom>
        </p:spPr>
        <p:txBody>
          <a:bodyPr wrap="square">
            <a:spAutoFit/>
          </a:bodyPr>
          <a:lstStyle/>
          <a:p>
            <a:pPr marL="342900" indent="-342900">
              <a:lnSpc>
                <a:spcPts val="2200"/>
              </a:lnSpc>
              <a:spcBef>
                <a:spcPts val="1200"/>
              </a:spcBef>
              <a:spcAft>
                <a:spcPts val="1200"/>
              </a:spcAft>
              <a:buFont typeface="+mj-lt"/>
              <a:buAutoNum type="arabicPeriod"/>
            </a:pPr>
            <a:r>
              <a:rPr lang="en-IN" sz="1700" i="1" dirty="0">
                <a:latin typeface="Arial" pitchFamily="34" charset="0"/>
                <a:cs typeface="Arial" pitchFamily="34" charset="0"/>
              </a:rPr>
              <a:t>Class notes</a:t>
            </a:r>
          </a:p>
          <a:p>
            <a:pPr marL="342900" indent="-342900">
              <a:lnSpc>
                <a:spcPts val="2200"/>
              </a:lnSpc>
              <a:spcBef>
                <a:spcPts val="1200"/>
              </a:spcBef>
              <a:spcAft>
                <a:spcPts val="1200"/>
              </a:spcAft>
              <a:buFont typeface="+mj-lt"/>
              <a:buAutoNum type="arabicPeriod"/>
            </a:pPr>
            <a:r>
              <a:rPr lang="en-IN" sz="1700" i="1" dirty="0">
                <a:latin typeface="Arial" pitchFamily="34" charset="0"/>
                <a:cs typeface="Arial" pitchFamily="34" charset="0"/>
              </a:rPr>
              <a:t>R documentation</a:t>
            </a:r>
          </a:p>
          <a:p>
            <a:pPr>
              <a:lnSpc>
                <a:spcPts val="2200"/>
              </a:lnSpc>
              <a:spcBef>
                <a:spcPts val="1200"/>
              </a:spcBef>
              <a:spcAft>
                <a:spcPts val="1200"/>
              </a:spcAft>
            </a:pPr>
            <a:r>
              <a:rPr lang="en-IN" sz="1700" i="1" dirty="0">
                <a:latin typeface="Arial" pitchFamily="34" charset="0"/>
                <a:cs typeface="Arial" pitchFamily="34" charset="0"/>
              </a:rPr>
              <a:t> </a:t>
            </a:r>
          </a:p>
        </p:txBody>
      </p:sp>
      <p:sp>
        <p:nvSpPr>
          <p:cNvPr id="5" name="Rectangle 4"/>
          <p:cNvSpPr/>
          <p:nvPr/>
        </p:nvSpPr>
        <p:spPr>
          <a:xfrm>
            <a:off x="3346945" y="76200"/>
            <a:ext cx="2417328" cy="523220"/>
          </a:xfrm>
          <a:prstGeom prst="rect">
            <a:avLst/>
          </a:prstGeom>
        </p:spPr>
        <p:txBody>
          <a:bodyPr wrap="none">
            <a:spAutoFit/>
          </a:bodyPr>
          <a:lstStyle/>
          <a:p>
            <a:pPr algn="ctr"/>
            <a:r>
              <a:rPr lang="en-IN" sz="2800" b="1" dirty="0">
                <a:solidFill>
                  <a:srgbClr val="C00000"/>
                </a:solidFill>
              </a:rPr>
              <a:t>II. REFERENCES</a:t>
            </a:r>
          </a:p>
        </p:txBody>
      </p:sp>
    </p:spTree>
    <p:extLst>
      <p:ext uri="{BB962C8B-B14F-4D97-AF65-F5344CB8AC3E}">
        <p14:creationId xmlns:p14="http://schemas.microsoft.com/office/powerpoint/2010/main" val="660905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00400" y="2819400"/>
            <a:ext cx="2590800" cy="987258"/>
          </a:xfrm>
          <a:prstGeom prst="rect">
            <a:avLst/>
          </a:prstGeom>
        </p:spPr>
        <p:txBody>
          <a:bodyPr wrap="square">
            <a:spAutoFit/>
          </a:bodyPr>
          <a:lstStyle/>
          <a:p>
            <a:pPr>
              <a:lnSpc>
                <a:spcPts val="2200"/>
              </a:lnSpc>
              <a:spcBef>
                <a:spcPts val="1200"/>
              </a:spcBef>
              <a:spcAft>
                <a:spcPts val="1200"/>
              </a:spcAft>
            </a:pPr>
            <a:r>
              <a:rPr lang="en-IN" sz="3200" i="1" dirty="0">
                <a:latin typeface="Arial" pitchFamily="34" charset="0"/>
                <a:cs typeface="Arial" pitchFamily="34" charset="0"/>
              </a:rPr>
              <a:t>Thank you!</a:t>
            </a:r>
          </a:p>
          <a:p>
            <a:pPr>
              <a:lnSpc>
                <a:spcPts val="2200"/>
              </a:lnSpc>
              <a:spcBef>
                <a:spcPts val="1200"/>
              </a:spcBef>
              <a:spcAft>
                <a:spcPts val="1200"/>
              </a:spcAft>
            </a:pPr>
            <a:r>
              <a:rPr lang="en-IN" sz="3200" i="1" dirty="0">
                <a:latin typeface="Arial" pitchFamily="34" charset="0"/>
                <a:cs typeface="Arial" pitchFamily="34" charset="0"/>
              </a:rPr>
              <a:t> </a:t>
            </a:r>
          </a:p>
        </p:txBody>
      </p:sp>
    </p:spTree>
    <p:extLst>
      <p:ext uri="{BB962C8B-B14F-4D97-AF65-F5344CB8AC3E}">
        <p14:creationId xmlns:p14="http://schemas.microsoft.com/office/powerpoint/2010/main" val="346254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144993" y="864513"/>
            <a:ext cx="4350807" cy="415498"/>
          </a:xfrm>
          <a:prstGeom prst="rect">
            <a:avLst/>
          </a:prstGeom>
        </p:spPr>
        <p:txBody>
          <a:bodyPr wrap="none">
            <a:spAutoFit/>
          </a:bodyPr>
          <a:lstStyle/>
          <a:p>
            <a:pPr lvl="0" algn="ctr"/>
            <a:r>
              <a:rPr lang="en-IN" sz="2100" b="1" dirty="0">
                <a:solidFill>
                  <a:srgbClr val="0000FF"/>
                </a:solidFill>
              </a:rPr>
              <a:t>1.4 Scope and Limitation of the Study</a:t>
            </a:r>
          </a:p>
        </p:txBody>
      </p:sp>
      <p:sp>
        <p:nvSpPr>
          <p:cNvPr id="7" name="Rectangle 6">
            <a:extLst>
              <a:ext uri="{FF2B5EF4-FFF2-40B4-BE49-F238E27FC236}">
                <a16:creationId xmlns:a16="http://schemas.microsoft.com/office/drawing/2014/main" id="{7A015221-AE35-43AB-9A5A-DA6DD0031E30}"/>
              </a:ext>
            </a:extLst>
          </p:cNvPr>
          <p:cNvSpPr/>
          <p:nvPr/>
        </p:nvSpPr>
        <p:spPr>
          <a:xfrm>
            <a:off x="304800" y="1006842"/>
            <a:ext cx="7467600" cy="1754326"/>
          </a:xfrm>
          <a:prstGeom prst="rect">
            <a:avLst/>
          </a:prstGeom>
        </p:spPr>
        <p:txBody>
          <a:bodyPr wrap="square">
            <a:spAutoFit/>
          </a:bodyPr>
          <a:lstStyle/>
          <a:p>
            <a:pPr lvl="1"/>
            <a:endParaRPr lang="en-IN" dirty="0"/>
          </a:p>
          <a:p>
            <a:pPr marL="285750" lvl="0" indent="-285750">
              <a:buFont typeface="Arial" panose="020B0604020202020204" pitchFamily="34" charset="0"/>
              <a:buChar char="•"/>
            </a:pPr>
            <a:r>
              <a:rPr lang="en-IN" dirty="0"/>
              <a:t>Scope is limited to the available dataset. Model has been tested on the test dataset as we have limitation of getting actual real-time data to evaluate model performance on actual data from a live source.</a:t>
            </a:r>
          </a:p>
          <a:p>
            <a:pPr lvl="0"/>
            <a:endParaRPr lang="en-IN" dirty="0"/>
          </a:p>
          <a:p>
            <a:pPr lvl="0"/>
            <a:endParaRPr lang="en-IN" dirty="0"/>
          </a:p>
        </p:txBody>
      </p:sp>
    </p:spTree>
    <p:extLst>
      <p:ext uri="{BB962C8B-B14F-4D97-AF65-F5344CB8AC3E}">
        <p14:creationId xmlns:p14="http://schemas.microsoft.com/office/powerpoint/2010/main" val="113473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889" y="1828800"/>
            <a:ext cx="3485471" cy="348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780332" y="5638800"/>
            <a:ext cx="3498394" cy="523220"/>
          </a:xfrm>
          <a:prstGeom prst="rect">
            <a:avLst/>
          </a:prstGeom>
        </p:spPr>
        <p:txBody>
          <a:bodyPr wrap="none">
            <a:spAutoFit/>
          </a:bodyPr>
          <a:lstStyle/>
          <a:p>
            <a:pPr algn="ctr"/>
            <a:r>
              <a:rPr lang="en-IN" sz="2800" b="1" dirty="0">
                <a:solidFill>
                  <a:srgbClr val="C00000"/>
                </a:solidFill>
              </a:rPr>
              <a:t>2. DATA EXPLORATION</a:t>
            </a:r>
          </a:p>
        </p:txBody>
      </p:sp>
    </p:spTree>
    <p:extLst>
      <p:ext uri="{BB962C8B-B14F-4D97-AF65-F5344CB8AC3E}">
        <p14:creationId xmlns:p14="http://schemas.microsoft.com/office/powerpoint/2010/main" val="139132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7" name="Rectangle 6">
            <a:extLst>
              <a:ext uri="{FF2B5EF4-FFF2-40B4-BE49-F238E27FC236}">
                <a16:creationId xmlns:a16="http://schemas.microsoft.com/office/drawing/2014/main" id="{294C99EE-7B4F-44AC-ADA9-D77CD68B2E92}"/>
              </a:ext>
            </a:extLst>
          </p:cNvPr>
          <p:cNvSpPr/>
          <p:nvPr/>
        </p:nvSpPr>
        <p:spPr>
          <a:xfrm>
            <a:off x="383192" y="990600"/>
            <a:ext cx="8532208" cy="5355312"/>
          </a:xfrm>
          <a:prstGeom prst="rect">
            <a:avLst/>
          </a:prstGeom>
        </p:spPr>
        <p:txBody>
          <a:bodyPr wrap="square">
            <a:spAutoFit/>
          </a:bodyPr>
          <a:lstStyle/>
          <a:p>
            <a:r>
              <a:rPr lang="en-US" dirty="0"/>
              <a:t>1. Reading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setwd</a:t>
            </a:r>
            <a:r>
              <a:rPr lang="en-US" dirty="0"/>
              <a:t>(“path")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Getting working directory</a:t>
            </a:r>
          </a:p>
          <a:p>
            <a:pPr marL="285750" indent="-285750">
              <a:buFont typeface="Arial" panose="020B0604020202020204" pitchFamily="34" charset="0"/>
              <a:buChar char="•"/>
            </a:pPr>
            <a:r>
              <a:rPr lang="en-US" dirty="0" err="1"/>
              <a:t>getwd</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Reading the data file and storing the same to object data</a:t>
            </a:r>
          </a:p>
          <a:p>
            <a:pPr marL="285750" indent="-285750">
              <a:buFont typeface="Arial" panose="020B0604020202020204" pitchFamily="34" charset="0"/>
              <a:buChar char="•"/>
            </a:pPr>
            <a:r>
              <a:rPr lang="en-US" dirty="0"/>
              <a:t>data = read.csv("market campaign.csv")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Few commands to get overview of data</a:t>
            </a:r>
          </a:p>
          <a:p>
            <a:pPr marL="285750" indent="-285750">
              <a:buFont typeface="Arial" panose="020B0604020202020204" pitchFamily="34" charset="0"/>
              <a:buChar char="•"/>
            </a:pPr>
            <a:r>
              <a:rPr lang="en-US" dirty="0"/>
              <a:t>View(data)</a:t>
            </a:r>
          </a:p>
          <a:p>
            <a:pPr marL="285750" indent="-285750">
              <a:buFont typeface="Arial" panose="020B0604020202020204" pitchFamily="34" charset="0"/>
              <a:buChar char="•"/>
            </a:pPr>
            <a:r>
              <a:rPr lang="en-US" dirty="0"/>
              <a:t>str(data)</a:t>
            </a:r>
          </a:p>
          <a:p>
            <a:pPr marL="285750" indent="-285750">
              <a:buFont typeface="Arial" panose="020B0604020202020204" pitchFamily="34" charset="0"/>
              <a:buChar char="•"/>
            </a:pPr>
            <a:r>
              <a:rPr lang="en-US" dirty="0"/>
              <a:t>summary(data)</a:t>
            </a:r>
          </a:p>
          <a:p>
            <a:pPr marL="285750" indent="-285750">
              <a:buFont typeface="Arial" panose="020B0604020202020204" pitchFamily="34" charset="0"/>
              <a:buChar char="•"/>
            </a:pPr>
            <a:r>
              <a:rPr lang="en-US" dirty="0"/>
              <a:t>head(data)</a:t>
            </a:r>
          </a:p>
          <a:p>
            <a:pPr marL="285750" indent="-285750">
              <a:buFont typeface="Arial" panose="020B0604020202020204" pitchFamily="34" charset="0"/>
              <a:buChar char="•"/>
            </a:pPr>
            <a:r>
              <a:rPr lang="en-US" dirty="0"/>
              <a:t>tail(data)</a:t>
            </a:r>
          </a:p>
          <a:p>
            <a:endParaRPr lang="en-IN" dirty="0"/>
          </a:p>
          <a:p>
            <a:endParaRPr lang="en-IN" dirty="0"/>
          </a:p>
          <a:p>
            <a:endParaRPr lang="en-IN" dirty="0"/>
          </a:p>
        </p:txBody>
      </p:sp>
    </p:spTree>
    <p:extLst>
      <p:ext uri="{BB962C8B-B14F-4D97-AF65-F5344CB8AC3E}">
        <p14:creationId xmlns:p14="http://schemas.microsoft.com/office/powerpoint/2010/main" val="335043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2234</TotalTime>
  <Words>5898</Words>
  <Application>Microsoft Office PowerPoint</Application>
  <PresentationFormat>On-screen Show (4:3)</PresentationFormat>
  <Paragraphs>878</Paragraphs>
  <Slides>67</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1" baseType="lpstr">
      <vt:lpstr>Arial</vt:lpstr>
      <vt:lpstr>Calibri</vt:lpstr>
      <vt:lpstr>Office Theme</vt:lpstr>
      <vt:lpstr>Macro-Enabled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dc:creator>
  <cp:lastModifiedBy>Navdeep Thakur</cp:lastModifiedBy>
  <cp:revision>214</cp:revision>
  <dcterms:created xsi:type="dcterms:W3CDTF">2006-08-16T00:00:00Z</dcterms:created>
  <dcterms:modified xsi:type="dcterms:W3CDTF">2018-07-05T17:55:23Z</dcterms:modified>
</cp:coreProperties>
</file>