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995ED35-1D1F-43BC-8EE2-229E9F61413E}" type="datetimeFigureOut">
              <a:rPr lang="en-IN" smtClean="0"/>
              <a:t>28-06-2020</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9B2EDB1-A5A0-4746-B82E-FE9BEF60B4A8}" type="slidenum">
              <a:rPr lang="en-IN" smtClean="0"/>
              <a:t>‹#›</a:t>
            </a:fld>
            <a:endParaRPr lang="en-IN"/>
          </a:p>
        </p:txBody>
      </p:sp>
    </p:spTree>
    <p:extLst>
      <p:ext uri="{BB962C8B-B14F-4D97-AF65-F5344CB8AC3E}">
        <p14:creationId xmlns:p14="http://schemas.microsoft.com/office/powerpoint/2010/main" val="204110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5ED35-1D1F-43BC-8EE2-229E9F61413E}"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176583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5ED35-1D1F-43BC-8EE2-229E9F61413E}"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236792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5ED35-1D1F-43BC-8EE2-229E9F61413E}"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120850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5ED35-1D1F-43BC-8EE2-229E9F61413E}"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213357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95ED35-1D1F-43BC-8EE2-229E9F61413E}"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412693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5ED35-1D1F-43BC-8EE2-229E9F61413E}" type="datetimeFigureOut">
              <a:rPr lang="en-IN" smtClean="0"/>
              <a:t>28-06-2020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212815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5ED35-1D1F-43BC-8EE2-229E9F61413E}" type="datetimeFigureOut">
              <a:rPr lang="en-IN" smtClean="0"/>
              <a:t>28-06-2020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155153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ED35-1D1F-43BC-8EE2-229E9F61413E}" type="datetimeFigureOut">
              <a:rPr lang="en-IN" smtClean="0"/>
              <a:t>28-06-2020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B2EDB1-A5A0-4746-B82E-FE9BEF60B4A8}" type="slidenum">
              <a:rPr lang="en-IN" smtClean="0"/>
              <a:t>‹#›</a:t>
            </a:fld>
            <a:endParaRPr lang="en-IN"/>
          </a:p>
        </p:txBody>
      </p:sp>
    </p:spTree>
    <p:extLst>
      <p:ext uri="{BB962C8B-B14F-4D97-AF65-F5344CB8AC3E}">
        <p14:creationId xmlns:p14="http://schemas.microsoft.com/office/powerpoint/2010/main" val="48870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995ED35-1D1F-43BC-8EE2-229E9F61413E}" type="datetimeFigureOut">
              <a:rPr lang="en-IN" smtClean="0"/>
              <a:t>28-06-2020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9B2EDB1-A5A0-4746-B82E-FE9BEF60B4A8}" type="slidenum">
              <a:rPr lang="en-IN" smtClean="0"/>
              <a:t>‹#›</a:t>
            </a:fld>
            <a:endParaRPr lang="en-IN"/>
          </a:p>
        </p:txBody>
      </p:sp>
    </p:spTree>
    <p:extLst>
      <p:ext uri="{BB962C8B-B14F-4D97-AF65-F5344CB8AC3E}">
        <p14:creationId xmlns:p14="http://schemas.microsoft.com/office/powerpoint/2010/main" val="410849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995ED35-1D1F-43BC-8EE2-229E9F61413E}" type="datetimeFigureOut">
              <a:rPr lang="en-IN" smtClean="0"/>
              <a:t>28-06-2020</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9B2EDB1-A5A0-4746-B82E-FE9BEF60B4A8}" type="slidenum">
              <a:rPr lang="en-IN" smtClean="0"/>
              <a:t>‹#›</a:t>
            </a:fld>
            <a:endParaRPr lang="en-IN"/>
          </a:p>
        </p:txBody>
      </p:sp>
    </p:spTree>
    <p:extLst>
      <p:ext uri="{BB962C8B-B14F-4D97-AF65-F5344CB8AC3E}">
        <p14:creationId xmlns:p14="http://schemas.microsoft.com/office/powerpoint/2010/main" val="20859069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995ED35-1D1F-43BC-8EE2-229E9F61413E}" type="datetimeFigureOut">
              <a:rPr lang="en-IN" smtClean="0"/>
              <a:t>28-06-2020</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9B2EDB1-A5A0-4746-B82E-FE9BEF60B4A8}" type="slidenum">
              <a:rPr lang="en-IN" smtClean="0"/>
              <a:t>‹#›</a:t>
            </a:fld>
            <a:endParaRPr lang="en-IN"/>
          </a:p>
        </p:txBody>
      </p:sp>
    </p:spTree>
    <p:extLst>
      <p:ext uri="{BB962C8B-B14F-4D97-AF65-F5344CB8AC3E}">
        <p14:creationId xmlns:p14="http://schemas.microsoft.com/office/powerpoint/2010/main" val="102799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569A-95F3-403A-80A0-92E2501FFC68}"/>
              </a:ext>
            </a:extLst>
          </p:cNvPr>
          <p:cNvSpPr>
            <a:spLocks noGrp="1"/>
          </p:cNvSpPr>
          <p:nvPr>
            <p:ph type="ctrTitle"/>
          </p:nvPr>
        </p:nvSpPr>
        <p:spPr/>
        <p:txBody>
          <a:bodyPr/>
          <a:lstStyle/>
          <a:p>
            <a:r>
              <a:rPr lang="en-IN" dirty="0"/>
              <a:t>Airlines Use Case</a:t>
            </a:r>
          </a:p>
        </p:txBody>
      </p:sp>
      <p:sp>
        <p:nvSpPr>
          <p:cNvPr id="3" name="Subtitle 2">
            <a:extLst>
              <a:ext uri="{FF2B5EF4-FFF2-40B4-BE49-F238E27FC236}">
                <a16:creationId xmlns:a16="http://schemas.microsoft.com/office/drawing/2014/main" id="{FCF59FC4-AD18-4C1E-BE91-2F4BB85449CD}"/>
              </a:ext>
            </a:extLst>
          </p:cNvPr>
          <p:cNvSpPr>
            <a:spLocks noGrp="1"/>
          </p:cNvSpPr>
          <p:nvPr>
            <p:ph type="subTitle" idx="1"/>
          </p:nvPr>
        </p:nvSpPr>
        <p:spPr/>
        <p:txBody>
          <a:bodyPr/>
          <a:lstStyle/>
          <a:p>
            <a:r>
              <a:rPr lang="en-IN" b="1" dirty="0"/>
              <a:t>Airlines Yield Management System</a:t>
            </a:r>
            <a:endParaRPr lang="en-IN" dirty="0"/>
          </a:p>
        </p:txBody>
      </p:sp>
    </p:spTree>
    <p:extLst>
      <p:ext uri="{BB962C8B-B14F-4D97-AF65-F5344CB8AC3E}">
        <p14:creationId xmlns:p14="http://schemas.microsoft.com/office/powerpoint/2010/main" val="341637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319C-C9C6-4697-84C3-6E7C58FE1499}"/>
              </a:ext>
            </a:extLst>
          </p:cNvPr>
          <p:cNvSpPr>
            <a:spLocks noGrp="1"/>
          </p:cNvSpPr>
          <p:nvPr>
            <p:ph type="title"/>
          </p:nvPr>
        </p:nvSpPr>
        <p:spPr>
          <a:xfrm>
            <a:off x="657224" y="499533"/>
            <a:ext cx="10772775" cy="829646"/>
          </a:xfrm>
        </p:spPr>
        <p:txBody>
          <a:bodyPr>
            <a:normAutofit/>
          </a:bodyPr>
          <a:lstStyle/>
          <a:p>
            <a:r>
              <a:rPr lang="en-IN" sz="4400" dirty="0"/>
              <a:t>Analytics Solution</a:t>
            </a:r>
          </a:p>
        </p:txBody>
      </p:sp>
      <p:sp>
        <p:nvSpPr>
          <p:cNvPr id="3" name="Content Placeholder 2">
            <a:extLst>
              <a:ext uri="{FF2B5EF4-FFF2-40B4-BE49-F238E27FC236}">
                <a16:creationId xmlns:a16="http://schemas.microsoft.com/office/drawing/2014/main" id="{9C66D941-6A14-4F2A-BE12-B64A4EDAFD50}"/>
              </a:ext>
            </a:extLst>
          </p:cNvPr>
          <p:cNvSpPr>
            <a:spLocks noGrp="1"/>
          </p:cNvSpPr>
          <p:nvPr>
            <p:ph idx="1"/>
          </p:nvPr>
        </p:nvSpPr>
        <p:spPr>
          <a:xfrm>
            <a:off x="657224" y="1257536"/>
            <a:ext cx="10753725" cy="4502241"/>
          </a:xfrm>
        </p:spPr>
        <p:txBody>
          <a:bodyPr>
            <a:normAutofit fontScale="77500" lnSpcReduction="20000"/>
          </a:bodyPr>
          <a:lstStyle/>
          <a:p>
            <a:pPr marL="0" indent="0">
              <a:buNone/>
            </a:pPr>
            <a:r>
              <a:rPr lang="en-IN" sz="2300" spc="-120" dirty="0">
                <a:solidFill>
                  <a:schemeClr val="accent1"/>
                </a:solidFill>
                <a:latin typeface="+mj-lt"/>
                <a:ea typeface="+mj-ea"/>
                <a:cs typeface="+mj-cs"/>
              </a:rPr>
              <a:t>Features: </a:t>
            </a:r>
          </a:p>
          <a:p>
            <a:pPr lvl="2">
              <a:buFont typeface="Wingdings" panose="05000000000000000000" pitchFamily="2" charset="2"/>
              <a:buChar char="v"/>
            </a:pPr>
            <a:r>
              <a:rPr lang="en-IN" sz="1900" spc="-120" dirty="0">
                <a:solidFill>
                  <a:schemeClr val="accent1"/>
                </a:solidFill>
                <a:latin typeface="+mj-lt"/>
                <a:ea typeface="+mj-ea"/>
                <a:cs typeface="+mj-cs"/>
              </a:rPr>
              <a:t>In addition to given features, other features such as Purpose of travel (e.g. Business vs personal travel). Business related travels can fetch better prices as compared to personal travel in general</a:t>
            </a:r>
          </a:p>
          <a:p>
            <a:pPr lvl="2">
              <a:buFont typeface="Wingdings" panose="05000000000000000000" pitchFamily="2" charset="2"/>
              <a:buChar char="v"/>
            </a:pPr>
            <a:r>
              <a:rPr lang="en-IN" sz="1900" spc="-120" dirty="0">
                <a:solidFill>
                  <a:schemeClr val="accent1"/>
                </a:solidFill>
                <a:latin typeface="+mj-lt"/>
                <a:ea typeface="+mj-ea"/>
                <a:cs typeface="+mj-cs"/>
              </a:rPr>
              <a:t>Services and experience offered by the Airline, e.g. food, customer loyalty programs, tie-ups with hotels which is highly correlated with the purpose of travel</a:t>
            </a:r>
          </a:p>
          <a:p>
            <a:pPr marL="0" indent="0">
              <a:buNone/>
            </a:pPr>
            <a:r>
              <a:rPr lang="en-IN" sz="2300" spc="-120" dirty="0">
                <a:solidFill>
                  <a:schemeClr val="accent1"/>
                </a:solidFill>
                <a:latin typeface="+mj-lt"/>
                <a:ea typeface="+mj-ea"/>
                <a:cs typeface="+mj-cs"/>
              </a:rPr>
              <a:t>Relationships:</a:t>
            </a:r>
          </a:p>
          <a:p>
            <a:pPr lvl="2">
              <a:buFont typeface="Wingdings" panose="05000000000000000000" pitchFamily="2" charset="2"/>
              <a:buChar char="v"/>
            </a:pPr>
            <a:r>
              <a:rPr lang="en-IN" sz="1900" spc="-120" dirty="0">
                <a:solidFill>
                  <a:schemeClr val="accent1"/>
                </a:solidFill>
                <a:latin typeface="+mj-lt"/>
                <a:ea typeface="+mj-ea"/>
                <a:cs typeface="+mj-cs"/>
              </a:rPr>
              <a:t>Observing frequency of different purpose of travels, what type of customers are frequent flyers</a:t>
            </a:r>
          </a:p>
          <a:p>
            <a:pPr lvl="2">
              <a:buFont typeface="Wingdings" panose="05000000000000000000" pitchFamily="2" charset="2"/>
              <a:buChar char="v"/>
            </a:pPr>
            <a:r>
              <a:rPr lang="en-IN" sz="1900" spc="-120" dirty="0">
                <a:solidFill>
                  <a:schemeClr val="accent1"/>
                </a:solidFill>
                <a:latin typeface="+mj-lt"/>
                <a:ea typeface="+mj-ea"/>
                <a:cs typeface="+mj-cs"/>
              </a:rPr>
              <a:t>Finding correlation between service offering and  price, customer are ready to pay more if they actually get the experience they are looking for</a:t>
            </a:r>
          </a:p>
          <a:p>
            <a:pPr marL="0" indent="0">
              <a:buNone/>
            </a:pPr>
            <a:r>
              <a:rPr lang="en-IN" sz="2300" spc="-120" dirty="0">
                <a:solidFill>
                  <a:schemeClr val="accent1"/>
                </a:solidFill>
                <a:latin typeface="+mj-lt"/>
                <a:ea typeface="+mj-ea"/>
                <a:cs typeface="+mj-cs"/>
              </a:rPr>
              <a:t>Machine Learning Models:</a:t>
            </a:r>
          </a:p>
          <a:p>
            <a:pPr lvl="2">
              <a:buFont typeface="Wingdings" panose="05000000000000000000" pitchFamily="2" charset="2"/>
              <a:buChar char="v"/>
            </a:pPr>
            <a:r>
              <a:rPr lang="en-IN" sz="1900" spc="-120" dirty="0">
                <a:solidFill>
                  <a:schemeClr val="accent1"/>
                </a:solidFill>
                <a:latin typeface="+mj-lt"/>
                <a:ea typeface="+mj-ea"/>
                <a:cs typeface="+mj-cs"/>
              </a:rPr>
              <a:t>Using Multiple Regression and Deep Learning Models to predict ticket price based on customer information and other given features, this model will learn the past travel patterns for similar kind of customers (to look for which kind of customers are ready to pay more and for what?)</a:t>
            </a:r>
          </a:p>
          <a:p>
            <a:pPr lvl="2">
              <a:buFont typeface="Wingdings" panose="05000000000000000000" pitchFamily="2" charset="2"/>
              <a:buChar char="v"/>
            </a:pPr>
            <a:r>
              <a:rPr lang="en-IN" sz="1900" spc="-120" dirty="0">
                <a:solidFill>
                  <a:schemeClr val="accent1"/>
                </a:solidFill>
                <a:latin typeface="+mj-lt"/>
                <a:ea typeface="+mj-ea"/>
                <a:cs typeface="+mj-cs"/>
              </a:rPr>
              <a:t>Hypothesis testing to identify the </a:t>
            </a:r>
            <a:r>
              <a:rPr lang="en-IN" sz="1900" spc="-120" dirty="0">
                <a:solidFill>
                  <a:schemeClr val="accent1"/>
                </a:solidFill>
              </a:rPr>
              <a:t>factors that influences price most</a:t>
            </a:r>
          </a:p>
          <a:p>
            <a:pPr lvl="2">
              <a:buFont typeface="Wingdings" panose="05000000000000000000" pitchFamily="2" charset="2"/>
              <a:buChar char="v"/>
            </a:pPr>
            <a:endParaRPr lang="en-IN" sz="1900" spc="-120" dirty="0">
              <a:solidFill>
                <a:schemeClr val="accent1"/>
              </a:solidFill>
              <a:latin typeface="+mj-lt"/>
              <a:ea typeface="+mj-ea"/>
              <a:cs typeface="+mj-cs"/>
            </a:endParaRPr>
          </a:p>
          <a:p>
            <a:pPr marL="0" lvl="2" indent="0">
              <a:buNone/>
            </a:pPr>
            <a:r>
              <a:rPr lang="en-IN" sz="2400" spc="-120" dirty="0">
                <a:solidFill>
                  <a:schemeClr val="accent1"/>
                </a:solidFill>
                <a:latin typeface="+mj-lt"/>
                <a:ea typeface="+mj-ea"/>
                <a:cs typeface="+mj-cs"/>
              </a:rPr>
              <a:t>Model evaluation:</a:t>
            </a:r>
          </a:p>
          <a:p>
            <a:pPr lvl="2">
              <a:buFont typeface="Wingdings" panose="05000000000000000000" pitchFamily="2" charset="2"/>
              <a:buChar char="v"/>
            </a:pPr>
            <a:r>
              <a:rPr lang="en-IN" sz="1900" spc="-120" dirty="0">
                <a:solidFill>
                  <a:schemeClr val="accent1"/>
                </a:solidFill>
                <a:latin typeface="+mj-lt"/>
                <a:ea typeface="+mj-ea"/>
                <a:cs typeface="+mj-cs"/>
              </a:rPr>
              <a:t>Using RMSE, MAE, R</a:t>
            </a:r>
            <a:r>
              <a:rPr lang="en-IN" sz="1900" spc="-120" baseline="30000" dirty="0">
                <a:solidFill>
                  <a:schemeClr val="accent1"/>
                </a:solidFill>
                <a:latin typeface="+mj-lt"/>
                <a:ea typeface="+mj-ea"/>
                <a:cs typeface="+mj-cs"/>
              </a:rPr>
              <a:t>2</a:t>
            </a:r>
            <a:r>
              <a:rPr lang="en-IN" sz="1900" spc="-120" dirty="0">
                <a:solidFill>
                  <a:schemeClr val="accent1"/>
                </a:solidFill>
                <a:latin typeface="+mj-lt"/>
                <a:ea typeface="+mj-ea"/>
                <a:cs typeface="+mj-cs"/>
              </a:rPr>
              <a:t>, Validation curves</a:t>
            </a:r>
          </a:p>
          <a:p>
            <a:pPr lvl="2">
              <a:buFont typeface="Wingdings" panose="05000000000000000000" pitchFamily="2" charset="2"/>
              <a:buChar char="v"/>
            </a:pPr>
            <a:endParaRPr lang="en-IN" sz="1900" spc="-120" dirty="0">
              <a:solidFill>
                <a:schemeClr val="accent1"/>
              </a:solidFill>
              <a:latin typeface="+mj-lt"/>
              <a:ea typeface="+mj-ea"/>
              <a:cs typeface="+mj-cs"/>
            </a:endParaRPr>
          </a:p>
          <a:p>
            <a:pPr marL="0" lvl="2" indent="0">
              <a:buNone/>
            </a:pPr>
            <a:r>
              <a:rPr lang="en-IN" sz="2500" spc="-120" dirty="0">
                <a:solidFill>
                  <a:schemeClr val="accent1"/>
                </a:solidFill>
                <a:latin typeface="+mj-lt"/>
                <a:ea typeface="+mj-ea"/>
                <a:cs typeface="+mj-cs"/>
              </a:rPr>
              <a:t>Model optimization:</a:t>
            </a:r>
          </a:p>
          <a:p>
            <a:pPr lvl="2">
              <a:buFont typeface="Wingdings" panose="05000000000000000000" pitchFamily="2" charset="2"/>
              <a:buChar char="v"/>
            </a:pPr>
            <a:r>
              <a:rPr lang="en-IN" sz="1900" spc="-120" dirty="0">
                <a:solidFill>
                  <a:schemeClr val="accent1"/>
                </a:solidFill>
                <a:latin typeface="+mj-lt"/>
                <a:ea typeface="+mj-ea"/>
                <a:cs typeface="+mj-cs"/>
              </a:rPr>
              <a:t>Selecting model architecture and hyperparameter tuning to improve model accuracy, this will help to fetch the best price which customers are willing to pay  and profitable to the airline</a:t>
            </a:r>
          </a:p>
        </p:txBody>
      </p:sp>
    </p:spTree>
    <p:extLst>
      <p:ext uri="{BB962C8B-B14F-4D97-AF65-F5344CB8AC3E}">
        <p14:creationId xmlns:p14="http://schemas.microsoft.com/office/powerpoint/2010/main" val="177899080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183</TotalTime>
  <Words>228</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 Light</vt:lpstr>
      <vt:lpstr>Wingdings</vt:lpstr>
      <vt:lpstr>Metropolitan</vt:lpstr>
      <vt:lpstr>Airlines Use Case</vt:lpstr>
      <vt:lpstr>Analytics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Use Case</dc:title>
  <dc:creator>Navdeep Thakur</dc:creator>
  <cp:lastModifiedBy>Navdeep Thakur</cp:lastModifiedBy>
  <cp:revision>8</cp:revision>
  <dcterms:created xsi:type="dcterms:W3CDTF">2020-06-28T14:59:34Z</dcterms:created>
  <dcterms:modified xsi:type="dcterms:W3CDTF">2020-06-28T18:02:47Z</dcterms:modified>
</cp:coreProperties>
</file>