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87" r:id="rId1"/>
  </p:sldMasterIdLst>
  <p:notesMasterIdLst>
    <p:notesMasterId r:id="rId11"/>
  </p:notesMasterIdLst>
  <p:handoutMasterIdLst>
    <p:handoutMasterId r:id="rId12"/>
  </p:handoutMasterIdLst>
  <p:sldIdLst>
    <p:sldId id="287" r:id="rId2"/>
    <p:sldId id="288" r:id="rId3"/>
    <p:sldId id="294" r:id="rId4"/>
    <p:sldId id="257" r:id="rId5"/>
    <p:sldId id="289" r:id="rId6"/>
    <p:sldId id="291" r:id="rId7"/>
    <p:sldId id="293" r:id="rId8"/>
    <p:sldId id="292" r:id="rId9"/>
    <p:sldId id="276" r:id="rId1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6600"/>
    <a:srgbClr val="009900"/>
    <a:srgbClr val="660066"/>
    <a:srgbClr val="666633"/>
    <a:srgbClr val="0033CC"/>
    <a:srgbClr val="336600"/>
    <a:srgbClr val="6666FF"/>
    <a:srgbClr val="F0EA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55AA9-5CDD-4748-B10C-BD3DE8DDAFD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82E77CE-4688-4887-81DE-DB572A143E74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b="1" dirty="0" smtClean="0"/>
            <a:t>COINS</a:t>
          </a:r>
          <a:endParaRPr lang="en-US" b="1" dirty="0"/>
        </a:p>
      </dgm:t>
    </dgm:pt>
    <dgm:pt modelId="{AA8425CF-04FE-4A67-93C8-A6DFF0A9D177}" type="parTrans" cxnId="{8B664417-1601-40C3-91AC-A999F238B4A3}">
      <dgm:prSet/>
      <dgm:spPr/>
      <dgm:t>
        <a:bodyPr/>
        <a:lstStyle/>
        <a:p>
          <a:endParaRPr lang="en-US" b="1"/>
        </a:p>
      </dgm:t>
    </dgm:pt>
    <dgm:pt modelId="{C6D78548-9A0D-47DA-9709-0A84DF13A5B2}" type="sibTrans" cxnId="{8B664417-1601-40C3-91AC-A999F238B4A3}">
      <dgm:prSet/>
      <dgm:spPr/>
      <dgm:t>
        <a:bodyPr/>
        <a:lstStyle/>
        <a:p>
          <a:endParaRPr lang="en-US" b="1"/>
        </a:p>
      </dgm:t>
    </dgm:pt>
    <dgm:pt modelId="{B0743B78-3AF5-4E18-8F43-8A0F8C03E7B5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 smtClean="0"/>
            <a:t>IPWS</a:t>
          </a:r>
          <a:endParaRPr lang="en-US" b="1" dirty="0"/>
        </a:p>
      </dgm:t>
    </dgm:pt>
    <dgm:pt modelId="{A4D1297C-B46C-41EA-A8E8-A5CDADB7019B}" type="parTrans" cxnId="{D5387761-BFD1-4DE3-A7EE-079F06698413}">
      <dgm:prSet/>
      <dgm:spPr/>
      <dgm:t>
        <a:bodyPr/>
        <a:lstStyle/>
        <a:p>
          <a:endParaRPr lang="en-US" b="1"/>
        </a:p>
      </dgm:t>
    </dgm:pt>
    <dgm:pt modelId="{E522090A-E2C5-4989-AE06-F0CEBE22A4FF}" type="sibTrans" cxnId="{D5387761-BFD1-4DE3-A7EE-079F06698413}">
      <dgm:prSet/>
      <dgm:spPr/>
      <dgm:t>
        <a:bodyPr/>
        <a:lstStyle/>
        <a:p>
          <a:endParaRPr lang="en-US" b="1"/>
        </a:p>
      </dgm:t>
    </dgm:pt>
    <dgm:pt modelId="{82666672-7B73-4C21-A0FD-5351D27B1D73}">
      <dgm:prSet phldrT="[Text]"/>
      <dgm:spPr>
        <a:solidFill>
          <a:schemeClr val="accent1"/>
        </a:solidFill>
      </dgm:spPr>
      <dgm:t>
        <a:bodyPr/>
        <a:lstStyle/>
        <a:p>
          <a:r>
            <a:rPr lang="en-US" b="1" dirty="0" smtClean="0"/>
            <a:t>PFMS</a:t>
          </a:r>
          <a:endParaRPr lang="en-US" b="1" dirty="0"/>
        </a:p>
      </dgm:t>
    </dgm:pt>
    <dgm:pt modelId="{06D93048-D203-4EB4-8CDD-25D211B394CE}" type="parTrans" cxnId="{8C917FCB-73A7-4255-A81A-C2F439EABB23}">
      <dgm:prSet/>
      <dgm:spPr/>
      <dgm:t>
        <a:bodyPr/>
        <a:lstStyle/>
        <a:p>
          <a:endParaRPr lang="en-US" b="1"/>
        </a:p>
      </dgm:t>
    </dgm:pt>
    <dgm:pt modelId="{17316DE6-17E6-438F-A001-2336076AE073}" type="sibTrans" cxnId="{8C917FCB-73A7-4255-A81A-C2F439EABB23}">
      <dgm:prSet/>
      <dgm:spPr/>
      <dgm:t>
        <a:bodyPr/>
        <a:lstStyle/>
        <a:p>
          <a:endParaRPr lang="en-US" b="1"/>
        </a:p>
      </dgm:t>
    </dgm:pt>
    <dgm:pt modelId="{E7659D17-6C34-410C-84E9-E830F2878E52}" type="pres">
      <dgm:prSet presAssocID="{42555AA9-5CDD-4748-B10C-BD3DE8DDAFD3}" presName="Name0" presStyleCnt="0">
        <dgm:presLayoutVars>
          <dgm:dir/>
          <dgm:resizeHandles val="exact"/>
        </dgm:presLayoutVars>
      </dgm:prSet>
      <dgm:spPr/>
    </dgm:pt>
    <dgm:pt modelId="{7EE465F0-D8BE-47C8-AA33-A8251D3A7D2C}" type="pres">
      <dgm:prSet presAssocID="{582E77CE-4688-4887-81DE-DB572A143E74}" presName="node" presStyleLbl="node1" presStyleIdx="0" presStyleCnt="3" custScaleY="448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427C4F-C47F-4726-8070-3BCC5C75D199}" type="pres">
      <dgm:prSet presAssocID="{C6D78548-9A0D-47DA-9709-0A84DF13A5B2}" presName="sibTrans" presStyleLbl="sibTrans2D1" presStyleIdx="0" presStyleCnt="2" custScaleX="160721" custScaleY="72434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0FAA7F8C-49A8-4B33-BD22-F0020A2F274C}" type="pres">
      <dgm:prSet presAssocID="{C6D78548-9A0D-47DA-9709-0A84DF13A5B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6CFCBF0F-8CB3-4205-90D3-2FB238C89C93}" type="pres">
      <dgm:prSet presAssocID="{B0743B78-3AF5-4E18-8F43-8A0F8C03E7B5}" presName="node" presStyleLbl="node1" presStyleIdx="1" presStyleCnt="3" custScaleY="448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094353-2AA1-462D-B6D8-7599B9C2E938}" type="pres">
      <dgm:prSet presAssocID="{E522090A-E2C5-4989-AE06-F0CEBE22A4FF}" presName="sibTrans" presStyleLbl="sibTrans2D1" presStyleIdx="1" presStyleCnt="2" custScaleX="167552" custScaleY="72434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54862ED1-9027-446C-80E4-164475A0BA40}" type="pres">
      <dgm:prSet presAssocID="{E522090A-E2C5-4989-AE06-F0CEBE22A4F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3E275AD5-ACC6-4B67-9EA2-196BFFBECE21}" type="pres">
      <dgm:prSet presAssocID="{82666672-7B73-4C21-A0FD-5351D27B1D73}" presName="node" presStyleLbl="node1" presStyleIdx="2" presStyleCnt="3" custScaleY="448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664417-1601-40C3-91AC-A999F238B4A3}" srcId="{42555AA9-5CDD-4748-B10C-BD3DE8DDAFD3}" destId="{582E77CE-4688-4887-81DE-DB572A143E74}" srcOrd="0" destOrd="0" parTransId="{AA8425CF-04FE-4A67-93C8-A6DFF0A9D177}" sibTransId="{C6D78548-9A0D-47DA-9709-0A84DF13A5B2}"/>
    <dgm:cxn modelId="{2F8498EF-4195-4D88-8974-D00425703442}" type="presOf" srcId="{E522090A-E2C5-4989-AE06-F0CEBE22A4FF}" destId="{54862ED1-9027-446C-80E4-164475A0BA40}" srcOrd="1" destOrd="0" presId="urn:microsoft.com/office/officeart/2005/8/layout/process1"/>
    <dgm:cxn modelId="{8D176C08-7038-4314-AA98-AA7D8FDD2E25}" type="presOf" srcId="{B0743B78-3AF5-4E18-8F43-8A0F8C03E7B5}" destId="{6CFCBF0F-8CB3-4205-90D3-2FB238C89C93}" srcOrd="0" destOrd="0" presId="urn:microsoft.com/office/officeart/2005/8/layout/process1"/>
    <dgm:cxn modelId="{93373099-63F6-4691-AC46-7D040A0D1BA0}" type="presOf" srcId="{42555AA9-5CDD-4748-B10C-BD3DE8DDAFD3}" destId="{E7659D17-6C34-410C-84E9-E830F2878E52}" srcOrd="0" destOrd="0" presId="urn:microsoft.com/office/officeart/2005/8/layout/process1"/>
    <dgm:cxn modelId="{8C917FCB-73A7-4255-A81A-C2F439EABB23}" srcId="{42555AA9-5CDD-4748-B10C-BD3DE8DDAFD3}" destId="{82666672-7B73-4C21-A0FD-5351D27B1D73}" srcOrd="2" destOrd="0" parTransId="{06D93048-D203-4EB4-8CDD-25D211B394CE}" sibTransId="{17316DE6-17E6-438F-A001-2336076AE073}"/>
    <dgm:cxn modelId="{D5387761-BFD1-4DE3-A7EE-079F06698413}" srcId="{42555AA9-5CDD-4748-B10C-BD3DE8DDAFD3}" destId="{B0743B78-3AF5-4E18-8F43-8A0F8C03E7B5}" srcOrd="1" destOrd="0" parTransId="{A4D1297C-B46C-41EA-A8E8-A5CDADB7019B}" sibTransId="{E522090A-E2C5-4989-AE06-F0CEBE22A4FF}"/>
    <dgm:cxn modelId="{B8E12360-2D45-4C07-A6B1-B61C145D8EDE}" type="presOf" srcId="{82666672-7B73-4C21-A0FD-5351D27B1D73}" destId="{3E275AD5-ACC6-4B67-9EA2-196BFFBECE21}" srcOrd="0" destOrd="0" presId="urn:microsoft.com/office/officeart/2005/8/layout/process1"/>
    <dgm:cxn modelId="{F51AC0E9-B00C-4D5C-BC92-88576B324EB4}" type="presOf" srcId="{C6D78548-9A0D-47DA-9709-0A84DF13A5B2}" destId="{0FAA7F8C-49A8-4B33-BD22-F0020A2F274C}" srcOrd="1" destOrd="0" presId="urn:microsoft.com/office/officeart/2005/8/layout/process1"/>
    <dgm:cxn modelId="{C4ECAB51-BA19-4B1E-85CE-8628CC56EB65}" type="presOf" srcId="{E522090A-E2C5-4989-AE06-F0CEBE22A4FF}" destId="{14094353-2AA1-462D-B6D8-7599B9C2E938}" srcOrd="0" destOrd="0" presId="urn:microsoft.com/office/officeart/2005/8/layout/process1"/>
    <dgm:cxn modelId="{DB0CD0F8-2A64-41FD-A3A7-4C43C7157FE2}" type="presOf" srcId="{582E77CE-4688-4887-81DE-DB572A143E74}" destId="{7EE465F0-D8BE-47C8-AA33-A8251D3A7D2C}" srcOrd="0" destOrd="0" presId="urn:microsoft.com/office/officeart/2005/8/layout/process1"/>
    <dgm:cxn modelId="{8D680BAC-3BDF-48EC-B7AD-BA30C1D7BE4A}" type="presOf" srcId="{C6D78548-9A0D-47DA-9709-0A84DF13A5B2}" destId="{20427C4F-C47F-4726-8070-3BCC5C75D199}" srcOrd="0" destOrd="0" presId="urn:microsoft.com/office/officeart/2005/8/layout/process1"/>
    <dgm:cxn modelId="{FD854412-2B34-418E-942A-7C4F7C4E22FF}" type="presParOf" srcId="{E7659D17-6C34-410C-84E9-E830F2878E52}" destId="{7EE465F0-D8BE-47C8-AA33-A8251D3A7D2C}" srcOrd="0" destOrd="0" presId="urn:microsoft.com/office/officeart/2005/8/layout/process1"/>
    <dgm:cxn modelId="{0735B13C-6DA0-4F6D-8390-76F6650B0279}" type="presParOf" srcId="{E7659D17-6C34-410C-84E9-E830F2878E52}" destId="{20427C4F-C47F-4726-8070-3BCC5C75D199}" srcOrd="1" destOrd="0" presId="urn:microsoft.com/office/officeart/2005/8/layout/process1"/>
    <dgm:cxn modelId="{BFB62557-1BCD-43F4-AD02-D3F49955F6E6}" type="presParOf" srcId="{20427C4F-C47F-4726-8070-3BCC5C75D199}" destId="{0FAA7F8C-49A8-4B33-BD22-F0020A2F274C}" srcOrd="0" destOrd="0" presId="urn:microsoft.com/office/officeart/2005/8/layout/process1"/>
    <dgm:cxn modelId="{43C563B9-05C1-4BAB-A2AA-11DFC0528308}" type="presParOf" srcId="{E7659D17-6C34-410C-84E9-E830F2878E52}" destId="{6CFCBF0F-8CB3-4205-90D3-2FB238C89C93}" srcOrd="2" destOrd="0" presId="urn:microsoft.com/office/officeart/2005/8/layout/process1"/>
    <dgm:cxn modelId="{65E10A7B-8686-42AE-9E6F-B1C633980D55}" type="presParOf" srcId="{E7659D17-6C34-410C-84E9-E830F2878E52}" destId="{14094353-2AA1-462D-B6D8-7599B9C2E938}" srcOrd="3" destOrd="0" presId="urn:microsoft.com/office/officeart/2005/8/layout/process1"/>
    <dgm:cxn modelId="{6C1CA40A-496C-4BE8-B5B6-76340A561B79}" type="presParOf" srcId="{14094353-2AA1-462D-B6D8-7599B9C2E938}" destId="{54862ED1-9027-446C-80E4-164475A0BA40}" srcOrd="0" destOrd="0" presId="urn:microsoft.com/office/officeart/2005/8/layout/process1"/>
    <dgm:cxn modelId="{8A6EA18E-AF35-4FAD-B9C2-292671752EE7}" type="presParOf" srcId="{E7659D17-6C34-410C-84E9-E830F2878E52}" destId="{3E275AD5-ACC6-4B67-9EA2-196BFFBECE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465F0-D8BE-47C8-AA33-A8251D3A7D2C}">
      <dsp:nvSpPr>
        <dsp:cNvPr id="0" name=""/>
        <dsp:cNvSpPr/>
      </dsp:nvSpPr>
      <dsp:spPr>
        <a:xfrm>
          <a:off x="13922" y="0"/>
          <a:ext cx="2674098" cy="543545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COINS</a:t>
          </a:r>
          <a:endParaRPr lang="en-US" sz="2300" b="1" kern="1200" dirty="0"/>
        </a:p>
      </dsp:txBody>
      <dsp:txXfrm>
        <a:off x="29842" y="15920"/>
        <a:ext cx="2642258" cy="511705"/>
      </dsp:txXfrm>
    </dsp:sp>
    <dsp:sp modelId="{20427C4F-C47F-4726-8070-3BCC5C75D199}">
      <dsp:nvSpPr>
        <dsp:cNvPr id="0" name=""/>
        <dsp:cNvSpPr/>
      </dsp:nvSpPr>
      <dsp:spPr>
        <a:xfrm>
          <a:off x="2783314" y="74916"/>
          <a:ext cx="911141" cy="393711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>
        <a:off x="2783314" y="153658"/>
        <a:ext cx="793028" cy="236227"/>
      </dsp:txXfrm>
    </dsp:sp>
    <dsp:sp modelId="{6CFCBF0F-8CB3-4205-90D3-2FB238C89C93}">
      <dsp:nvSpPr>
        <dsp:cNvPr id="0" name=""/>
        <dsp:cNvSpPr/>
      </dsp:nvSpPr>
      <dsp:spPr>
        <a:xfrm>
          <a:off x="3757660" y="0"/>
          <a:ext cx="2674098" cy="543545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IPWS</a:t>
          </a:r>
          <a:endParaRPr lang="en-US" sz="2300" b="1" kern="1200" dirty="0"/>
        </a:p>
      </dsp:txBody>
      <dsp:txXfrm>
        <a:off x="3773580" y="15920"/>
        <a:ext cx="2642258" cy="511705"/>
      </dsp:txXfrm>
    </dsp:sp>
    <dsp:sp modelId="{14094353-2AA1-462D-B6D8-7599B9C2E938}">
      <dsp:nvSpPr>
        <dsp:cNvPr id="0" name=""/>
        <dsp:cNvSpPr/>
      </dsp:nvSpPr>
      <dsp:spPr>
        <a:xfrm>
          <a:off x="6507689" y="74916"/>
          <a:ext cx="949867" cy="393711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>
        <a:off x="6507689" y="153658"/>
        <a:ext cx="831754" cy="236227"/>
      </dsp:txXfrm>
    </dsp:sp>
    <dsp:sp modelId="{3E275AD5-ACC6-4B67-9EA2-196BFFBECE21}">
      <dsp:nvSpPr>
        <dsp:cNvPr id="0" name=""/>
        <dsp:cNvSpPr/>
      </dsp:nvSpPr>
      <dsp:spPr>
        <a:xfrm>
          <a:off x="7501398" y="0"/>
          <a:ext cx="2674098" cy="543545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PFMS</a:t>
          </a:r>
          <a:endParaRPr lang="en-US" sz="2300" b="1" kern="1200" dirty="0"/>
        </a:p>
      </dsp:txBody>
      <dsp:txXfrm>
        <a:off x="7517318" y="15920"/>
        <a:ext cx="2642258" cy="511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E0E2762B-601A-46DF-B2E5-86A20C9436BF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32BD3ECE-E5B1-4F65-8863-9BBBB2B12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396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347FD8FF-D914-42BC-AB54-0D5C2242F306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62" tIns="47781" rIns="95562" bIns="4778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8055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4A96AD5E-DA34-4CE0-8012-590D6D92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4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15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67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39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966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861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575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28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45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60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28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68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55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03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6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82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68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DCC44-E3C5-4456-9236-074E7AACAE7F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A6FE377-9EDD-4E04-BA8E-7FCCEFFB1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16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8" r:id="rId1"/>
    <p:sldLayoutId id="2147484589" r:id="rId2"/>
    <p:sldLayoutId id="2147484590" r:id="rId3"/>
    <p:sldLayoutId id="2147484591" r:id="rId4"/>
    <p:sldLayoutId id="2147484592" r:id="rId5"/>
    <p:sldLayoutId id="2147484593" r:id="rId6"/>
    <p:sldLayoutId id="2147484594" r:id="rId7"/>
    <p:sldLayoutId id="2147484595" r:id="rId8"/>
    <p:sldLayoutId id="2147484596" r:id="rId9"/>
    <p:sldLayoutId id="2147484597" r:id="rId10"/>
    <p:sldLayoutId id="2147484598" r:id="rId11"/>
    <p:sldLayoutId id="2147484599" r:id="rId12"/>
    <p:sldLayoutId id="2147484600" r:id="rId13"/>
    <p:sldLayoutId id="2147484601" r:id="rId14"/>
    <p:sldLayoutId id="2147484602" r:id="rId15"/>
    <p:sldLayoutId id="21474846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15993"/>
              </p:ext>
            </p:extLst>
          </p:nvPr>
        </p:nvGraphicFramePr>
        <p:xfrm>
          <a:off x="1720532" y="1853848"/>
          <a:ext cx="10341235" cy="489331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11780">
                  <a:extLst>
                    <a:ext uri="{9D8B030D-6E8A-4147-A177-3AD203B41FA5}">
                      <a16:colId xmlns:a16="http://schemas.microsoft.com/office/drawing/2014/main" val="1470826872"/>
                    </a:ext>
                  </a:extLst>
                </a:gridCol>
                <a:gridCol w="8429455">
                  <a:extLst>
                    <a:ext uri="{9D8B030D-6E8A-4147-A177-3AD203B41FA5}">
                      <a16:colId xmlns:a16="http://schemas.microsoft.com/office/drawing/2014/main" val="2180310450"/>
                    </a:ext>
                  </a:extLst>
                </a:gridCol>
              </a:tblGrid>
              <a:tr h="1100465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850" b="1" kern="1200" dirty="0" smtClean="0">
                          <a:solidFill>
                            <a:srgbClr val="FF6600"/>
                          </a:solidFill>
                          <a:latin typeface="+mn-lt"/>
                          <a:ea typeface="+mn-ea"/>
                          <a:cs typeface="+mn-cs"/>
                        </a:rPr>
                        <a:t>Roles</a:t>
                      </a:r>
                      <a:endParaRPr lang="en-IN" sz="1850" b="1" kern="1200" dirty="0">
                        <a:solidFill>
                          <a:srgbClr val="FF66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defTabSz="457200" rtl="0" eaLnBrk="1" latinLnBrk="0" hangingPunct="1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+mj-lt"/>
                        <a:buAutoNum type="arabicPeriod"/>
                      </a:pPr>
                      <a:r>
                        <a:rPr lang="en-IN" sz="18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Section Head for EWTS, MISD, PPEG, URSC</a:t>
                      </a:r>
                    </a:p>
                    <a:p>
                      <a:pPr marL="342900" indent="-342900" algn="l" defTabSz="457200" rtl="0" eaLnBrk="1" latinLnBrk="0" hangingPunct="1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+mj-lt"/>
                        <a:buAutoNum type="arabicPeriod"/>
                      </a:pPr>
                      <a:r>
                        <a:rPr lang="en-IN" sz="18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 Lead, IPWS</a:t>
                      </a:r>
                    </a:p>
                    <a:p>
                      <a:pPr marL="342900" indent="-342900" algn="l" defTabSz="457200" rtl="0" eaLnBrk="1" latinLnBrk="0" hangingPunct="1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+mj-lt"/>
                        <a:buAutoNum type="arabicPeriod"/>
                      </a:pPr>
                      <a:r>
                        <a:rPr lang="en-IN" sz="18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Engineer In-charge, Telephones, URSC</a:t>
                      </a:r>
                      <a:endParaRPr lang="en-IN" sz="18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318909"/>
                  </a:ext>
                </a:extLst>
              </a:tr>
              <a:tr h="117983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850" b="1" kern="1200" dirty="0" smtClean="0">
                          <a:solidFill>
                            <a:srgbClr val="FF6600"/>
                          </a:solidFill>
                          <a:latin typeface="+mn-lt"/>
                          <a:ea typeface="+mn-ea"/>
                          <a:cs typeface="+mn-cs"/>
                        </a:rPr>
                        <a:t>Responsibilities</a:t>
                      </a:r>
                      <a:endParaRPr lang="en-IN" sz="1850" b="1" kern="1200" dirty="0">
                        <a:solidFill>
                          <a:srgbClr val="FF66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850" b="1" dirty="0" smtClean="0"/>
                        <a:t>Management Information Systems (MIS) required for management and administrative related activities</a:t>
                      </a:r>
                      <a:r>
                        <a:rPr lang="en-US" sz="1850" b="1" baseline="0" dirty="0" smtClean="0"/>
                        <a:t> of URSC.</a:t>
                      </a:r>
                      <a:endParaRPr lang="en-US" sz="1850" b="1" dirty="0" smtClean="0"/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850" b="1" dirty="0" smtClean="0"/>
                        <a:t>Voice Communication Management of URSC campuses.</a:t>
                      </a:r>
                      <a:endParaRPr lang="en-IN" sz="185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625152"/>
                  </a:ext>
                </a:extLst>
              </a:tr>
              <a:tr h="2482785">
                <a:tc>
                  <a:txBody>
                    <a:bodyPr/>
                    <a:lstStyle/>
                    <a:p>
                      <a:pPr algn="ctr"/>
                      <a:r>
                        <a:rPr lang="en-US" sz="1850" b="1" dirty="0" smtClean="0">
                          <a:solidFill>
                            <a:srgbClr val="FF6600"/>
                          </a:solidFill>
                        </a:rPr>
                        <a:t>Deliverables</a:t>
                      </a:r>
                      <a:endParaRPr lang="en-IN" sz="18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+mj-lt"/>
                        <a:buAutoNum type="arabicPeriod"/>
                      </a:pPr>
                      <a:r>
                        <a:rPr lang="en-US" sz="1850" b="1" dirty="0" smtClean="0"/>
                        <a:t>Realization of </a:t>
                      </a:r>
                      <a:r>
                        <a:rPr lang="en-US" sz="1850" b="1" dirty="0" smtClean="0">
                          <a:solidFill>
                            <a:srgbClr val="FF6600"/>
                          </a:solidFill>
                        </a:rPr>
                        <a:t>ISRO/DOS PFMS Web Services Interface System </a:t>
                      </a:r>
                      <a:r>
                        <a:rPr lang="en-US" sz="185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5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IPWS</a:t>
                      </a:r>
                      <a:r>
                        <a:rPr lang="en-US" sz="185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sz="1850" b="1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85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+mj-lt"/>
                        <a:buAutoNum type="arabicPeriod"/>
                      </a:pPr>
                      <a:r>
                        <a:rPr lang="en-US" sz="1850" b="1" dirty="0" smtClean="0"/>
                        <a:t>Realization of </a:t>
                      </a:r>
                      <a:r>
                        <a:rPr lang="en-US" sz="1850" b="1" dirty="0" smtClean="0">
                          <a:solidFill>
                            <a:srgbClr val="FF6600"/>
                          </a:solidFill>
                        </a:rPr>
                        <a:t>COINS-PFMS Interface Software</a:t>
                      </a:r>
                      <a:r>
                        <a:rPr lang="en-US" sz="1850" b="1" dirty="0" smtClean="0"/>
                        <a:t>.</a:t>
                      </a:r>
                    </a:p>
                    <a:p>
                      <a:pPr marL="342900" indent="-34290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+mj-lt"/>
                        <a:buAutoNum type="arabicPeriod"/>
                      </a:pPr>
                      <a:r>
                        <a:rPr lang="en-US" sz="1850" b="1" dirty="0" smtClean="0"/>
                        <a:t>Online information for administrative related activities u</a:t>
                      </a:r>
                      <a:r>
                        <a:rPr lang="en-US" sz="1850" b="1" baseline="0" dirty="0" smtClean="0"/>
                        <a:t>sing </a:t>
                      </a:r>
                      <a:r>
                        <a:rPr lang="en-US" sz="1850" b="1" baseline="0" dirty="0" smtClean="0">
                          <a:solidFill>
                            <a:srgbClr val="FF6600"/>
                          </a:solidFill>
                        </a:rPr>
                        <a:t>Sandesh </a:t>
                      </a:r>
                      <a:r>
                        <a:rPr lang="en-US" sz="1850" b="1" baseline="0" dirty="0" smtClean="0"/>
                        <a:t>system</a:t>
                      </a:r>
                      <a:r>
                        <a:rPr lang="en-US" sz="1850" b="1" dirty="0" smtClean="0"/>
                        <a:t>.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50" b="1" dirty="0" smtClean="0"/>
                        <a:t>e-Governance initiatives in URSC.</a:t>
                      </a:r>
                    </a:p>
                    <a:p>
                      <a:pPr marL="342900" indent="-34290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+mj-lt"/>
                        <a:buAutoNum type="arabicPeriod"/>
                      </a:pPr>
                      <a:r>
                        <a:rPr lang="en-US" sz="1850" b="1" dirty="0" smtClean="0"/>
                        <a:t>Moving</a:t>
                      </a:r>
                      <a:r>
                        <a:rPr lang="en-US" sz="1850" b="1" baseline="0" dirty="0" smtClean="0"/>
                        <a:t> towards n</a:t>
                      </a:r>
                      <a:r>
                        <a:rPr lang="en-US" sz="1850" b="1" dirty="0" smtClean="0"/>
                        <a:t>ext generation MIS.</a:t>
                      </a:r>
                    </a:p>
                    <a:p>
                      <a:pPr marL="342900" indent="-34290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+mj-lt"/>
                        <a:buAutoNum type="arabicPeriod"/>
                      </a:pPr>
                      <a:r>
                        <a:rPr lang="en-US" sz="1850" b="1" dirty="0" smtClean="0"/>
                        <a:t>Continuous</a:t>
                      </a:r>
                      <a:r>
                        <a:rPr lang="en-US" sz="1850" b="1" baseline="0" dirty="0" smtClean="0"/>
                        <a:t> v</a:t>
                      </a:r>
                      <a:r>
                        <a:rPr lang="en-US" sz="1850" b="1" dirty="0" smtClean="0"/>
                        <a:t>oice communication services to URSC campuses.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410210"/>
                  </a:ext>
                </a:extLst>
              </a:tr>
            </a:tbl>
          </a:graphicData>
        </a:graphic>
      </p:graphicFrame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1720533" y="1253489"/>
            <a:ext cx="9825643" cy="50099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FF6600"/>
                </a:solidFill>
              </a:rPr>
              <a:t>WORK ACCOUNT FOR THE PERIOD </a:t>
            </a:r>
            <a:r>
              <a:rPr lang="en-US" b="1" dirty="0" smtClean="0">
                <a:solidFill>
                  <a:srgbClr val="FF6600"/>
                </a:solidFill>
              </a:rPr>
              <a:t>01.07.2016 to TILL </a:t>
            </a:r>
            <a:r>
              <a:rPr lang="en-US" b="1" dirty="0">
                <a:solidFill>
                  <a:srgbClr val="FF6600"/>
                </a:solidFill>
              </a:rPr>
              <a:t>DATE</a:t>
            </a:r>
            <a:endParaRPr lang="en-IN" b="1" dirty="0">
              <a:solidFill>
                <a:srgbClr val="FF6600"/>
              </a:solidFill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half" idx="2"/>
          </p:nvPr>
        </p:nvSpPr>
        <p:spPr>
          <a:xfrm>
            <a:off x="972389" y="0"/>
            <a:ext cx="3674427" cy="1154124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2800" b="1" dirty="0" smtClean="0">
                <a:solidFill>
                  <a:srgbClr val="336600"/>
                </a:solidFill>
              </a:rPr>
              <a:t>SURENDRANATH P</a:t>
            </a:r>
            <a:endParaRPr lang="en-US" sz="2800" b="1" dirty="0">
              <a:solidFill>
                <a:srgbClr val="33660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400" b="1" dirty="0" smtClean="0">
                <a:solidFill>
                  <a:srgbClr val="336600"/>
                </a:solidFill>
              </a:rPr>
              <a:t>Staff No: IS03651</a:t>
            </a:r>
          </a:p>
          <a:p>
            <a:pPr algn="ctr">
              <a:spcBef>
                <a:spcPts val="0"/>
              </a:spcBef>
            </a:pPr>
            <a:r>
              <a:rPr lang="en-US" sz="1400" b="1" dirty="0" smtClean="0">
                <a:solidFill>
                  <a:srgbClr val="336600"/>
                </a:solidFill>
              </a:rPr>
              <a:t>Scientist/Engineer ‘SE’ </a:t>
            </a:r>
          </a:p>
          <a:p>
            <a:pPr algn="ctr">
              <a:spcBef>
                <a:spcPts val="0"/>
              </a:spcBef>
            </a:pPr>
            <a:r>
              <a:rPr lang="en-US" sz="1400" b="1" dirty="0" smtClean="0">
                <a:solidFill>
                  <a:srgbClr val="336600"/>
                </a:solidFill>
              </a:rPr>
              <a:t>Section </a:t>
            </a:r>
            <a:r>
              <a:rPr lang="en-US" sz="1400" b="1" dirty="0">
                <a:solidFill>
                  <a:srgbClr val="336600"/>
                </a:solidFill>
              </a:rPr>
              <a:t>Head</a:t>
            </a:r>
          </a:p>
          <a:p>
            <a:pPr algn="ctr">
              <a:spcBef>
                <a:spcPts val="600"/>
              </a:spcBef>
            </a:pPr>
            <a:endParaRPr lang="en-US" sz="1400" b="1" dirty="0" smtClean="0">
              <a:solidFill>
                <a:srgbClr val="00B0F0"/>
              </a:solidFill>
            </a:endParaRPr>
          </a:p>
        </p:txBody>
      </p:sp>
      <p:sp>
        <p:nvSpPr>
          <p:cNvPr id="8" name="Text Placeholder 9"/>
          <p:cNvSpPr txBox="1">
            <a:spLocks/>
          </p:cNvSpPr>
          <p:nvPr/>
        </p:nvSpPr>
        <p:spPr>
          <a:xfrm>
            <a:off x="5685905" y="0"/>
            <a:ext cx="6242859" cy="1042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</a:pPr>
            <a:r>
              <a:rPr lang="en-US" sz="1400" b="1" dirty="0" smtClean="0">
                <a:solidFill>
                  <a:srgbClr val="336600"/>
                </a:solidFill>
              </a:rPr>
              <a:t>EDP, WEB DEVELOPMENT AND TELECOM MANAGEMENT SECTION (EWTS)</a:t>
            </a:r>
          </a:p>
          <a:p>
            <a:pPr algn="ctr">
              <a:spcBef>
                <a:spcPts val="300"/>
              </a:spcBef>
            </a:pPr>
            <a:r>
              <a:rPr lang="en-US" sz="1400" b="1" dirty="0" smtClean="0">
                <a:solidFill>
                  <a:srgbClr val="336600"/>
                </a:solidFill>
              </a:rPr>
              <a:t>MANAGEMENT </a:t>
            </a:r>
            <a:r>
              <a:rPr lang="en-US" sz="1400" b="1" dirty="0">
                <a:solidFill>
                  <a:srgbClr val="336600"/>
                </a:solidFill>
              </a:rPr>
              <a:t>INFORMATION SYSTEMS </a:t>
            </a:r>
            <a:r>
              <a:rPr lang="en-US" sz="1400" b="1" dirty="0" smtClean="0">
                <a:solidFill>
                  <a:srgbClr val="336600"/>
                </a:solidFill>
              </a:rPr>
              <a:t>DIVISION (MISD)</a:t>
            </a:r>
            <a:endParaRPr lang="en-US" sz="1400" b="1" dirty="0">
              <a:solidFill>
                <a:srgbClr val="336600"/>
              </a:solidFill>
            </a:endParaRPr>
          </a:p>
          <a:p>
            <a:pPr algn="ctr">
              <a:spcBef>
                <a:spcPts val="300"/>
              </a:spcBef>
            </a:pPr>
            <a:r>
              <a:rPr lang="en-US" sz="1400" b="1" dirty="0">
                <a:solidFill>
                  <a:srgbClr val="336600"/>
                </a:solidFill>
              </a:rPr>
              <a:t>PROGRAMME PLANNING AND EVALUATION </a:t>
            </a:r>
            <a:r>
              <a:rPr lang="en-US" sz="1400" b="1" dirty="0" smtClean="0">
                <a:solidFill>
                  <a:srgbClr val="336600"/>
                </a:solidFill>
              </a:rPr>
              <a:t>GROUP (PPEG)</a:t>
            </a:r>
            <a:endParaRPr lang="en-US" sz="1400" b="1" dirty="0">
              <a:solidFill>
                <a:srgbClr val="336600"/>
              </a:solidFill>
            </a:endParaRPr>
          </a:p>
          <a:p>
            <a:pPr algn="ctr">
              <a:spcBef>
                <a:spcPts val="300"/>
              </a:spcBef>
            </a:pPr>
            <a:r>
              <a:rPr lang="en-US" sz="1400" b="1" dirty="0" smtClean="0">
                <a:solidFill>
                  <a:srgbClr val="336600"/>
                </a:solidFill>
              </a:rPr>
              <a:t>U.R. RAO </a:t>
            </a:r>
            <a:r>
              <a:rPr lang="en-US" sz="1400" b="1" dirty="0">
                <a:solidFill>
                  <a:srgbClr val="336600"/>
                </a:solidFill>
              </a:rPr>
              <a:t>SATELLITE CENTRE - BENGALURU</a:t>
            </a:r>
            <a:endParaRPr lang="en-IN" sz="1400" b="1" dirty="0">
              <a:solidFill>
                <a:srgbClr val="3366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91193" y="1054368"/>
            <a:ext cx="12000807" cy="9975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42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70" y="632425"/>
            <a:ext cx="10075025" cy="614486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Specific Achievements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171" y="1406454"/>
            <a:ext cx="10141527" cy="538120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50" b="1" dirty="0" smtClean="0"/>
              <a:t>Successfully completed Requirement </a:t>
            </a:r>
            <a:r>
              <a:rPr lang="en-US" sz="1850" b="1" dirty="0"/>
              <a:t>elicitation, Design, </a:t>
            </a:r>
            <a:r>
              <a:rPr lang="en-US" sz="1850" b="1" dirty="0" smtClean="0"/>
              <a:t>Development, </a:t>
            </a:r>
            <a:r>
              <a:rPr lang="en-US" sz="1850" b="1" dirty="0"/>
              <a:t>Testing and Implementation</a:t>
            </a:r>
            <a:r>
              <a:rPr lang="en-US" sz="1850" b="1" dirty="0" smtClean="0"/>
              <a:t> </a:t>
            </a:r>
            <a:r>
              <a:rPr lang="en-US" sz="1850" b="1" dirty="0"/>
              <a:t>of </a:t>
            </a:r>
            <a:r>
              <a:rPr lang="en-US" sz="1850" b="1" dirty="0">
                <a:solidFill>
                  <a:srgbClr val="FF6600"/>
                </a:solidFill>
              </a:rPr>
              <a:t>ISRO/DOS PFMS Web Services Interface System </a:t>
            </a:r>
            <a:r>
              <a:rPr lang="en-US" sz="1850" b="1" dirty="0"/>
              <a:t>(</a:t>
            </a:r>
            <a:r>
              <a:rPr lang="en-US" sz="1850" b="1" dirty="0">
                <a:solidFill>
                  <a:schemeClr val="bg2">
                    <a:lumMod val="50000"/>
                  </a:schemeClr>
                </a:solidFill>
              </a:rPr>
              <a:t>IPWS</a:t>
            </a:r>
            <a:r>
              <a:rPr lang="en-US" sz="1850" b="1" dirty="0" smtClean="0"/>
              <a:t>) </a:t>
            </a:r>
            <a:r>
              <a:rPr lang="en-US" sz="1850" b="1" dirty="0"/>
              <a:t>and serving its objective </a:t>
            </a:r>
            <a:r>
              <a:rPr lang="en-US" sz="1850" b="1" dirty="0" smtClean="0"/>
              <a:t>satisfactorily </a:t>
            </a:r>
            <a:r>
              <a:rPr lang="en-US" sz="1850" b="1" dirty="0"/>
              <a:t>in all ISRO/DOS centres.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50" b="1" dirty="0"/>
              <a:t>Successfully </a:t>
            </a:r>
            <a:r>
              <a:rPr lang="en-US" sz="1850" b="1" dirty="0" smtClean="0"/>
              <a:t>operationalized </a:t>
            </a:r>
            <a:r>
              <a:rPr lang="en-US" sz="1850" b="1" dirty="0" smtClean="0">
                <a:solidFill>
                  <a:srgbClr val="FF6600"/>
                </a:solidFill>
              </a:rPr>
              <a:t>COINS-PFMS </a:t>
            </a:r>
            <a:r>
              <a:rPr lang="en-US" sz="1850" b="1" dirty="0">
                <a:solidFill>
                  <a:srgbClr val="FF6600"/>
                </a:solidFill>
              </a:rPr>
              <a:t>Interface </a:t>
            </a:r>
            <a:r>
              <a:rPr lang="en-US" sz="1850" b="1" dirty="0" smtClean="0">
                <a:solidFill>
                  <a:srgbClr val="FF6600"/>
                </a:solidFill>
              </a:rPr>
              <a:t>Software </a:t>
            </a:r>
            <a:r>
              <a:rPr lang="en-US" sz="1850" b="1" dirty="0" smtClean="0"/>
              <a:t>in all </a:t>
            </a:r>
            <a:r>
              <a:rPr lang="en-US" sz="1850" b="1" dirty="0"/>
              <a:t>ISRO/DOS </a:t>
            </a:r>
            <a:r>
              <a:rPr lang="en-US" sz="1850" b="1" dirty="0" smtClean="0"/>
              <a:t>centres.</a:t>
            </a:r>
            <a:endParaRPr lang="en-US" sz="1850" b="1" dirty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50" b="1" dirty="0"/>
              <a:t>Successfully </a:t>
            </a:r>
            <a:r>
              <a:rPr lang="en-US" sz="1850" b="1" dirty="0" smtClean="0"/>
              <a:t>operationalized </a:t>
            </a:r>
            <a:r>
              <a:rPr lang="en-US" sz="1850" b="1" dirty="0">
                <a:solidFill>
                  <a:schemeClr val="bg2">
                    <a:lumMod val="50000"/>
                  </a:schemeClr>
                </a:solidFill>
              </a:rPr>
              <a:t>Online TA Module, Telephone Bills Reimbursement, </a:t>
            </a:r>
            <a:r>
              <a:rPr lang="en-US" sz="1850" b="1" dirty="0" smtClean="0">
                <a:solidFill>
                  <a:schemeClr val="bg2">
                    <a:lumMod val="50000"/>
                  </a:schemeClr>
                </a:solidFill>
              </a:rPr>
              <a:t>Payment details to suppliers through email/SMS, connection pooling concept, </a:t>
            </a:r>
            <a:r>
              <a:rPr lang="en-US" sz="1850" b="1" dirty="0" err="1" smtClean="0">
                <a:solidFill>
                  <a:schemeClr val="bg2">
                    <a:lumMod val="50000"/>
                  </a:schemeClr>
                </a:solidFill>
              </a:rPr>
              <a:t>etc</a:t>
            </a:r>
            <a:r>
              <a:rPr lang="en-US" sz="185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50" b="1" dirty="0"/>
              <a:t>as </a:t>
            </a:r>
            <a:r>
              <a:rPr lang="en-US" sz="1850" b="1" dirty="0" smtClean="0"/>
              <a:t>enhancements of </a:t>
            </a:r>
            <a:r>
              <a:rPr lang="en-US" sz="1850" b="1" dirty="0">
                <a:solidFill>
                  <a:srgbClr val="FF6600"/>
                </a:solidFill>
              </a:rPr>
              <a:t>Sandesh</a:t>
            </a:r>
            <a:r>
              <a:rPr lang="en-US" sz="1850" b="1" dirty="0"/>
              <a:t> system</a:t>
            </a:r>
            <a:r>
              <a:rPr lang="en-US" sz="1850" b="1" dirty="0" smtClean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50" b="1" dirty="0"/>
              <a:t>Successfully </a:t>
            </a:r>
            <a:r>
              <a:rPr lang="en-US" sz="1850" b="1" dirty="0" smtClean="0"/>
              <a:t>implemented </a:t>
            </a:r>
            <a:r>
              <a:rPr lang="en-US" sz="1850" b="1" dirty="0" err="1" smtClean="0">
                <a:solidFill>
                  <a:srgbClr val="FF6600"/>
                </a:solidFill>
              </a:rPr>
              <a:t>Git</a:t>
            </a:r>
            <a:r>
              <a:rPr lang="en-US" sz="1850" b="1" dirty="0" smtClean="0">
                <a:solidFill>
                  <a:srgbClr val="FF6600"/>
                </a:solidFill>
              </a:rPr>
              <a:t> </a:t>
            </a:r>
            <a:r>
              <a:rPr lang="en-US" sz="1850" b="1" dirty="0" smtClean="0"/>
              <a:t>software version control tool.</a:t>
            </a:r>
            <a:endParaRPr lang="en-US" sz="1850" b="1" dirty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50" b="1" dirty="0"/>
              <a:t>Demonstrated prototype </a:t>
            </a:r>
            <a:r>
              <a:rPr lang="en-US" sz="1850" b="1" dirty="0">
                <a:solidFill>
                  <a:srgbClr val="FF6600"/>
                </a:solidFill>
              </a:rPr>
              <a:t>Integrated MIS </a:t>
            </a:r>
            <a:r>
              <a:rPr lang="en-US" sz="1850" b="1" dirty="0"/>
              <a:t>with distributed databases using Spring-BOOT technology.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50" b="1" dirty="0" smtClean="0"/>
              <a:t>Published </a:t>
            </a:r>
            <a:r>
              <a:rPr lang="en-US" sz="1850" b="1" dirty="0"/>
              <a:t>a paper on ‘</a:t>
            </a:r>
            <a:r>
              <a:rPr lang="en-US" sz="1850" b="1" dirty="0">
                <a:solidFill>
                  <a:schemeClr val="bg2">
                    <a:lumMod val="50000"/>
                  </a:schemeClr>
                </a:solidFill>
              </a:rPr>
              <a:t>e-Governance Initiative in URSC - Automation of various Government-to-Employee (G2E) Services</a:t>
            </a:r>
            <a:r>
              <a:rPr lang="en-US" sz="1850" b="1" dirty="0"/>
              <a:t>’ and same has been selected for oral presentation</a:t>
            </a:r>
            <a:r>
              <a:rPr lang="en-US" sz="1850" b="1" dirty="0" smtClean="0"/>
              <a:t>.</a:t>
            </a:r>
            <a:endParaRPr lang="en-US" sz="1850" b="1" dirty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50" b="1" dirty="0" smtClean="0"/>
              <a:t>Augmenting and Upgradation of Voice </a:t>
            </a:r>
            <a:r>
              <a:rPr lang="en-US" sz="1850" b="1" dirty="0"/>
              <a:t>Communication </a:t>
            </a:r>
            <a:r>
              <a:rPr lang="en-US" sz="1850" b="1" dirty="0" smtClean="0"/>
              <a:t>Systems at URSC campuses.</a:t>
            </a:r>
            <a:endParaRPr lang="en-US" sz="185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90257" y="1889524"/>
            <a:ext cx="10249194" cy="4649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20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81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79170" y="673988"/>
            <a:ext cx="10075025" cy="614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b="1" dirty="0" smtClean="0"/>
              <a:t>Technologies, Tools and Products Used</a:t>
            </a:r>
            <a:endParaRPr lang="en-IN" sz="32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665360"/>
              </p:ext>
            </p:extLst>
          </p:nvPr>
        </p:nvGraphicFramePr>
        <p:xfrm>
          <a:off x="1679170" y="1711684"/>
          <a:ext cx="10034224" cy="47165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92830">
                  <a:extLst>
                    <a:ext uri="{9D8B030D-6E8A-4147-A177-3AD203B41FA5}">
                      <a16:colId xmlns:a16="http://schemas.microsoft.com/office/drawing/2014/main" val="1159520084"/>
                    </a:ext>
                  </a:extLst>
                </a:gridCol>
                <a:gridCol w="7141394">
                  <a:extLst>
                    <a:ext uri="{9D8B030D-6E8A-4147-A177-3AD203B41FA5}">
                      <a16:colId xmlns:a16="http://schemas.microsoft.com/office/drawing/2014/main" val="3440498856"/>
                    </a:ext>
                  </a:extLst>
                </a:gridCol>
              </a:tblGrid>
              <a:tr h="56237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IN" sz="2000" dirty="0" smtClean="0"/>
                        <a:t>Description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IN" sz="2000" dirty="0" smtClean="0"/>
                        <a:t>Technology</a:t>
                      </a:r>
                      <a:r>
                        <a:rPr lang="en-IN" sz="2000" baseline="0" dirty="0" smtClean="0"/>
                        <a:t> / Tool / Product</a:t>
                      </a:r>
                      <a:endParaRPr lang="en-I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631632"/>
                  </a:ext>
                </a:extLst>
              </a:tr>
              <a:tr h="562374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ts val="0"/>
                        </a:spcBef>
                      </a:pPr>
                      <a:r>
                        <a:rPr lang="en-IN" sz="1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Persistent Tier</a:t>
                      </a:r>
                      <a:endParaRPr lang="en-IN" sz="19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en-IN" sz="1900" b="1" dirty="0" smtClean="0">
                          <a:solidFill>
                            <a:srgbClr val="FF6600"/>
                          </a:solidFill>
                        </a:rPr>
                        <a:t>Sybase ASE 15.7</a:t>
                      </a:r>
                      <a:endParaRPr lang="en-IN" sz="19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336593"/>
                  </a:ext>
                </a:extLst>
              </a:tr>
              <a:tr h="56237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IN" sz="1900" b="1" dirty="0" smtClean="0"/>
                        <a:t>Application Tier</a:t>
                      </a:r>
                      <a:endParaRPr lang="en-IN" sz="1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en-IN" sz="1900" b="1" dirty="0" smtClean="0">
                          <a:solidFill>
                            <a:srgbClr val="FF6600"/>
                          </a:solidFill>
                        </a:rPr>
                        <a:t>J2EE, JQuery, Web Services, Spring BOOT</a:t>
                      </a:r>
                      <a:endParaRPr lang="en-IN" sz="19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448290"/>
                  </a:ext>
                </a:extLst>
              </a:tr>
              <a:tr h="56237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IN" sz="1900" b="1" dirty="0" smtClean="0"/>
                        <a:t>Presentation</a:t>
                      </a:r>
                      <a:r>
                        <a:rPr lang="en-IN" sz="1900" b="1" baseline="0" dirty="0" smtClean="0"/>
                        <a:t> T</a:t>
                      </a:r>
                      <a:r>
                        <a:rPr lang="en-IN" sz="1900" b="1" dirty="0" smtClean="0"/>
                        <a:t>ier</a:t>
                      </a:r>
                      <a:endParaRPr lang="en-IN" sz="1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en-IN" sz="1900" b="1" dirty="0" smtClean="0">
                          <a:solidFill>
                            <a:srgbClr val="FF6600"/>
                          </a:solidFill>
                        </a:rPr>
                        <a:t>Boot Strap, HTML, CSS</a:t>
                      </a:r>
                      <a:endParaRPr lang="en-IN" sz="19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371494"/>
                  </a:ext>
                </a:extLst>
              </a:tr>
              <a:tr h="74056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IN" sz="1900" b="1" dirty="0" smtClean="0"/>
                        <a:t>Testing Tools</a:t>
                      </a:r>
                      <a:endParaRPr lang="en-IN" sz="1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en-IN" sz="1900" b="1" dirty="0" err="1" smtClean="0">
                          <a:solidFill>
                            <a:srgbClr val="FF6600"/>
                          </a:solidFill>
                        </a:rPr>
                        <a:t>Acunetix</a:t>
                      </a:r>
                      <a:r>
                        <a:rPr lang="en-IN" sz="1900" b="1" dirty="0" smtClean="0">
                          <a:solidFill>
                            <a:srgbClr val="FF6600"/>
                          </a:solidFill>
                        </a:rPr>
                        <a:t>,</a:t>
                      </a:r>
                      <a:r>
                        <a:rPr lang="en-IN" sz="1900" b="1" baseline="0" dirty="0" smtClean="0">
                          <a:solidFill>
                            <a:srgbClr val="FF6600"/>
                          </a:solidFill>
                        </a:rPr>
                        <a:t> </a:t>
                      </a:r>
                      <a:r>
                        <a:rPr lang="en-IN" sz="1900" b="1" dirty="0" smtClean="0">
                          <a:solidFill>
                            <a:srgbClr val="FF6600"/>
                          </a:solidFill>
                        </a:rPr>
                        <a:t>IBM Security </a:t>
                      </a:r>
                      <a:r>
                        <a:rPr lang="en-IN" sz="1900" b="1" dirty="0" err="1" smtClean="0">
                          <a:solidFill>
                            <a:srgbClr val="FF6600"/>
                          </a:solidFill>
                        </a:rPr>
                        <a:t>AppScan</a:t>
                      </a:r>
                      <a:r>
                        <a:rPr lang="en-IN" sz="1900" b="1" dirty="0" smtClean="0">
                          <a:solidFill>
                            <a:srgbClr val="FF6600"/>
                          </a:solidFill>
                        </a:rPr>
                        <a:t>, </a:t>
                      </a:r>
                      <a:r>
                        <a:rPr lang="en-US" sz="1900" b="1" dirty="0" err="1" smtClean="0">
                          <a:solidFill>
                            <a:srgbClr val="FF6600"/>
                          </a:solidFill>
                        </a:rPr>
                        <a:t>Coverity</a:t>
                      </a:r>
                      <a:r>
                        <a:rPr lang="en-US" sz="1900" b="1" dirty="0" smtClean="0">
                          <a:solidFill>
                            <a:srgbClr val="FF6600"/>
                          </a:solidFill>
                        </a:rPr>
                        <a:t> (COTS),</a:t>
                      </a:r>
                      <a:r>
                        <a:rPr lang="en-US" sz="1900" b="1" baseline="0" dirty="0" smtClean="0">
                          <a:solidFill>
                            <a:srgbClr val="FF6600"/>
                          </a:solidFill>
                        </a:rPr>
                        <a:t> </a:t>
                      </a:r>
                      <a:r>
                        <a:rPr lang="en-US" sz="1900" b="1" dirty="0" err="1" smtClean="0">
                          <a:solidFill>
                            <a:srgbClr val="FF6600"/>
                          </a:solidFill>
                        </a:rPr>
                        <a:t>SonarQube</a:t>
                      </a:r>
                      <a:r>
                        <a:rPr lang="en-US" sz="1900" b="1" dirty="0" smtClean="0">
                          <a:solidFill>
                            <a:srgbClr val="FF6600"/>
                          </a:solidFill>
                        </a:rPr>
                        <a:t> CE (OSS), </a:t>
                      </a:r>
                      <a:r>
                        <a:rPr lang="en-US" sz="1900" b="1" dirty="0" err="1" smtClean="0">
                          <a:solidFill>
                            <a:srgbClr val="FF6600"/>
                          </a:solidFill>
                        </a:rPr>
                        <a:t>Jmeter</a:t>
                      </a:r>
                      <a:r>
                        <a:rPr lang="en-US" sz="1900" b="1" dirty="0" smtClean="0">
                          <a:solidFill>
                            <a:srgbClr val="FF6600"/>
                          </a:solidFill>
                        </a:rPr>
                        <a:t>, Selenium</a:t>
                      </a:r>
                      <a:endParaRPr lang="en-IN" sz="19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7245546"/>
                  </a:ext>
                </a:extLst>
              </a:tr>
              <a:tr h="60177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IN" sz="1900" b="1" dirty="0" smtClean="0"/>
                        <a:t>Tools</a:t>
                      </a:r>
                      <a:endParaRPr lang="en-IN" sz="1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b="1" dirty="0" smtClean="0">
                          <a:solidFill>
                            <a:srgbClr val="FF6600"/>
                          </a:solidFill>
                        </a:rPr>
                        <a:t>rsync - File Transferring, Git - Software Version Control</a:t>
                      </a:r>
                      <a:endParaRPr lang="en-IN" sz="19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804781"/>
                  </a:ext>
                </a:extLst>
              </a:tr>
              <a:tr h="56237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IN" sz="1900" b="1" dirty="0" smtClean="0"/>
                        <a:t>Requirement / Design</a:t>
                      </a:r>
                      <a:endParaRPr lang="en-IN" sz="1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en-IN" sz="1900" b="1" dirty="0" smtClean="0">
                          <a:solidFill>
                            <a:srgbClr val="FF6600"/>
                          </a:solidFill>
                        </a:rPr>
                        <a:t>UML, </a:t>
                      </a:r>
                      <a:r>
                        <a:rPr lang="en-IN" sz="1900" b="1" dirty="0" err="1" smtClean="0">
                          <a:solidFill>
                            <a:srgbClr val="FF6600"/>
                          </a:solidFill>
                        </a:rPr>
                        <a:t>Swimline</a:t>
                      </a:r>
                      <a:r>
                        <a:rPr lang="en-IN" sz="1900" b="1" dirty="0" smtClean="0">
                          <a:solidFill>
                            <a:srgbClr val="FF6600"/>
                          </a:solidFill>
                        </a:rPr>
                        <a:t> Diagrams and Posters</a:t>
                      </a:r>
                      <a:endParaRPr lang="en-IN" sz="19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3455016"/>
                  </a:ext>
                </a:extLst>
              </a:tr>
              <a:tr h="56237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IN" sz="1900" b="1" dirty="0" smtClean="0"/>
                        <a:t>Documentation</a:t>
                      </a:r>
                      <a:endParaRPr lang="en-IN" sz="1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en-IN" sz="1900" b="1" dirty="0" err="1" smtClean="0">
                          <a:solidFill>
                            <a:srgbClr val="FF6600"/>
                          </a:solidFill>
                        </a:rPr>
                        <a:t>Doxygen</a:t>
                      </a:r>
                      <a:endParaRPr lang="en-IN" sz="19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667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40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602" y="655440"/>
            <a:ext cx="10756672" cy="549905"/>
          </a:xfrm>
        </p:spPr>
        <p:txBody>
          <a:bodyPr>
            <a:noAutofit/>
          </a:bodyPr>
          <a:lstStyle/>
          <a:p>
            <a:r>
              <a:rPr lang="en-IN" sz="3200" b="1" dirty="0"/>
              <a:t>ISRO/DOS PFMS Web Services Interface </a:t>
            </a:r>
            <a:r>
              <a:rPr lang="en-IN" sz="3200" b="1" dirty="0" smtClean="0"/>
              <a:t>System (IPWS</a:t>
            </a:r>
            <a:r>
              <a:rPr lang="en-IN" sz="3200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171" y="1356036"/>
            <a:ext cx="5852159" cy="463812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700" b="1" dirty="0"/>
              <a:t>IPWS is </a:t>
            </a:r>
            <a:r>
              <a:rPr lang="en-US" sz="1700" b="1" dirty="0">
                <a:solidFill>
                  <a:srgbClr val="FF6600"/>
                </a:solidFill>
              </a:rPr>
              <a:t>background process </a:t>
            </a:r>
            <a:r>
              <a:rPr lang="en-US" sz="1700" b="1" dirty="0"/>
              <a:t>that processes XML input requests received from COINS and validate it before sending it to </a:t>
            </a:r>
            <a:r>
              <a:rPr lang="en-US" sz="1700" b="1" dirty="0">
                <a:solidFill>
                  <a:schemeClr val="bg2">
                    <a:lumMod val="50000"/>
                  </a:schemeClr>
                </a:solidFill>
              </a:rPr>
              <a:t>PFMS web services consumption system</a:t>
            </a:r>
            <a:r>
              <a:rPr lang="en-US" sz="1700" b="1" dirty="0"/>
              <a:t> for obtaining desired responses.</a:t>
            </a:r>
            <a:endParaRPr lang="en-IN" sz="1700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700" b="1" dirty="0" smtClean="0"/>
              <a:t>Team </a:t>
            </a:r>
            <a:r>
              <a:rPr lang="en-US" sz="1700" b="1" dirty="0"/>
              <a:t>Lead and responsible for complete </a:t>
            </a:r>
            <a:r>
              <a:rPr lang="en-US" sz="1700" b="1" dirty="0" err="1"/>
              <a:t>SDLC</a:t>
            </a:r>
            <a:r>
              <a:rPr lang="en-US" sz="1700" b="1" dirty="0"/>
              <a:t> of this system.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700" b="1" dirty="0" smtClean="0"/>
              <a:t>Developed </a:t>
            </a:r>
            <a:r>
              <a:rPr lang="en-US" sz="1700" b="1" dirty="0"/>
              <a:t>scripts for transferring XML files between COINS and IPWS servers using </a:t>
            </a:r>
            <a:r>
              <a:rPr lang="en-US" sz="1700" b="1" dirty="0">
                <a:solidFill>
                  <a:srgbClr val="FF6600"/>
                </a:solidFill>
              </a:rPr>
              <a:t>rsync</a:t>
            </a:r>
            <a:r>
              <a:rPr lang="en-US" sz="1700" b="1" dirty="0"/>
              <a:t> utility.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700" b="1" dirty="0"/>
              <a:t>Ensuring </a:t>
            </a:r>
            <a:r>
              <a:rPr lang="en-US" sz="1700" b="1" dirty="0">
                <a:solidFill>
                  <a:srgbClr val="FF6600"/>
                </a:solidFill>
              </a:rPr>
              <a:t>cyber security</a:t>
            </a:r>
            <a:r>
              <a:rPr lang="en-US" sz="1700" b="1" dirty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700" b="1" dirty="0"/>
              <a:t>Providing operationalization &amp; maintenance support.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700" b="1" dirty="0"/>
              <a:t>Technologies used –  </a:t>
            </a:r>
            <a:r>
              <a:rPr lang="en-US" sz="1700" b="1" dirty="0">
                <a:solidFill>
                  <a:srgbClr val="FF6600"/>
                </a:solidFill>
              </a:rPr>
              <a:t>CentOS, Java 1.8, Simple Object Access Protocol (SOAP), log4j-API </a:t>
            </a:r>
            <a:r>
              <a:rPr lang="en-US" sz="1700" b="1" dirty="0"/>
              <a:t>and</a:t>
            </a:r>
            <a:r>
              <a:rPr lang="en-US" sz="1700" b="1" dirty="0">
                <a:solidFill>
                  <a:srgbClr val="FF6600"/>
                </a:solidFill>
              </a:rPr>
              <a:t> Quartz job scheduling library</a:t>
            </a:r>
            <a:r>
              <a:rPr lang="en-US" sz="1700" b="1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240" y="1356036"/>
            <a:ext cx="4419600" cy="49738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679172" y="5994160"/>
            <a:ext cx="5760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Presently IPWS is serving its objective satisfactorily across all ISRO centres/units.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35240" y="6388431"/>
            <a:ext cx="4419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/>
                </a:solidFill>
              </a:rPr>
              <a:t>ARCHITECTURE OF COINS-PFMS INTERFACE SOFTWARE </a:t>
            </a:r>
            <a:endParaRPr lang="en-IN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44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71" y="671388"/>
            <a:ext cx="10582103" cy="606828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COINS-PFMS Interface Software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171" y="1397978"/>
            <a:ext cx="10075025" cy="3614598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700" b="1" dirty="0"/>
              <a:t>An interface to PFMS through web service consumption using XML files - </a:t>
            </a:r>
            <a:r>
              <a:rPr lang="en-US" sz="1700" b="1" dirty="0" smtClean="0"/>
              <a:t>jointly </a:t>
            </a:r>
            <a:r>
              <a:rPr lang="en-US" sz="1700" b="1" dirty="0"/>
              <a:t>developed by </a:t>
            </a:r>
            <a:r>
              <a:rPr lang="en-US" sz="1700" b="1" dirty="0">
                <a:solidFill>
                  <a:srgbClr val="FF6600"/>
                </a:solidFill>
              </a:rPr>
              <a:t>SDSC</a:t>
            </a:r>
            <a:r>
              <a:rPr lang="en-US" sz="1700" b="1" dirty="0"/>
              <a:t> and </a:t>
            </a:r>
            <a:r>
              <a:rPr lang="en-US" sz="1700" b="1" dirty="0">
                <a:solidFill>
                  <a:srgbClr val="FF6600"/>
                </a:solidFill>
              </a:rPr>
              <a:t>URSC</a:t>
            </a:r>
            <a:r>
              <a:rPr lang="en-US" sz="1700" b="1" dirty="0" smtClean="0"/>
              <a:t>. </a:t>
            </a:r>
            <a:endParaRPr lang="en-US" sz="1700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700" b="1" dirty="0" smtClean="0"/>
              <a:t>Contributed from </a:t>
            </a:r>
            <a:r>
              <a:rPr lang="en-US" sz="1700" b="1" dirty="0"/>
              <a:t>conceptual design to </a:t>
            </a:r>
            <a:r>
              <a:rPr lang="en-US" sz="1700" b="1" dirty="0" smtClean="0"/>
              <a:t>operationalization.</a:t>
            </a:r>
            <a:endParaRPr lang="en-US" sz="1700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700" b="1" dirty="0" smtClean="0"/>
              <a:t>As </a:t>
            </a:r>
            <a:r>
              <a:rPr lang="en-US" sz="1700" b="1" dirty="0"/>
              <a:t>a member of COINS-PFMS Interface Software Review Committee constituted by Chairman, ISRO, </a:t>
            </a:r>
            <a:r>
              <a:rPr lang="en-US" sz="1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identified</a:t>
            </a:r>
            <a:r>
              <a:rPr lang="en-US" sz="1700" b="1" dirty="0"/>
              <a:t> &amp; </a:t>
            </a:r>
            <a:r>
              <a:rPr lang="en-US" sz="1700" b="1" dirty="0">
                <a:solidFill>
                  <a:srgbClr val="FF6600"/>
                </a:solidFill>
              </a:rPr>
              <a:t>addressed all post operational critical issues </a:t>
            </a:r>
            <a:r>
              <a:rPr lang="en-US" sz="1700" b="1" dirty="0" smtClean="0"/>
              <a:t>and stabilized system </a:t>
            </a:r>
            <a:r>
              <a:rPr lang="en-US" sz="1700" b="1" dirty="0"/>
              <a:t>for day to day operational activities.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700" b="1" dirty="0" smtClean="0"/>
              <a:t>As a member </a:t>
            </a:r>
            <a:r>
              <a:rPr lang="en-US" sz="1700" b="1" dirty="0"/>
              <a:t>of PFMS Interface Software </a:t>
            </a:r>
            <a:r>
              <a:rPr lang="en-US" sz="1700" b="1" dirty="0" err="1"/>
              <a:t>T&amp;E</a:t>
            </a:r>
            <a:r>
              <a:rPr lang="en-US" sz="1700" b="1" dirty="0"/>
              <a:t> committee </a:t>
            </a:r>
            <a:r>
              <a:rPr lang="en-US" sz="1700" b="1" dirty="0" smtClean="0"/>
              <a:t>carried out </a:t>
            </a:r>
            <a:r>
              <a:rPr lang="en-US" sz="1700" b="1" dirty="0"/>
              <a:t>exhaustive </a:t>
            </a:r>
            <a:r>
              <a:rPr lang="en-US" sz="1700" b="1" dirty="0" smtClean="0">
                <a:solidFill>
                  <a:srgbClr val="FF6600"/>
                </a:solidFill>
              </a:rPr>
              <a:t>verification </a:t>
            </a:r>
            <a:r>
              <a:rPr lang="en-US" sz="1700" b="1" dirty="0" smtClean="0"/>
              <a:t>and</a:t>
            </a:r>
            <a:r>
              <a:rPr lang="en-US" sz="1700" b="1" dirty="0" smtClean="0">
                <a:solidFill>
                  <a:srgbClr val="FF6600"/>
                </a:solidFill>
              </a:rPr>
              <a:t> validation </a:t>
            </a:r>
            <a:r>
              <a:rPr lang="en-US" sz="1700" b="1" dirty="0" smtClean="0"/>
              <a:t>of </a:t>
            </a:r>
            <a:r>
              <a:rPr lang="en-US" sz="1700" b="1" dirty="0"/>
              <a:t>COINS-PFMS Interface Software and submitted </a:t>
            </a:r>
            <a:r>
              <a:rPr lang="en-US" sz="1700" b="1" dirty="0" smtClean="0"/>
              <a:t>detailed test results report.</a:t>
            </a:r>
            <a:endParaRPr lang="en-US" sz="1700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700" b="1" dirty="0" smtClean="0"/>
              <a:t>As </a:t>
            </a:r>
            <a:r>
              <a:rPr lang="en-US" sz="1700" b="1" dirty="0"/>
              <a:t>a team </a:t>
            </a:r>
            <a:r>
              <a:rPr lang="en-US" sz="1700" b="1" dirty="0" smtClean="0"/>
              <a:t>lead carried </a:t>
            </a:r>
            <a:r>
              <a:rPr lang="en-US" sz="1700" b="1" dirty="0"/>
              <a:t>out </a:t>
            </a:r>
            <a:r>
              <a:rPr lang="en-US" sz="1700" b="1" dirty="0" smtClean="0">
                <a:solidFill>
                  <a:srgbClr val="FF6600"/>
                </a:solidFill>
              </a:rPr>
              <a:t>Code </a:t>
            </a:r>
            <a:r>
              <a:rPr lang="en-US" sz="1700" b="1" dirty="0">
                <a:solidFill>
                  <a:srgbClr val="FF6600"/>
                </a:solidFill>
              </a:rPr>
              <a:t>Walkthrough</a:t>
            </a:r>
            <a:r>
              <a:rPr lang="en-US" sz="1700" b="1" dirty="0"/>
              <a:t> of COINS-PFMS Interface </a:t>
            </a:r>
            <a:r>
              <a:rPr lang="en-US" sz="1700" b="1" dirty="0" smtClean="0"/>
              <a:t>Software and submitted detailed report.</a:t>
            </a:r>
            <a:endParaRPr lang="en-US" sz="1700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700" b="1" dirty="0"/>
              <a:t>As a member of Inter Centre Change Control Committee (ICCCC) provided necessary guidance and suggestions for </a:t>
            </a:r>
            <a:r>
              <a:rPr lang="en-US" sz="1700" b="1" dirty="0" smtClean="0"/>
              <a:t>proposed </a:t>
            </a:r>
            <a:r>
              <a:rPr lang="en-US" sz="1700" b="1" dirty="0"/>
              <a:t>modifications and enhancements</a:t>
            </a:r>
            <a:r>
              <a:rPr lang="en-US" sz="1700" b="1" dirty="0" smtClean="0"/>
              <a:t>.</a:t>
            </a:r>
            <a:endParaRPr lang="en-US" sz="17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679171" y="4940039"/>
            <a:ext cx="10189419" cy="1227227"/>
            <a:chOff x="1679171" y="5543147"/>
            <a:chExt cx="10189419" cy="1227227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496882256"/>
                </p:ext>
              </p:extLst>
            </p:nvPr>
          </p:nvGraphicFramePr>
          <p:xfrm>
            <a:off x="1679171" y="5807608"/>
            <a:ext cx="10189419" cy="54354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5" name="Group 14"/>
            <p:cNvGrpSpPr/>
            <p:nvPr/>
          </p:nvGrpSpPr>
          <p:grpSpPr>
            <a:xfrm>
              <a:off x="4058955" y="5543147"/>
              <a:ext cx="1685779" cy="261610"/>
              <a:chOff x="4058955" y="5543147"/>
              <a:chExt cx="1685779" cy="26161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058955" y="5543147"/>
                <a:ext cx="16857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b="1" dirty="0" smtClean="0"/>
                  <a:t>Input XML Files</a:t>
                </a:r>
                <a:endParaRPr lang="en-IN" sz="1100" b="1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4145755" y="5776068"/>
                <a:ext cx="1491175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7402376" y="5551166"/>
              <a:ext cx="2365724" cy="261610"/>
              <a:chOff x="7402376" y="5551166"/>
              <a:chExt cx="2365724" cy="2616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402376" y="5551166"/>
                <a:ext cx="236572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b="1" dirty="0" smtClean="0"/>
                  <a:t>Input </a:t>
                </a:r>
                <a:r>
                  <a:rPr lang="en-IN" sz="1100" b="1" dirty="0"/>
                  <a:t>XML file </a:t>
                </a:r>
                <a:r>
                  <a:rPr lang="en-IN" sz="1100" b="1" dirty="0" smtClean="0"/>
                  <a:t>over Web service</a:t>
                </a:r>
                <a:endParaRPr lang="en-IN" sz="1100" b="1" dirty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7908816" y="5777540"/>
                <a:ext cx="1491175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7475059" y="6339487"/>
              <a:ext cx="2307106" cy="430887"/>
              <a:chOff x="7475059" y="6339487"/>
              <a:chExt cx="2307106" cy="43088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7475059" y="6339487"/>
                <a:ext cx="230710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b="1" dirty="0" smtClean="0"/>
                  <a:t>Web service response in XML format</a:t>
                </a:r>
                <a:endParaRPr lang="en-IN" sz="1100" b="1" dirty="0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7908810" y="6374857"/>
                <a:ext cx="1491175" cy="0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3533756" y="6331867"/>
              <a:ext cx="2647075" cy="430887"/>
              <a:chOff x="3533756" y="6331867"/>
              <a:chExt cx="2647075" cy="43088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533756" y="6331867"/>
                <a:ext cx="264707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b="1" dirty="0" smtClean="0"/>
                  <a:t>Response XML files as success/failure</a:t>
                </a:r>
                <a:endParaRPr lang="en-IN" sz="1100" b="1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4122254" y="6373597"/>
                <a:ext cx="1491175" cy="0"/>
              </a:xfrm>
              <a:prstGeom prst="straightConnector1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tangle 3"/>
          <p:cNvSpPr/>
          <p:nvPr/>
        </p:nvSpPr>
        <p:spPr>
          <a:xfrm>
            <a:off x="1679171" y="6134016"/>
            <a:ext cx="101942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rgbClr val="006600"/>
                </a:solidFill>
              </a:rPr>
              <a:t>After implementing this system achieved high </a:t>
            </a:r>
            <a:r>
              <a:rPr lang="en-US" b="1" u="sng" dirty="0">
                <a:solidFill>
                  <a:srgbClr val="006600"/>
                </a:solidFill>
              </a:rPr>
              <a:t>financial discipline</a:t>
            </a:r>
            <a:r>
              <a:rPr lang="en-US" b="1" dirty="0">
                <a:solidFill>
                  <a:srgbClr val="006600"/>
                </a:solidFill>
              </a:rPr>
              <a:t> with </a:t>
            </a:r>
            <a:r>
              <a:rPr lang="en-US" b="1" dirty="0" smtClean="0">
                <a:solidFill>
                  <a:srgbClr val="006600"/>
                </a:solidFill>
              </a:rPr>
              <a:t>transparency and </a:t>
            </a:r>
            <a:r>
              <a:rPr lang="en-US" b="1" u="sng" dirty="0">
                <a:solidFill>
                  <a:srgbClr val="006600"/>
                </a:solidFill>
              </a:rPr>
              <a:t>electronically disbursing </a:t>
            </a:r>
            <a:r>
              <a:rPr lang="en-US" b="1" u="sng" dirty="0" smtClean="0">
                <a:solidFill>
                  <a:srgbClr val="006600"/>
                </a:solidFill>
              </a:rPr>
              <a:t>of payments</a:t>
            </a:r>
            <a:r>
              <a:rPr lang="en-US" b="1" dirty="0" smtClean="0">
                <a:solidFill>
                  <a:srgbClr val="006600"/>
                </a:solidFill>
              </a:rPr>
              <a:t> to </a:t>
            </a:r>
            <a:r>
              <a:rPr lang="en-US" b="1" dirty="0">
                <a:solidFill>
                  <a:srgbClr val="006600"/>
                </a:solidFill>
              </a:rPr>
              <a:t>payee bank accounts.</a:t>
            </a:r>
          </a:p>
        </p:txBody>
      </p:sp>
    </p:spTree>
    <p:extLst>
      <p:ext uri="{BB962C8B-B14F-4D97-AF65-F5344CB8AC3E}">
        <p14:creationId xmlns:p14="http://schemas.microsoft.com/office/powerpoint/2010/main" val="34669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71" y="631767"/>
            <a:ext cx="10582103" cy="606829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Sandesh - The Information System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576" y="1437635"/>
            <a:ext cx="6942314" cy="4434532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700" b="1" dirty="0"/>
              <a:t>Sandesh system provides required </a:t>
            </a:r>
            <a:r>
              <a:rPr lang="en-US" sz="1700" b="1" dirty="0">
                <a:solidFill>
                  <a:schemeClr val="bg2">
                    <a:lumMod val="50000"/>
                  </a:schemeClr>
                </a:solidFill>
              </a:rPr>
              <a:t>personal information </a:t>
            </a:r>
            <a:r>
              <a:rPr lang="en-US" sz="1700" b="1" dirty="0"/>
              <a:t>to employees, </a:t>
            </a:r>
            <a:r>
              <a:rPr lang="en-US" sz="1700" b="1" dirty="0">
                <a:solidFill>
                  <a:schemeClr val="bg2">
                    <a:lumMod val="50000"/>
                  </a:schemeClr>
                </a:solidFill>
              </a:rPr>
              <a:t>MIS reports </a:t>
            </a:r>
            <a:r>
              <a:rPr lang="en-US" sz="1700" b="1" dirty="0"/>
              <a:t>to management for decision making based on COWAA </a:t>
            </a:r>
            <a:r>
              <a:rPr lang="en-US" sz="1700" b="1" dirty="0" smtClean="0"/>
              <a:t>database. </a:t>
            </a:r>
            <a:endParaRPr lang="en-US" sz="1700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700" b="1" dirty="0" smtClean="0"/>
              <a:t>Responsible for complete </a:t>
            </a:r>
            <a:r>
              <a:rPr lang="en-US" sz="1700" b="1" dirty="0" err="1" smtClean="0"/>
              <a:t>SDLC</a:t>
            </a:r>
            <a:r>
              <a:rPr lang="en-US" sz="1700" b="1" dirty="0" smtClean="0"/>
              <a:t> of this system.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700" b="1" dirty="0" smtClean="0"/>
              <a:t>Successfully </a:t>
            </a:r>
            <a:r>
              <a:rPr lang="en-IN" sz="1700" b="1" dirty="0" smtClean="0"/>
              <a:t>operationalised online </a:t>
            </a:r>
            <a:r>
              <a:rPr lang="en-IN" sz="1700" b="1" dirty="0" smtClean="0">
                <a:solidFill>
                  <a:srgbClr val="FF6600"/>
                </a:solidFill>
              </a:rPr>
              <a:t>Official </a:t>
            </a:r>
            <a:r>
              <a:rPr lang="en-IN" sz="1700" b="1" dirty="0">
                <a:solidFill>
                  <a:srgbClr val="FF6600"/>
                </a:solidFill>
              </a:rPr>
              <a:t>Travelling </a:t>
            </a:r>
            <a:r>
              <a:rPr lang="en-IN" sz="1700" b="1" dirty="0" smtClean="0">
                <a:solidFill>
                  <a:srgbClr val="FF6600"/>
                </a:solidFill>
              </a:rPr>
              <a:t>Allowance </a:t>
            </a:r>
            <a:r>
              <a:rPr lang="en-IN" sz="1700" b="1" dirty="0">
                <a:solidFill>
                  <a:srgbClr val="FF6600"/>
                </a:solidFill>
              </a:rPr>
              <a:t>b</a:t>
            </a:r>
            <a:r>
              <a:rPr lang="en-IN" sz="1700" b="1" dirty="0" smtClean="0">
                <a:solidFill>
                  <a:srgbClr val="FF6600"/>
                </a:solidFill>
              </a:rPr>
              <a:t>ills</a:t>
            </a:r>
            <a:r>
              <a:rPr lang="en-IN" sz="1700" b="1" dirty="0" smtClean="0"/>
              <a:t> </a:t>
            </a:r>
            <a:r>
              <a:rPr lang="en-IN" sz="1700" b="1" dirty="0"/>
              <a:t>processing, </a:t>
            </a:r>
            <a:r>
              <a:rPr lang="en-US" sz="1700" b="1" dirty="0">
                <a:solidFill>
                  <a:srgbClr val="FF6600"/>
                </a:solidFill>
              </a:rPr>
              <a:t>Telephone Bills </a:t>
            </a:r>
            <a:r>
              <a:rPr lang="en-US" sz="1700" b="1" dirty="0"/>
              <a:t>Reimbursement</a:t>
            </a: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700" b="1" dirty="0">
                <a:solidFill>
                  <a:srgbClr val="FF6600"/>
                </a:solidFill>
              </a:rPr>
              <a:t>Payment details to suppliers through </a:t>
            </a:r>
            <a:r>
              <a:rPr lang="en-US" sz="1700" b="1" dirty="0" smtClean="0">
                <a:solidFill>
                  <a:srgbClr val="FF6600"/>
                </a:solidFill>
              </a:rPr>
              <a:t>email/SMS, </a:t>
            </a:r>
            <a:r>
              <a:rPr lang="en-US" sz="1700" b="1" dirty="0" err="1" smtClean="0">
                <a:solidFill>
                  <a:srgbClr val="FF6600"/>
                </a:solidFill>
              </a:rPr>
              <a:t>etc</a:t>
            </a:r>
            <a:r>
              <a:rPr lang="en-US" sz="1700" b="1" dirty="0" smtClean="0">
                <a:solidFill>
                  <a:srgbClr val="FF6600"/>
                </a:solidFill>
              </a:rPr>
              <a:t> </a:t>
            </a:r>
            <a:r>
              <a:rPr lang="en-US" sz="1700" b="1" dirty="0"/>
              <a:t>as a part of </a:t>
            </a:r>
            <a:r>
              <a:rPr lang="en-US" sz="1700" b="1" dirty="0" smtClean="0"/>
              <a:t>enhancements and providing maintenance support</a:t>
            </a:r>
            <a:r>
              <a:rPr lang="en-IN" sz="1700" b="1" dirty="0" smtClean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700" b="1" dirty="0" smtClean="0"/>
              <a:t>Successfully </a:t>
            </a:r>
            <a:r>
              <a:rPr lang="en-US" sz="1700" b="1" dirty="0"/>
              <a:t>implemented concept </a:t>
            </a:r>
            <a:r>
              <a:rPr lang="en-US" sz="1700" b="1" dirty="0" smtClean="0"/>
              <a:t>of </a:t>
            </a:r>
            <a:r>
              <a:rPr lang="en-US" sz="1700" b="1" dirty="0" smtClean="0">
                <a:solidFill>
                  <a:schemeClr val="bg2">
                    <a:lumMod val="50000"/>
                  </a:schemeClr>
                </a:solidFill>
              </a:rPr>
              <a:t>CONNECTION POOLING</a:t>
            </a:r>
            <a:r>
              <a:rPr lang="en-US" sz="1700" b="1" dirty="0" smtClean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700" b="1" dirty="0"/>
              <a:t>Successfully operationalized </a:t>
            </a:r>
            <a:r>
              <a:rPr lang="en-US" sz="1700" b="1" dirty="0">
                <a:solidFill>
                  <a:srgbClr val="FF6600"/>
                </a:solidFill>
              </a:rPr>
              <a:t>email</a:t>
            </a:r>
            <a:r>
              <a:rPr lang="en-US" sz="1700" b="1" dirty="0"/>
              <a:t> and </a:t>
            </a:r>
            <a:r>
              <a:rPr lang="en-US" sz="1700" b="1" dirty="0">
                <a:solidFill>
                  <a:srgbClr val="FF6600"/>
                </a:solidFill>
              </a:rPr>
              <a:t>SMS </a:t>
            </a:r>
            <a:r>
              <a:rPr lang="en-US" sz="1700" b="1" dirty="0" smtClean="0">
                <a:solidFill>
                  <a:srgbClr val="FF6600"/>
                </a:solidFill>
              </a:rPr>
              <a:t>gateway </a:t>
            </a:r>
            <a:r>
              <a:rPr lang="en-US" sz="1700" b="1" dirty="0" smtClean="0"/>
              <a:t>interface which enables </a:t>
            </a:r>
            <a:r>
              <a:rPr lang="en-US" sz="1700" b="1" dirty="0"/>
              <a:t>e-Governance</a:t>
            </a:r>
            <a:r>
              <a:rPr lang="en-US" sz="1700" b="1" dirty="0" smtClean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700" b="1" dirty="0" smtClean="0"/>
              <a:t>Sandesh </a:t>
            </a:r>
            <a:r>
              <a:rPr lang="en-US" sz="1700" b="1" dirty="0"/>
              <a:t>system </a:t>
            </a:r>
            <a:r>
              <a:rPr lang="en-US" sz="1700" b="1" dirty="0" smtClean="0"/>
              <a:t>deployed </a:t>
            </a:r>
            <a:r>
              <a:rPr lang="en-US" sz="1700" b="1" dirty="0"/>
              <a:t>at </a:t>
            </a:r>
            <a:r>
              <a:rPr lang="en-US" sz="1700" b="1" dirty="0">
                <a:solidFill>
                  <a:srgbClr val="FF6600"/>
                </a:solidFill>
              </a:rPr>
              <a:t>VSSC, </a:t>
            </a:r>
            <a:r>
              <a:rPr lang="en-US" sz="1700" b="1" dirty="0" err="1">
                <a:solidFill>
                  <a:srgbClr val="FF6600"/>
                </a:solidFill>
              </a:rPr>
              <a:t>LPSC</a:t>
            </a:r>
            <a:r>
              <a:rPr lang="en-US" sz="1700" b="1" dirty="0">
                <a:solidFill>
                  <a:srgbClr val="FF6600"/>
                </a:solidFill>
              </a:rPr>
              <a:t>(B), </a:t>
            </a:r>
            <a:r>
              <a:rPr lang="en-US" sz="1700" b="1" dirty="0" err="1">
                <a:solidFill>
                  <a:srgbClr val="FF6600"/>
                </a:solidFill>
              </a:rPr>
              <a:t>HSFC</a:t>
            </a:r>
            <a:r>
              <a:rPr lang="en-US" sz="1700" b="1" dirty="0">
                <a:solidFill>
                  <a:srgbClr val="FF6600"/>
                </a:solidFill>
              </a:rPr>
              <a:t>, </a:t>
            </a:r>
            <a:r>
              <a:rPr lang="en-US" sz="1700" b="1" dirty="0" err="1" smtClean="0">
                <a:solidFill>
                  <a:srgbClr val="FF6600"/>
                </a:solidFill>
              </a:rPr>
              <a:t>MCF</a:t>
            </a:r>
            <a:r>
              <a:rPr lang="en-US" sz="1700" b="1" dirty="0" smtClean="0">
                <a:solidFill>
                  <a:srgbClr val="FF6600"/>
                </a:solidFill>
              </a:rPr>
              <a:t>, ISRO HQ </a:t>
            </a:r>
            <a:r>
              <a:rPr lang="en-US" sz="1700" b="1" dirty="0"/>
              <a:t>and</a:t>
            </a:r>
            <a:r>
              <a:rPr lang="en-US" sz="1700" b="1" dirty="0">
                <a:solidFill>
                  <a:srgbClr val="FF6600"/>
                </a:solidFill>
              </a:rPr>
              <a:t> </a:t>
            </a:r>
            <a:r>
              <a:rPr lang="en-US" sz="1700" b="1" dirty="0" err="1">
                <a:solidFill>
                  <a:srgbClr val="FF6600"/>
                </a:solidFill>
              </a:rPr>
              <a:t>PRL</a:t>
            </a:r>
            <a:r>
              <a:rPr lang="en-US" sz="1700" b="1" dirty="0" smtClean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700" b="1" dirty="0" smtClean="0"/>
              <a:t>Technologies used – </a:t>
            </a:r>
            <a:r>
              <a:rPr lang="en-US" sz="1700" b="1" dirty="0" smtClean="0">
                <a:solidFill>
                  <a:srgbClr val="FF6600"/>
                </a:solidFill>
              </a:rPr>
              <a:t>J2EE, Boot Strap </a:t>
            </a:r>
            <a:r>
              <a:rPr lang="en-US" sz="1700" b="1" dirty="0"/>
              <a:t>and</a:t>
            </a:r>
            <a:r>
              <a:rPr lang="en-US" sz="1700" b="1" dirty="0" smtClean="0">
                <a:solidFill>
                  <a:srgbClr val="FF6600"/>
                </a:solidFill>
              </a:rPr>
              <a:t> JQuery.</a:t>
            </a:r>
          </a:p>
        </p:txBody>
      </p:sp>
      <p:pic>
        <p:nvPicPr>
          <p:cNvPr id="20" name="Picture 1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295" y="1441879"/>
            <a:ext cx="3591098" cy="223858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483" y="4200388"/>
            <a:ext cx="3589910" cy="222916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488483" y="3685207"/>
            <a:ext cx="358991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accent1"/>
                </a:solidFill>
              </a:rPr>
              <a:t>SANDESH</a:t>
            </a:r>
            <a:r>
              <a:rPr lang="en-IN" sz="1200" b="1" dirty="0" smtClean="0">
                <a:solidFill>
                  <a:schemeClr val="accent1"/>
                </a:solidFill>
              </a:rPr>
              <a:t> HOMEPAGE</a:t>
            </a:r>
            <a:endParaRPr lang="en-IN" sz="1200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88483" y="6434299"/>
            <a:ext cx="3623372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chemeClr val="accent1"/>
                </a:solidFill>
              </a:rPr>
              <a:t>TA MODULE DASH BOARD</a:t>
            </a:r>
            <a:endParaRPr lang="en-IN" sz="1200" b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9541" y="5872167"/>
            <a:ext cx="684934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6600"/>
                </a:solidFill>
              </a:rPr>
              <a:t>After implementing this system </a:t>
            </a:r>
            <a:r>
              <a:rPr lang="en-US" b="1" u="sng" dirty="0">
                <a:solidFill>
                  <a:srgbClr val="006600"/>
                </a:solidFill>
              </a:rPr>
              <a:t>reduced queries/calls </a:t>
            </a:r>
            <a:r>
              <a:rPr lang="en-US" b="1" dirty="0">
                <a:solidFill>
                  <a:srgbClr val="006600"/>
                </a:solidFill>
              </a:rPr>
              <a:t>between administration areas and employees, </a:t>
            </a:r>
            <a:r>
              <a:rPr lang="en-US" b="1" u="sng" dirty="0">
                <a:solidFill>
                  <a:srgbClr val="006600"/>
                </a:solidFill>
              </a:rPr>
              <a:t>saved time/paper</a:t>
            </a:r>
            <a:r>
              <a:rPr lang="en-US" b="1" dirty="0">
                <a:solidFill>
                  <a:srgbClr val="006600"/>
                </a:solidFill>
              </a:rPr>
              <a:t>, provides </a:t>
            </a:r>
            <a:r>
              <a:rPr lang="en-US" b="1" u="sng" dirty="0">
                <a:solidFill>
                  <a:srgbClr val="006600"/>
                </a:solidFill>
              </a:rPr>
              <a:t>effective working environment</a:t>
            </a:r>
            <a:r>
              <a:rPr lang="en-US" b="1" dirty="0">
                <a:solidFill>
                  <a:srgbClr val="0066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03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71" y="688691"/>
            <a:ext cx="10532227" cy="549905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Additional Activities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2423" y="1397976"/>
            <a:ext cx="10075025" cy="5343645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b="1" dirty="0" smtClean="0"/>
              <a:t>As </a:t>
            </a:r>
            <a:r>
              <a:rPr lang="en-US" sz="2000" b="1" dirty="0"/>
              <a:t>a co-author submitted technical paper on ‘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e-Governance Initiative in URSC - Automation of various Government-to-Employee (G2E) Services</a:t>
            </a:r>
            <a:r>
              <a:rPr lang="en-US" sz="2000" b="1" dirty="0"/>
              <a:t>’ to ISRO Seminar on Computer and Information Technology (ISCIT) – 2018 and same has been selected for oral presentation.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b="1" dirty="0"/>
              <a:t>Designed, developed and demonstrated a </a:t>
            </a:r>
            <a:r>
              <a:rPr lang="en-US" sz="2000" b="1" dirty="0">
                <a:solidFill>
                  <a:srgbClr val="FF6600"/>
                </a:solidFill>
              </a:rPr>
              <a:t>prototype</a:t>
            </a:r>
            <a:r>
              <a:rPr lang="en-US" sz="2000" b="1" dirty="0"/>
              <a:t> model </a:t>
            </a:r>
            <a:r>
              <a:rPr lang="en-US" sz="2000" b="1" dirty="0" smtClean="0"/>
              <a:t>to </a:t>
            </a:r>
            <a:r>
              <a:rPr lang="en-US" sz="2000" b="1" dirty="0"/>
              <a:t>fetch </a:t>
            </a:r>
            <a:r>
              <a:rPr lang="en-US" sz="2000" b="1" dirty="0" smtClean="0"/>
              <a:t>data </a:t>
            </a:r>
            <a:r>
              <a:rPr lang="en-US" sz="2000" b="1" dirty="0"/>
              <a:t>from </a:t>
            </a:r>
            <a:r>
              <a:rPr lang="en-US" sz="2000" b="1" dirty="0" smtClean="0">
                <a:solidFill>
                  <a:srgbClr val="FF6600"/>
                </a:solidFill>
              </a:rPr>
              <a:t>distributed databases </a:t>
            </a:r>
            <a:r>
              <a:rPr lang="en-US" sz="2000" b="1" dirty="0"/>
              <a:t>over the network using latest </a:t>
            </a:r>
            <a:r>
              <a:rPr lang="en-US" sz="2000" b="1" dirty="0">
                <a:solidFill>
                  <a:srgbClr val="FF6600"/>
                </a:solidFill>
              </a:rPr>
              <a:t>SPRING-BOOT</a:t>
            </a:r>
            <a:r>
              <a:rPr lang="en-US" sz="2000" b="1" dirty="0"/>
              <a:t> Technology</a:t>
            </a:r>
            <a:r>
              <a:rPr lang="en-US" sz="2000" b="1" dirty="0" smtClean="0"/>
              <a:t>.</a:t>
            </a:r>
          </a:p>
          <a:p>
            <a:pPr marL="400050" lvl="1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b="1" dirty="0"/>
              <a:t>This </a:t>
            </a:r>
            <a:r>
              <a:rPr lang="en-US" sz="2000" b="1" dirty="0" smtClean="0"/>
              <a:t>demonstrates data retrieved from across all </a:t>
            </a:r>
            <a:r>
              <a:rPr lang="en-US" sz="2000" b="1" dirty="0"/>
              <a:t>ISRO </a:t>
            </a:r>
            <a:r>
              <a:rPr lang="en-US" sz="2000" b="1" dirty="0" smtClean="0"/>
              <a:t>centers and processing at </a:t>
            </a:r>
            <a:r>
              <a:rPr lang="en-US" sz="2000" b="1" dirty="0"/>
              <a:t>a common server to extract </a:t>
            </a:r>
            <a:r>
              <a:rPr lang="en-US" sz="2000" b="1" dirty="0" smtClean="0"/>
              <a:t>desired </a:t>
            </a:r>
            <a:r>
              <a:rPr lang="en-US" sz="2000" b="1" dirty="0"/>
              <a:t>outcome which shall help management for decision making.</a:t>
            </a:r>
            <a:endParaRPr lang="en-US" sz="2000" b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b="1" dirty="0"/>
              <a:t>Implemented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software</a:t>
            </a:r>
            <a:r>
              <a:rPr lang="en-US" sz="2000" b="1" dirty="0" smtClean="0"/>
              <a:t>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version control </a:t>
            </a:r>
            <a:r>
              <a:rPr lang="en-US" sz="2000" b="1" dirty="0"/>
              <a:t>system using </a:t>
            </a:r>
            <a:r>
              <a:rPr lang="en-US" sz="2000" b="1" dirty="0" err="1">
                <a:solidFill>
                  <a:srgbClr val="FF6600"/>
                </a:solidFill>
              </a:rPr>
              <a:t>Git</a:t>
            </a:r>
            <a:r>
              <a:rPr lang="en-US" sz="2000" b="1" dirty="0">
                <a:solidFill>
                  <a:srgbClr val="FF6600"/>
                </a:solidFill>
              </a:rPr>
              <a:t> </a:t>
            </a:r>
            <a:r>
              <a:rPr lang="en-US" sz="2000" b="1" dirty="0"/>
              <a:t>tool for all software developmental activities of MISD/PPEG, </a:t>
            </a:r>
            <a:r>
              <a:rPr lang="en-US" sz="2000" b="1" dirty="0" smtClean="0"/>
              <a:t>URSC.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b="1" dirty="0" smtClean="0"/>
              <a:t>Responsible </a:t>
            </a:r>
            <a:r>
              <a:rPr lang="en-US" sz="2000" b="1" dirty="0"/>
              <a:t>for operation and maintenance </a:t>
            </a:r>
            <a:r>
              <a:rPr lang="en-US" sz="2000" b="1" dirty="0" smtClean="0"/>
              <a:t>support for finance</a:t>
            </a:r>
            <a:r>
              <a:rPr lang="en-US" sz="2000" b="1" dirty="0"/>
              <a:t>, accounts, </a:t>
            </a:r>
            <a:r>
              <a:rPr lang="en-US" sz="2000" b="1" dirty="0" smtClean="0"/>
              <a:t>payroll, purchase </a:t>
            </a:r>
            <a:r>
              <a:rPr lang="en-US" sz="2000" b="1" dirty="0"/>
              <a:t>and stores </a:t>
            </a:r>
            <a:r>
              <a:rPr lang="en-US" sz="2000" b="1" dirty="0" smtClean="0"/>
              <a:t>related </a:t>
            </a:r>
            <a:r>
              <a:rPr lang="en-US" sz="2000" b="1" dirty="0"/>
              <a:t>modules of COINS.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06901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72" y="687635"/>
            <a:ext cx="10582103" cy="549905"/>
          </a:xfrm>
        </p:spPr>
        <p:txBody>
          <a:bodyPr>
            <a:noAutofit/>
          </a:bodyPr>
          <a:lstStyle/>
          <a:p>
            <a:r>
              <a:rPr lang="en-IN" sz="3200" b="1" dirty="0"/>
              <a:t>Voice Communication Management of URSC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172" y="1397976"/>
            <a:ext cx="5469774" cy="5318707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b="1" dirty="0"/>
              <a:t>As </a:t>
            </a:r>
            <a:r>
              <a:rPr lang="en-US" sz="2000" b="1"/>
              <a:t>an </a:t>
            </a:r>
            <a:r>
              <a:rPr lang="en-US" sz="2000" b="1" smtClean="0"/>
              <a:t>Engineer </a:t>
            </a:r>
            <a:r>
              <a:rPr lang="en-US" sz="2000" b="1" dirty="0"/>
              <a:t>In-charge</a:t>
            </a:r>
            <a:r>
              <a:rPr lang="en-US" sz="2000" b="1"/>
              <a:t>, </a:t>
            </a:r>
            <a:r>
              <a:rPr lang="en-US" sz="2000" b="1" smtClean="0"/>
              <a:t>Telephones </a:t>
            </a:r>
            <a:r>
              <a:rPr lang="en-US" sz="2000" b="1" dirty="0" smtClean="0"/>
              <a:t>responsible </a:t>
            </a:r>
            <a:r>
              <a:rPr lang="en-US" sz="2000" b="1" dirty="0"/>
              <a:t>for planning, augmentation, replacement and maintenance of all telecommunication related activities of the </a:t>
            </a:r>
            <a:r>
              <a:rPr lang="en-US" sz="2000" b="1" dirty="0" smtClean="0"/>
              <a:t>centre.</a:t>
            </a:r>
            <a:endParaRPr lang="en-US" sz="2000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b="1" dirty="0"/>
              <a:t>Realization of </a:t>
            </a:r>
            <a:r>
              <a:rPr lang="en-US" sz="2000" b="1" dirty="0">
                <a:solidFill>
                  <a:srgbClr val="FF6600"/>
                </a:solidFill>
              </a:rPr>
              <a:t>upgradation and augmentation </a:t>
            </a:r>
            <a:r>
              <a:rPr lang="en-US" sz="2000" b="1" dirty="0"/>
              <a:t>in URSC/ISITE EPABX systems.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b="1" dirty="0" smtClean="0"/>
              <a:t>Ensuring </a:t>
            </a:r>
            <a:r>
              <a:rPr lang="en-US" sz="2000" b="1" dirty="0" smtClean="0">
                <a:solidFill>
                  <a:srgbClr val="FF6600"/>
                </a:solidFill>
              </a:rPr>
              <a:t>continuous </a:t>
            </a:r>
            <a:r>
              <a:rPr lang="en-US" sz="2000" b="1" dirty="0">
                <a:solidFill>
                  <a:srgbClr val="FF6600"/>
                </a:solidFill>
              </a:rPr>
              <a:t>voice communication services</a:t>
            </a:r>
            <a:r>
              <a:rPr lang="en-US" sz="2000" b="1" dirty="0"/>
              <a:t> </a:t>
            </a:r>
            <a:r>
              <a:rPr lang="en-US" sz="2000" b="1" dirty="0" smtClean="0"/>
              <a:t>through Electronic </a:t>
            </a:r>
            <a:r>
              <a:rPr lang="en-US" sz="2000" b="1" dirty="0"/>
              <a:t>Private Automatic Branch Exchange (EPABX) systems.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b="1" dirty="0" smtClean="0"/>
              <a:t>Provided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600</a:t>
            </a:r>
            <a:r>
              <a:rPr lang="en-US" sz="2000" b="1" dirty="0"/>
              <a:t> additional telephone connections </a:t>
            </a:r>
            <a:r>
              <a:rPr lang="en-US" sz="2000" b="1" dirty="0" smtClean="0"/>
              <a:t>by </a:t>
            </a:r>
            <a:r>
              <a:rPr lang="en-US" sz="2000" b="1" dirty="0"/>
              <a:t>reusing </a:t>
            </a:r>
            <a:r>
              <a:rPr lang="en-US" sz="2000" b="1" dirty="0" smtClean="0"/>
              <a:t>of </a:t>
            </a:r>
            <a:r>
              <a:rPr lang="en-US" sz="2000" b="1" dirty="0"/>
              <a:t>ISTRAC EPABX </a:t>
            </a:r>
            <a:r>
              <a:rPr lang="en-US" sz="2000" b="1" dirty="0" smtClean="0"/>
              <a:t>system components, </a:t>
            </a:r>
            <a:r>
              <a:rPr lang="en-US" sz="2000" b="1" dirty="0"/>
              <a:t>in effect saved about </a:t>
            </a:r>
            <a:r>
              <a:rPr lang="en-US" sz="2000" b="1" dirty="0">
                <a:solidFill>
                  <a:srgbClr val="FF6600"/>
                </a:solidFill>
              </a:rPr>
              <a:t>₹35 lakhs </a:t>
            </a:r>
            <a:r>
              <a:rPr lang="en-US" sz="2000" b="1" dirty="0"/>
              <a:t>to organization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7381702" y="1921679"/>
            <a:ext cx="4698929" cy="4127429"/>
            <a:chOff x="7148946" y="1564231"/>
            <a:chExt cx="4904509" cy="4168423"/>
          </a:xfrm>
        </p:grpSpPr>
        <p:pic>
          <p:nvPicPr>
            <p:cNvPr id="6" name="Picture 5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946" y="1564231"/>
              <a:ext cx="4904509" cy="37067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7148946" y="5270989"/>
              <a:ext cx="490450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smtClean="0"/>
                <a:t>Proposed configuration of </a:t>
              </a:r>
              <a:r>
                <a:rPr lang="en-US" sz="1200" b="1" dirty="0" smtClean="0"/>
                <a:t>upgradation </a:t>
              </a:r>
              <a:r>
                <a:rPr lang="en-US" sz="1200" b="1" dirty="0"/>
                <a:t>and augmentation in URSC/ISITE EPABX systems</a:t>
              </a:r>
              <a:endParaRPr lang="en-IN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93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b="1" dirty="0" smtClean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160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10206</TotalTime>
  <Words>998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Wisp</vt:lpstr>
      <vt:lpstr>WORK ACCOUNT FOR THE PERIOD 01.07.2016 to TILL DATE</vt:lpstr>
      <vt:lpstr>Specific Achievements</vt:lpstr>
      <vt:lpstr>PowerPoint Presentation</vt:lpstr>
      <vt:lpstr>ISRO/DOS PFMS Web Services Interface System (IPWS)</vt:lpstr>
      <vt:lpstr>COINS-PFMS Interface Software</vt:lpstr>
      <vt:lpstr>Sandesh - The Information System</vt:lpstr>
      <vt:lpstr>Additional Activities</vt:lpstr>
      <vt:lpstr>Voice Communication Management of URSC</vt:lpstr>
      <vt:lpstr>Thank You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Hewlett-Packard Company</dc:creator>
  <cp:lastModifiedBy>acer</cp:lastModifiedBy>
  <cp:revision>2214</cp:revision>
  <cp:lastPrinted>2020-06-02T04:57:47Z</cp:lastPrinted>
  <dcterms:created xsi:type="dcterms:W3CDTF">2019-01-14T11:15:09Z</dcterms:created>
  <dcterms:modified xsi:type="dcterms:W3CDTF">2020-06-05T09:31:30Z</dcterms:modified>
</cp:coreProperties>
</file>