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48" autoAdjust="0"/>
  </p:normalViewPr>
  <p:slideViewPr>
    <p:cSldViewPr snapToGrid="0">
      <p:cViewPr varScale="1">
        <p:scale>
          <a:sx n="116" d="100"/>
          <a:sy n="116" d="100"/>
        </p:scale>
        <p:origin x="16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266262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340495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89683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E648DA-AB40-4E99-A391-BD85BFC6A8BA}" type="datetimeFigureOut">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C797CE-5168-4A1D-BF78-5BEACC52BFB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82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E648DA-AB40-4E99-A391-BD85BFC6A8BA}" type="datetimeFigureOut">
              <a:rPr lang="en-GB" smtClean="0"/>
              <a:t>02/06/2020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180916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E648DA-AB40-4E99-A391-BD85BFC6A8BA}" type="datetimeFigureOut">
              <a:rPr lang="en-GB" smtClean="0"/>
              <a:t>02/06/2020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345352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E648DA-AB40-4E99-A391-BD85BFC6A8BA}" type="datetimeFigureOut">
              <a:rPr lang="en-GB" smtClean="0"/>
              <a:t>02/06/2020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426664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E648DA-AB40-4E99-A391-BD85BFC6A8BA}" type="datetimeFigureOut">
              <a:rPr lang="en-GB" smtClean="0"/>
              <a:t>02/06/2020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269689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AE648DA-AB40-4E99-A391-BD85BFC6A8BA}" type="datetimeFigureOut">
              <a:rPr lang="en-GB" smtClean="0"/>
              <a:t>02/06/2020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C797CE-5168-4A1D-BF78-5BEACC52BFB0}" type="slidenum">
              <a:rPr lang="en-GB" smtClean="0"/>
              <a:t>‹#›</a:t>
            </a:fld>
            <a:endParaRPr lang="en-GB"/>
          </a:p>
        </p:txBody>
      </p:sp>
    </p:spTree>
    <p:extLst>
      <p:ext uri="{BB962C8B-B14F-4D97-AF65-F5344CB8AC3E}">
        <p14:creationId xmlns:p14="http://schemas.microsoft.com/office/powerpoint/2010/main" val="6379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E648DA-AB40-4E99-A391-BD85BFC6A8BA}" type="datetimeFigureOut">
              <a:rPr lang="en-GB" smtClean="0"/>
              <a:t>02/06/2020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C797CE-5168-4A1D-BF78-5BEACC52BFB0}" type="slidenum">
              <a:rPr lang="en-GB" smtClean="0"/>
              <a:t>‹#›</a:t>
            </a:fld>
            <a:endParaRPr lang="en-GB"/>
          </a:p>
        </p:txBody>
      </p:sp>
    </p:spTree>
    <p:extLst>
      <p:ext uri="{BB962C8B-B14F-4D97-AF65-F5344CB8AC3E}">
        <p14:creationId xmlns:p14="http://schemas.microsoft.com/office/powerpoint/2010/main" val="277155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AE648DA-AB40-4E99-A391-BD85BFC6A8BA}" type="datetimeFigureOut">
              <a:rPr lang="en-GB" smtClean="0"/>
              <a:t>02/06/2020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C797CE-5168-4A1D-BF78-5BEACC52BFB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24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829" y="775730"/>
            <a:ext cx="10058400" cy="3561378"/>
          </a:xfrm>
        </p:spPr>
        <p:txBody>
          <a:bodyPr>
            <a:normAutofit/>
          </a:bodyPr>
          <a:lstStyle/>
          <a:p>
            <a:r>
              <a:rPr lang="en-US" sz="3200" b="1" dirty="0" smtClean="0">
                <a:solidFill>
                  <a:srgbClr val="FF6600"/>
                </a:solidFill>
              </a:rPr>
              <a:t>WORK REPORT FOR THE PERIOD-24.05.2016 to TILL DATE</a:t>
            </a:r>
            <a:endParaRPr lang="en-GB" sz="3200" b="1" dirty="0"/>
          </a:p>
        </p:txBody>
      </p:sp>
      <p:sp>
        <p:nvSpPr>
          <p:cNvPr id="3" name="Subtitle 2"/>
          <p:cNvSpPr>
            <a:spLocks noGrp="1"/>
          </p:cNvSpPr>
          <p:nvPr>
            <p:ph type="subTitle" idx="1"/>
          </p:nvPr>
        </p:nvSpPr>
        <p:spPr>
          <a:xfrm>
            <a:off x="1192330" y="4454554"/>
            <a:ext cx="10058400" cy="1744909"/>
          </a:xfrm>
        </p:spPr>
        <p:txBody>
          <a:bodyPr>
            <a:noAutofit/>
          </a:bodyPr>
          <a:lstStyle/>
          <a:p>
            <a:pPr algn="ctr">
              <a:spcBef>
                <a:spcPts val="600"/>
              </a:spcBef>
            </a:pPr>
            <a:r>
              <a:rPr lang="en-US" sz="1800" b="1" dirty="0" smtClean="0">
                <a:solidFill>
                  <a:schemeClr val="accent1">
                    <a:lumMod val="50000"/>
                  </a:schemeClr>
                </a:solidFill>
              </a:rPr>
              <a:t>NAVDEEP GARG</a:t>
            </a:r>
            <a:endParaRPr lang="en-US" sz="1800" b="1" dirty="0">
              <a:solidFill>
                <a:schemeClr val="accent1">
                  <a:lumMod val="50000"/>
                </a:schemeClr>
              </a:solidFill>
            </a:endParaRPr>
          </a:p>
          <a:p>
            <a:pPr algn="ctr">
              <a:spcBef>
                <a:spcPts val="0"/>
              </a:spcBef>
            </a:pPr>
            <a:r>
              <a:rPr lang="en-US" sz="1800" b="1" dirty="0">
                <a:solidFill>
                  <a:schemeClr val="accent1">
                    <a:lumMod val="50000"/>
                  </a:schemeClr>
                </a:solidFill>
              </a:rPr>
              <a:t>Staff No: </a:t>
            </a:r>
            <a:r>
              <a:rPr lang="en-US" sz="1800" b="1" dirty="0" smtClean="0">
                <a:solidFill>
                  <a:schemeClr val="accent1">
                    <a:lumMod val="50000"/>
                  </a:schemeClr>
                </a:solidFill>
              </a:rPr>
              <a:t>IS05684</a:t>
            </a:r>
            <a:endParaRPr lang="en-US" sz="1800" b="1" dirty="0">
              <a:solidFill>
                <a:schemeClr val="accent1">
                  <a:lumMod val="50000"/>
                </a:schemeClr>
              </a:solidFill>
            </a:endParaRPr>
          </a:p>
          <a:p>
            <a:pPr algn="ctr">
              <a:spcBef>
                <a:spcPts val="0"/>
              </a:spcBef>
            </a:pPr>
            <a:r>
              <a:rPr lang="en-US" sz="1800" b="1" dirty="0">
                <a:solidFill>
                  <a:schemeClr val="accent1">
                    <a:lumMod val="50000"/>
                  </a:schemeClr>
                </a:solidFill>
              </a:rPr>
              <a:t>Scientist/Engineer ‘</a:t>
            </a:r>
            <a:r>
              <a:rPr lang="en-US" sz="1800" b="1" dirty="0" smtClean="0">
                <a:solidFill>
                  <a:schemeClr val="accent1">
                    <a:lumMod val="50000"/>
                  </a:schemeClr>
                </a:solidFill>
              </a:rPr>
              <a:t>SC’ </a:t>
            </a:r>
            <a:endParaRPr lang="en-US" sz="1800" b="1" dirty="0">
              <a:solidFill>
                <a:schemeClr val="accent1">
                  <a:lumMod val="50000"/>
                </a:schemeClr>
              </a:solidFill>
            </a:endParaRPr>
          </a:p>
          <a:p>
            <a:pPr algn="ctr">
              <a:spcBef>
                <a:spcPts val="300"/>
              </a:spcBef>
            </a:pPr>
            <a:r>
              <a:rPr lang="en-US" sz="1800" b="1" dirty="0">
                <a:solidFill>
                  <a:schemeClr val="accent1">
                    <a:lumMod val="50000"/>
                  </a:schemeClr>
                </a:solidFill>
              </a:rPr>
              <a:t>MANAGEMENT INFORMATION SYSTEMS DIVISION (MISD)</a:t>
            </a:r>
          </a:p>
          <a:p>
            <a:pPr algn="ctr">
              <a:spcBef>
                <a:spcPts val="300"/>
              </a:spcBef>
            </a:pPr>
            <a:r>
              <a:rPr lang="en-US" sz="1800" b="1" dirty="0">
                <a:solidFill>
                  <a:schemeClr val="accent1">
                    <a:lumMod val="50000"/>
                  </a:schemeClr>
                </a:solidFill>
              </a:rPr>
              <a:t>PROGRAMME PLANNING AND EVALUATION GROUP (PPEG)</a:t>
            </a:r>
          </a:p>
          <a:p>
            <a:pPr algn="ctr">
              <a:spcBef>
                <a:spcPts val="300"/>
              </a:spcBef>
            </a:pPr>
            <a:r>
              <a:rPr lang="en-US" sz="1800" b="1" dirty="0">
                <a:solidFill>
                  <a:schemeClr val="accent1">
                    <a:lumMod val="50000"/>
                  </a:schemeClr>
                </a:solidFill>
              </a:rPr>
              <a:t>U.R. RAO SATELLITE CENTRE - BENGALURU</a:t>
            </a:r>
            <a:endParaRPr lang="en-IN" sz="1800" b="1" dirty="0">
              <a:solidFill>
                <a:schemeClr val="accent1">
                  <a:lumMod val="50000"/>
                </a:schemeClr>
              </a:solidFill>
            </a:endParaRPr>
          </a:p>
          <a:p>
            <a:endParaRPr lang="en-GB" sz="1800" dirty="0"/>
          </a:p>
        </p:txBody>
      </p:sp>
    </p:spTree>
    <p:extLst>
      <p:ext uri="{BB962C8B-B14F-4D97-AF65-F5344CB8AC3E}">
        <p14:creationId xmlns:p14="http://schemas.microsoft.com/office/powerpoint/2010/main" val="87752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6600"/>
                </a:solidFill>
              </a:rPr>
              <a:t>Role and </a:t>
            </a:r>
            <a:r>
              <a:rPr lang="en-IN" b="1" dirty="0">
                <a:solidFill>
                  <a:srgbClr val="FF6600"/>
                </a:solidFill>
              </a:rPr>
              <a:t>Responsibilities</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024377"/>
              </p:ext>
            </p:extLst>
          </p:nvPr>
        </p:nvGraphicFramePr>
        <p:xfrm>
          <a:off x="1189558" y="1803632"/>
          <a:ext cx="10118802" cy="4511040"/>
        </p:xfrm>
        <a:graphic>
          <a:graphicData uri="http://schemas.openxmlformats.org/drawingml/2006/table">
            <a:tbl>
              <a:tblPr firstRow="1" bandRow="1">
                <a:effectLst/>
                <a:tableStyleId>{5C22544A-7EE6-4342-B048-85BDC9FD1C3A}</a:tableStyleId>
              </a:tblPr>
              <a:tblGrid>
                <a:gridCol w="1833350">
                  <a:extLst>
                    <a:ext uri="{9D8B030D-6E8A-4147-A177-3AD203B41FA5}">
                      <a16:colId xmlns:a16="http://schemas.microsoft.com/office/drawing/2014/main" val="439698483"/>
                    </a:ext>
                  </a:extLst>
                </a:gridCol>
                <a:gridCol w="8285452">
                  <a:extLst>
                    <a:ext uri="{9D8B030D-6E8A-4147-A177-3AD203B41FA5}">
                      <a16:colId xmlns:a16="http://schemas.microsoft.com/office/drawing/2014/main" val="3711174449"/>
                    </a:ext>
                  </a:extLst>
                </a:gridCol>
              </a:tblGrid>
              <a:tr h="528786">
                <a:tc>
                  <a:txBody>
                    <a:bodyPr/>
                    <a:lstStyle/>
                    <a:p>
                      <a:r>
                        <a:rPr lang="en-IN" sz="1600" dirty="0" smtClean="0">
                          <a:solidFill>
                            <a:schemeClr val="tx1"/>
                          </a:solidFill>
                        </a:rPr>
                        <a:t>Role</a:t>
                      </a:r>
                      <a:endParaRPr lang="en-GB"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mn-lt"/>
                          <a:ea typeface="+mn-ea"/>
                          <a:cs typeface="+mn-cs"/>
                        </a:rPr>
                        <a:t>Software Engineer for MISD, PPEG, URSC</a:t>
                      </a:r>
                    </a:p>
                    <a:p>
                      <a:endParaRPr lang="en-GB" sz="1600" b="0" kern="1200" dirty="0">
                        <a:solidFill>
                          <a:schemeClr val="dk1"/>
                        </a:solidFill>
                        <a:effectLst/>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91287388"/>
                  </a:ext>
                </a:extLst>
              </a:tr>
              <a:tr h="1178759">
                <a:tc>
                  <a:txBody>
                    <a:bodyPr/>
                    <a:lstStyle/>
                    <a:p>
                      <a:r>
                        <a:rPr lang="en-IN" sz="1600" b="1" kern="1200" dirty="0" smtClean="0">
                          <a:solidFill>
                            <a:schemeClr val="tx1"/>
                          </a:solidFill>
                          <a:latin typeface="+mn-lt"/>
                          <a:ea typeface="+mn-ea"/>
                          <a:cs typeface="+mn-cs"/>
                        </a:rPr>
                        <a:t>Responsibilities</a:t>
                      </a:r>
                      <a:endParaRPr lang="en-GB"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effectLst/>
                        </a:rPr>
                        <a:t>Execute full software development life cycle (SDLC)</a:t>
                      </a:r>
                      <a:r>
                        <a:rPr lang="en-US" sz="1600" baseline="0" dirty="0" smtClean="0">
                          <a:effectLst/>
                        </a:rPr>
                        <a:t> and </a:t>
                      </a:r>
                      <a:r>
                        <a:rPr lang="en-GB" sz="1600" baseline="0" dirty="0" smtClean="0">
                          <a:effectLst/>
                        </a:rPr>
                        <a:t>w</a:t>
                      </a:r>
                      <a:r>
                        <a:rPr lang="en-GB" sz="1600" dirty="0" smtClean="0">
                          <a:effectLst/>
                        </a:rPr>
                        <a:t>rite well-designed, testable code.</a:t>
                      </a:r>
                      <a:endParaRPr lang="en-GB" sz="16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US" sz="1600" b="0" i="0" u="none" strike="noStrike" kern="1200" baseline="0" dirty="0" smtClean="0">
                          <a:solidFill>
                            <a:schemeClr val="dk1"/>
                          </a:solidFill>
                          <a:latin typeface="+mn-lt"/>
                          <a:ea typeface="+mn-ea"/>
                          <a:cs typeface="+mn-cs"/>
                        </a:rPr>
                        <a:t>Value Addition, Innovation and Maintenance of </a:t>
                      </a:r>
                      <a:r>
                        <a:rPr lang="en-GB" sz="1600" b="0" i="0" u="none" strike="noStrike" kern="1200" baseline="0" dirty="0" smtClean="0">
                          <a:solidFill>
                            <a:schemeClr val="dk1"/>
                          </a:solidFill>
                          <a:latin typeface="+mn-lt"/>
                          <a:ea typeface="+mn-ea"/>
                          <a:cs typeface="+mn-cs"/>
                        </a:rPr>
                        <a:t>MISD applications.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effectLst/>
                        </a:rPr>
                        <a:t>Deploy programs and evaluate user feedback.</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i="0" u="none" strike="noStrike" kern="1200" baseline="0" dirty="0" smtClean="0">
                          <a:solidFill>
                            <a:schemeClr val="dk1"/>
                          </a:solidFill>
                          <a:effectLst/>
                          <a:latin typeface="+mn-lt"/>
                          <a:ea typeface="+mn-ea"/>
                          <a:cs typeface="+mn-cs"/>
                        </a:rPr>
                        <a:t>TODO</a:t>
                      </a:r>
                      <a:endParaRPr lang="en-GB" sz="1600" b="1"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GB" sz="1600" b="0" i="0" u="none" strike="noStrike" kern="1200" baseline="0" dirty="0" smtClean="0">
                          <a:solidFill>
                            <a:schemeClr val="dk1"/>
                          </a:solidFill>
                          <a:latin typeface="+mn-lt"/>
                          <a:ea typeface="+mn-ea"/>
                          <a:cs typeface="+mn-cs"/>
                        </a:rPr>
                        <a:t>Division Level Management Representatives(D</a:t>
                      </a:r>
                      <a:r>
                        <a:rPr lang="en-US" sz="1600" b="0" i="0" u="none" strike="noStrike" kern="1200" baseline="0" dirty="0" smtClean="0">
                          <a:solidFill>
                            <a:schemeClr val="dk1"/>
                          </a:solidFill>
                          <a:latin typeface="+mn-lt"/>
                          <a:ea typeface="+mn-ea"/>
                          <a:cs typeface="+mn-cs"/>
                        </a:rPr>
                        <a:t>MR)of MISD for ISO implementation.</a:t>
                      </a:r>
                    </a:p>
                    <a:p>
                      <a:endParaRPr lang="en-GB"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8915953"/>
                  </a:ext>
                </a:extLst>
              </a:tr>
              <a:tr h="2293554">
                <a:tc>
                  <a:txBody>
                    <a:bodyPr/>
                    <a:lstStyle/>
                    <a:p>
                      <a:r>
                        <a:rPr lang="en-IN" sz="1600" b="1" kern="1200" dirty="0" smtClean="0">
                          <a:solidFill>
                            <a:schemeClr val="tx1"/>
                          </a:solidFill>
                          <a:latin typeface="+mn-lt"/>
                          <a:ea typeface="+mn-ea"/>
                          <a:cs typeface="+mn-cs"/>
                        </a:rPr>
                        <a:t>Deliverables</a:t>
                      </a:r>
                      <a:endParaRPr lang="en-GB"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spcBef>
                          <a:spcPts val="400"/>
                        </a:spcBef>
                        <a:spcAft>
                          <a:spcPts val="400"/>
                        </a:spcAft>
                        <a:buFont typeface="Arial" panose="020B0604020202020204" pitchFamily="34" charset="0"/>
                        <a:buChar char="•"/>
                      </a:pPr>
                      <a:r>
                        <a:rPr lang="en-US" sz="1600" b="1" dirty="0" smtClean="0"/>
                        <a:t>Designed, Developed and successfully</a:t>
                      </a:r>
                      <a:r>
                        <a:rPr lang="en-US" sz="1600" b="1" baseline="0" dirty="0" smtClean="0"/>
                        <a:t> </a:t>
                      </a:r>
                      <a:r>
                        <a:rPr lang="en-US" sz="1600" b="1" dirty="0" smtClean="0"/>
                        <a:t>Operationalized</a:t>
                      </a:r>
                      <a:r>
                        <a:rPr lang="en-US" sz="1600" b="1" baseline="0" dirty="0" smtClean="0"/>
                        <a:t> </a:t>
                      </a:r>
                      <a:r>
                        <a:rPr lang="en-US" sz="1600" b="1" dirty="0" smtClean="0">
                          <a:solidFill>
                            <a:srgbClr val="FF6600"/>
                          </a:solidFill>
                        </a:rPr>
                        <a:t>ISRO/DOS PFMS Web Services Interface System (IPWS)</a:t>
                      </a:r>
                      <a:r>
                        <a:rPr lang="en-US" sz="1600" b="1" baseline="0" dirty="0" smtClean="0">
                          <a:solidFill>
                            <a:srgbClr val="FF6600"/>
                          </a:solidFill>
                        </a:rPr>
                        <a:t> </a:t>
                      </a:r>
                      <a:r>
                        <a:rPr lang="en-US" sz="1600" b="1" baseline="0" dirty="0" smtClean="0"/>
                        <a:t>across all ISRO </a:t>
                      </a:r>
                      <a:r>
                        <a:rPr lang="en-US" sz="1600" b="1" baseline="0" dirty="0" err="1" smtClean="0"/>
                        <a:t>Centres</a:t>
                      </a:r>
                      <a:r>
                        <a:rPr lang="en-US" sz="1600" b="1" baseline="0" dirty="0" smtClean="0"/>
                        <a:t>/Units.</a:t>
                      </a:r>
                      <a:endParaRPr lang="en-US" sz="1600" b="1" dirty="0" smtClean="0"/>
                    </a:p>
                    <a:p>
                      <a:pPr marL="285750" indent="-285750">
                        <a:spcBef>
                          <a:spcPts val="400"/>
                        </a:spcBef>
                        <a:spcAft>
                          <a:spcPts val="400"/>
                        </a:spcAft>
                        <a:buFont typeface="Arial" panose="020B0604020202020204" pitchFamily="34" charset="0"/>
                        <a:buChar char="•"/>
                      </a:pPr>
                      <a:r>
                        <a:rPr lang="en-US" sz="1600" b="1" dirty="0" smtClean="0"/>
                        <a:t>Realization of </a:t>
                      </a:r>
                      <a:r>
                        <a:rPr lang="en-US" sz="1600" b="1" dirty="0" smtClean="0">
                          <a:solidFill>
                            <a:srgbClr val="FF6600"/>
                          </a:solidFill>
                        </a:rPr>
                        <a:t>COINS-PFMS Interface Software</a:t>
                      </a:r>
                      <a:r>
                        <a:rPr lang="en-US" sz="1600" b="1" dirty="0" smtClean="0"/>
                        <a:t>.</a:t>
                      </a:r>
                    </a:p>
                    <a:p>
                      <a:pPr marL="285750" indent="-285750">
                        <a:spcBef>
                          <a:spcPts val="400"/>
                        </a:spcBef>
                        <a:spcAft>
                          <a:spcPts val="400"/>
                        </a:spcAft>
                        <a:buFont typeface="Arial" panose="020B0604020202020204" pitchFamily="34" charset="0"/>
                        <a:buChar char="•"/>
                      </a:pPr>
                      <a:r>
                        <a:rPr lang="en-US" sz="1600" b="1" dirty="0" smtClean="0"/>
                        <a:t>Realization of e-Governance Initiative in URSC - Automation of various </a:t>
                      </a:r>
                      <a:r>
                        <a:rPr lang="en-US" sz="1600" b="1" dirty="0" smtClean="0">
                          <a:solidFill>
                            <a:srgbClr val="FF6600"/>
                          </a:solidFill>
                        </a:rPr>
                        <a:t>Government-to-Employee (G2E) </a:t>
                      </a:r>
                      <a:r>
                        <a:rPr lang="en-US" sz="1600" b="1" dirty="0" smtClean="0"/>
                        <a:t>Services.</a:t>
                      </a:r>
                      <a:r>
                        <a:rPr lang="en-GB" sz="1800" b="0" i="0" u="none" strike="noStrike" kern="1200" baseline="0" dirty="0" smtClean="0">
                          <a:solidFill>
                            <a:schemeClr val="dk1"/>
                          </a:solidFill>
                          <a:latin typeface="+mn-lt"/>
                          <a:ea typeface="+mn-ea"/>
                          <a:cs typeface="+mn-cs"/>
                        </a:rPr>
                        <a:t> </a:t>
                      </a:r>
                    </a:p>
                    <a:p>
                      <a:pPr marL="285750" indent="-285750">
                        <a:buFont typeface="Arial" panose="020B0604020202020204" pitchFamily="34" charset="0"/>
                        <a:buChar char="•"/>
                      </a:pPr>
                      <a:r>
                        <a:rPr lang="en-US" sz="1600" b="1" kern="1200" dirty="0" smtClean="0">
                          <a:solidFill>
                            <a:schemeClr val="dk1"/>
                          </a:solidFill>
                          <a:latin typeface="+mn-lt"/>
                          <a:ea typeface="+mn-ea"/>
                          <a:cs typeface="+mn-cs"/>
                        </a:rPr>
                        <a:t>Prototype model of Integrated MIS system.</a:t>
                      </a:r>
                      <a:endParaRPr lang="en-US" sz="1600" b="1" dirty="0" smtClean="0"/>
                    </a:p>
                    <a:p>
                      <a:pPr marL="285750" indent="-285750">
                        <a:spcBef>
                          <a:spcPts val="400"/>
                        </a:spcBef>
                        <a:spcAft>
                          <a:spcPts val="400"/>
                        </a:spcAft>
                        <a:buFont typeface="Arial" panose="020B0604020202020204" pitchFamily="34" charset="0"/>
                        <a:buChar char="•"/>
                      </a:pPr>
                      <a:r>
                        <a:rPr lang="en-US" sz="1600" b="1" dirty="0" smtClean="0"/>
                        <a:t>Enhanced</a:t>
                      </a:r>
                      <a:r>
                        <a:rPr lang="en-US" sz="1600" b="1" baseline="0" dirty="0" smtClean="0"/>
                        <a:t> ‘</a:t>
                      </a:r>
                      <a:r>
                        <a:rPr lang="en-US" sz="1600" b="1" baseline="0" dirty="0" err="1" smtClean="0">
                          <a:solidFill>
                            <a:srgbClr val="FF6600"/>
                          </a:solidFill>
                        </a:rPr>
                        <a:t>Sandesh</a:t>
                      </a:r>
                      <a:r>
                        <a:rPr lang="en-US" sz="1600" b="1" baseline="0" dirty="0" smtClean="0"/>
                        <a:t>’ application to realize an effective and efficient  </a:t>
                      </a:r>
                      <a:r>
                        <a:rPr lang="en-GB" sz="1600" b="1" dirty="0" smtClean="0"/>
                        <a:t>Management Information Systems (MIS) software for URSC</a:t>
                      </a:r>
                      <a:endParaRPr lang="en-GB"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0371445"/>
                  </a:ext>
                </a:extLst>
              </a:tr>
            </a:tbl>
          </a:graphicData>
        </a:graphic>
      </p:graphicFrame>
    </p:spTree>
    <p:extLst>
      <p:ext uri="{BB962C8B-B14F-4D97-AF65-F5344CB8AC3E}">
        <p14:creationId xmlns:p14="http://schemas.microsoft.com/office/powerpoint/2010/main" val="489561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FF6600"/>
                </a:solidFill>
              </a:rPr>
              <a:t>ISRO/DOS PFMS Web Services Interface System (IPWS)</a:t>
            </a:r>
            <a:endParaRPr lang="en-GB" sz="3600" b="1" dirty="0">
              <a:solidFill>
                <a:srgbClr val="FF6600"/>
              </a:solidFill>
            </a:endParaRPr>
          </a:p>
        </p:txBody>
      </p:sp>
      <p:pic>
        <p:nvPicPr>
          <p:cNvPr id="4" name="Content Placeholder 3"/>
          <p:cNvPicPr>
            <a:picLocks noGrp="1" noChangeAspect="1"/>
          </p:cNvPicPr>
          <p:nvPr>
            <p:ph sz="half" idx="1"/>
          </p:nvPr>
        </p:nvPicPr>
        <p:blipFill>
          <a:blip r:embed="rId2"/>
          <a:stretch>
            <a:fillRect/>
          </a:stretch>
        </p:blipFill>
        <p:spPr>
          <a:xfrm>
            <a:off x="8204433" y="1826684"/>
            <a:ext cx="3806924" cy="4330835"/>
          </a:xfrm>
          <a:prstGeom prst="rect">
            <a:avLst/>
          </a:prstGeom>
          <a:ln>
            <a:noFill/>
          </a:ln>
          <a:effectLst>
            <a:outerShdw blurRad="292100" dist="139700" dir="2700000" algn="tl" rotWithShape="0">
              <a:srgbClr val="333333">
                <a:alpha val="65000"/>
              </a:srgbClr>
            </a:outerShdw>
          </a:effectLst>
        </p:spPr>
      </p:pic>
      <p:sp>
        <p:nvSpPr>
          <p:cNvPr id="5" name="Content Placeholder 4"/>
          <p:cNvSpPr>
            <a:spLocks noGrp="1"/>
          </p:cNvSpPr>
          <p:nvPr>
            <p:ph sz="half" idx="2"/>
          </p:nvPr>
        </p:nvSpPr>
        <p:spPr>
          <a:xfrm>
            <a:off x="1188720" y="1826684"/>
            <a:ext cx="6934532" cy="4330835"/>
          </a:xfrm>
        </p:spPr>
        <p:txBody>
          <a:bodyPr>
            <a:normAutofit fontScale="40000" lnSpcReduction="20000"/>
          </a:bodyPr>
          <a:lstStyle/>
          <a:p>
            <a:pPr>
              <a:buClrTx/>
              <a:buFont typeface="Arial" panose="020B0604020202020204" pitchFamily="34" charset="0"/>
              <a:buChar char="•"/>
            </a:pPr>
            <a:r>
              <a:rPr lang="en-US" sz="3000" b="1" dirty="0" smtClean="0"/>
              <a:t> </a:t>
            </a:r>
            <a:r>
              <a:rPr lang="en-US" sz="3500" dirty="0" smtClean="0"/>
              <a:t>Responsible for complete </a:t>
            </a:r>
            <a:r>
              <a:rPr lang="en-US" sz="3500" dirty="0"/>
              <a:t>software development life cycle (</a:t>
            </a:r>
            <a:r>
              <a:rPr lang="en-US" sz="3500" b="1" dirty="0"/>
              <a:t>SDLC</a:t>
            </a:r>
            <a:r>
              <a:rPr lang="en-US" sz="3500" dirty="0"/>
              <a:t>) </a:t>
            </a:r>
            <a:r>
              <a:rPr lang="en-US" sz="3500" dirty="0" smtClean="0"/>
              <a:t>of IPWS system.</a:t>
            </a:r>
          </a:p>
          <a:p>
            <a:pPr>
              <a:buClrTx/>
              <a:buFont typeface="Arial" panose="020B0604020202020204" pitchFamily="34" charset="0"/>
              <a:buChar char="•"/>
            </a:pPr>
            <a:r>
              <a:rPr lang="en-US" sz="3500" dirty="0"/>
              <a:t>Analyzed interface model implemented by NIC team </a:t>
            </a:r>
            <a:r>
              <a:rPr lang="en-US" sz="3500" dirty="0" smtClean="0"/>
              <a:t>and completed the </a:t>
            </a:r>
            <a:r>
              <a:rPr lang="en-US" sz="3500" b="1" dirty="0" smtClean="0"/>
              <a:t>requirement analysis in coordination with IT department at PFMS</a:t>
            </a:r>
            <a:r>
              <a:rPr lang="en-US" sz="3500" dirty="0" smtClean="0"/>
              <a:t>.</a:t>
            </a:r>
            <a:endParaRPr lang="en-US" sz="3500" dirty="0"/>
          </a:p>
          <a:p>
            <a:pPr>
              <a:buClrTx/>
              <a:buFont typeface="Arial" panose="020B0604020202020204" pitchFamily="34" charset="0"/>
              <a:buChar char="•"/>
            </a:pPr>
            <a:r>
              <a:rPr lang="en-US" sz="3500" b="1" dirty="0" smtClean="0"/>
              <a:t>Developed</a:t>
            </a:r>
            <a:r>
              <a:rPr lang="en-US" sz="3500" dirty="0" smtClean="0"/>
              <a:t> the IPWS application that </a:t>
            </a:r>
            <a:r>
              <a:rPr lang="en-US" sz="3500" dirty="0"/>
              <a:t>process XML input requests received from COINS </a:t>
            </a:r>
            <a:r>
              <a:rPr lang="en-US" sz="3500" dirty="0" smtClean="0"/>
              <a:t>server and send it </a:t>
            </a:r>
            <a:r>
              <a:rPr lang="en-US" sz="3500" dirty="0"/>
              <a:t>to PFMS web </a:t>
            </a:r>
            <a:r>
              <a:rPr lang="en-US" sz="3500" dirty="0" smtClean="0"/>
              <a:t>service consumption system after validation at IPWS. PFMS server in return send XML responses which are exhaustively processed at IPWS against various conditions before passing it to COINS server for database updates.</a:t>
            </a:r>
          </a:p>
          <a:p>
            <a:pPr>
              <a:buClrTx/>
              <a:buFont typeface="Arial" panose="020B0604020202020204" pitchFamily="34" charset="0"/>
              <a:buChar char="•"/>
            </a:pPr>
            <a:r>
              <a:rPr lang="en-IN" sz="3500" dirty="0" smtClean="0"/>
              <a:t>Developed shell scripts for the transferring of XML files between </a:t>
            </a:r>
            <a:r>
              <a:rPr lang="en-IN" sz="3500" b="1" dirty="0" smtClean="0"/>
              <a:t>COINS and IPWS </a:t>
            </a:r>
            <a:r>
              <a:rPr lang="en-IN" sz="3500" dirty="0" smtClean="0"/>
              <a:t>server using </a:t>
            </a:r>
            <a:r>
              <a:rPr lang="en-IN" sz="3500" b="1" dirty="0" smtClean="0"/>
              <a:t>rsync utility. </a:t>
            </a:r>
          </a:p>
          <a:p>
            <a:pPr>
              <a:buClrTx/>
              <a:buFont typeface="Arial" panose="020B0604020202020204" pitchFamily="34" charset="0"/>
              <a:buChar char="•"/>
            </a:pPr>
            <a:r>
              <a:rPr lang="en-IN" sz="3500" dirty="0" smtClean="0"/>
              <a:t>Based </a:t>
            </a:r>
            <a:r>
              <a:rPr lang="en-IN" sz="3500" dirty="0"/>
              <a:t>on the </a:t>
            </a:r>
            <a:r>
              <a:rPr lang="en-US" sz="3500" dirty="0"/>
              <a:t>recommendations </a:t>
            </a:r>
            <a:r>
              <a:rPr lang="en-US" sz="3500" dirty="0" smtClean="0"/>
              <a:t>given by </a:t>
            </a:r>
            <a:r>
              <a:rPr lang="en-US" sz="3500" dirty="0"/>
              <a:t>ISRO/DOS Cyber Security (CSMD) </a:t>
            </a:r>
            <a:r>
              <a:rPr lang="en-US" sz="3500" dirty="0" smtClean="0"/>
              <a:t>team , </a:t>
            </a:r>
            <a:r>
              <a:rPr lang="en-IN" sz="3500" dirty="0" smtClean="0"/>
              <a:t>ensured the </a:t>
            </a:r>
            <a:r>
              <a:rPr lang="en-IN" sz="3500" b="1" dirty="0" smtClean="0"/>
              <a:t>hardening of IPWS server </a:t>
            </a:r>
            <a:r>
              <a:rPr lang="en-IN" sz="3500" dirty="0" smtClean="0"/>
              <a:t>to </a:t>
            </a:r>
            <a:r>
              <a:rPr lang="en-IN" sz="3500" dirty="0"/>
              <a:t>enhance server security from cyber attacks</a:t>
            </a:r>
            <a:r>
              <a:rPr lang="en-IN" sz="3500" dirty="0" smtClean="0"/>
              <a:t>.</a:t>
            </a:r>
          </a:p>
          <a:p>
            <a:pPr>
              <a:buClrTx/>
              <a:buFont typeface="Arial" panose="020B0604020202020204" pitchFamily="34" charset="0"/>
              <a:buChar char="•"/>
            </a:pPr>
            <a:r>
              <a:rPr lang="en-IN" sz="3500" dirty="0" smtClean="0"/>
              <a:t>IPWS system is a standalone system which is making use of java </a:t>
            </a:r>
            <a:r>
              <a:rPr lang="en-IN" sz="3500" dirty="0"/>
              <a:t>property file </a:t>
            </a:r>
            <a:r>
              <a:rPr lang="en-IN" sz="3500" dirty="0" smtClean="0"/>
              <a:t>to </a:t>
            </a:r>
            <a:r>
              <a:rPr lang="en-IN" sz="3500" dirty="0"/>
              <a:t>commence its </a:t>
            </a:r>
            <a:r>
              <a:rPr lang="en-IN" sz="3500" dirty="0" smtClean="0"/>
              <a:t>desired operations </a:t>
            </a:r>
            <a:r>
              <a:rPr lang="en-IN" sz="3500" b="1" dirty="0" smtClean="0"/>
              <a:t>without interacting with any database server.</a:t>
            </a:r>
          </a:p>
          <a:p>
            <a:pPr>
              <a:buClrTx/>
              <a:buFont typeface="Arial" panose="020B0604020202020204" pitchFamily="34" charset="0"/>
              <a:buChar char="•"/>
            </a:pPr>
            <a:r>
              <a:rPr lang="en-IN" sz="3500" dirty="0" smtClean="0"/>
              <a:t>Responsible for</a:t>
            </a:r>
            <a:r>
              <a:rPr lang="en-IN" sz="3500" b="1" dirty="0" smtClean="0"/>
              <a:t> all enhancements</a:t>
            </a:r>
            <a:r>
              <a:rPr lang="en-IN" sz="3500" dirty="0" smtClean="0"/>
              <a:t> to be made in the system in order to satisfy new </a:t>
            </a:r>
            <a:r>
              <a:rPr lang="en-IN" sz="3500" dirty="0"/>
              <a:t>emerging </a:t>
            </a:r>
            <a:r>
              <a:rPr lang="en-IN" sz="3500" dirty="0" smtClean="0"/>
              <a:t>requirements and improvement in system performance on the  whole.</a:t>
            </a:r>
          </a:p>
          <a:p>
            <a:pPr>
              <a:buClrTx/>
              <a:buFont typeface="Arial" panose="020B0604020202020204" pitchFamily="34" charset="0"/>
              <a:buChar char="•"/>
            </a:pPr>
            <a:r>
              <a:rPr lang="en-IN" sz="3500" dirty="0" smtClean="0"/>
              <a:t>Responsible for </a:t>
            </a:r>
            <a:r>
              <a:rPr lang="en-IN" sz="3500" b="1" dirty="0" smtClean="0"/>
              <a:t>continual monitoring of the system </a:t>
            </a:r>
            <a:r>
              <a:rPr lang="en-IN" sz="3500" dirty="0" smtClean="0"/>
              <a:t>to </a:t>
            </a:r>
            <a:r>
              <a:rPr lang="en-IN" sz="3500" dirty="0"/>
              <a:t>report </a:t>
            </a:r>
            <a:r>
              <a:rPr lang="en-IN" sz="3500" dirty="0" smtClean="0"/>
              <a:t>or correct</a:t>
            </a:r>
            <a:r>
              <a:rPr lang="en-IN" sz="3500" dirty="0" smtClean="0"/>
              <a:t> any </a:t>
            </a:r>
            <a:r>
              <a:rPr lang="en-GB" sz="3600" dirty="0"/>
              <a:t>unexpected</a:t>
            </a:r>
            <a:r>
              <a:rPr lang="en-IN" sz="3500" dirty="0" smtClean="0"/>
              <a:t> incidents.</a:t>
            </a:r>
          </a:p>
          <a:p>
            <a:pPr>
              <a:buClrTx/>
              <a:buFont typeface="Arial" panose="020B0604020202020204" pitchFamily="34" charset="0"/>
              <a:buChar char="•"/>
            </a:pPr>
            <a:r>
              <a:rPr lang="en-US" sz="3500" dirty="0" smtClean="0"/>
              <a:t>Presently </a:t>
            </a:r>
            <a:r>
              <a:rPr lang="en-US" sz="3500" dirty="0"/>
              <a:t>IPWS is </a:t>
            </a:r>
            <a:r>
              <a:rPr lang="en-US" sz="3500" b="1" dirty="0"/>
              <a:t>satisfactorily serving its objective </a:t>
            </a:r>
            <a:r>
              <a:rPr lang="en-US" sz="3500" b="1" dirty="0" smtClean="0"/>
              <a:t>across </a:t>
            </a:r>
            <a:r>
              <a:rPr lang="en-US" sz="3500" b="1" dirty="0"/>
              <a:t>all ISRO </a:t>
            </a:r>
            <a:r>
              <a:rPr lang="en-US" sz="3500" b="1" dirty="0" err="1" smtClean="0"/>
              <a:t>centres</a:t>
            </a:r>
            <a:r>
              <a:rPr lang="en-US" sz="3500" b="1" dirty="0" smtClean="0"/>
              <a:t>/units.</a:t>
            </a:r>
            <a:endParaRPr lang="en-IN" sz="3500" b="1" dirty="0"/>
          </a:p>
          <a:p>
            <a:pPr>
              <a:buClrTx/>
              <a:buFont typeface="Arial" panose="020B0604020202020204" pitchFamily="34" charset="0"/>
              <a:buChar char="•"/>
            </a:pPr>
            <a:endParaRPr lang="en-US" sz="3500" b="1" dirty="0"/>
          </a:p>
          <a:p>
            <a:pPr>
              <a:buClrTx/>
              <a:buFont typeface="Arial" panose="020B0604020202020204" pitchFamily="34" charset="0"/>
              <a:buChar char="•"/>
            </a:pPr>
            <a:endParaRPr lang="en-GB" sz="1800" b="1" dirty="0"/>
          </a:p>
        </p:txBody>
      </p:sp>
    </p:spTree>
    <p:extLst>
      <p:ext uri="{BB962C8B-B14F-4D97-AF65-F5344CB8AC3E}">
        <p14:creationId xmlns:p14="http://schemas.microsoft.com/office/powerpoint/2010/main" val="2187476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6600"/>
                </a:solidFill>
              </a:rPr>
              <a:t>COINS-PFMS Interface Software</a:t>
            </a:r>
            <a:endParaRPr lang="en-GB" sz="3600" b="1" dirty="0">
              <a:solidFill>
                <a:srgbClr val="FF6600"/>
              </a:solidFill>
            </a:endParaRPr>
          </a:p>
        </p:txBody>
      </p:sp>
      <p:sp>
        <p:nvSpPr>
          <p:cNvPr id="19" name="Content Placeholder 18"/>
          <p:cNvSpPr>
            <a:spLocks noGrp="1"/>
          </p:cNvSpPr>
          <p:nvPr>
            <p:ph idx="1"/>
          </p:nvPr>
        </p:nvSpPr>
        <p:spPr/>
        <p:txBody>
          <a:bodyPr/>
          <a:lstStyle/>
          <a:p>
            <a:pPr>
              <a:buClr>
                <a:schemeClr val="tx1"/>
              </a:buClr>
              <a:buFont typeface="Arial" panose="020B0604020202020204" pitchFamily="34" charset="0"/>
              <a:buChar char="•"/>
            </a:pPr>
            <a:r>
              <a:rPr lang="en-US" sz="1600" dirty="0" smtClean="0"/>
              <a:t>It is an interface software that transfer ISRO-DOS accounting information to PFMS system in the form of XML files.</a:t>
            </a:r>
          </a:p>
          <a:p>
            <a:pPr>
              <a:buClr>
                <a:schemeClr val="tx1"/>
              </a:buClr>
              <a:buFont typeface="Arial" panose="020B0604020202020204" pitchFamily="34" charset="0"/>
              <a:buChar char="•"/>
            </a:pPr>
            <a:r>
              <a:rPr lang="en-US" sz="1600" dirty="0"/>
              <a:t>Played key role from conceptual design to operationalization of this system</a:t>
            </a:r>
            <a:r>
              <a:rPr lang="en-US" sz="1600" dirty="0" smtClean="0"/>
              <a:t>.</a:t>
            </a:r>
          </a:p>
          <a:p>
            <a:pPr>
              <a:buClr>
                <a:schemeClr val="tx1"/>
              </a:buClr>
              <a:buFont typeface="Arial" panose="020B0604020202020204" pitchFamily="34" charset="0"/>
              <a:buChar char="•"/>
            </a:pPr>
            <a:r>
              <a:rPr lang="en-IN" sz="1600" dirty="0" smtClean="0"/>
              <a:t> </a:t>
            </a:r>
            <a:r>
              <a:rPr lang="en-US" sz="1600" dirty="0"/>
              <a:t>As a member of ‘COINS-PFMS Interface /software review Committee’ team </a:t>
            </a:r>
            <a:r>
              <a:rPr lang="en-US" sz="1600" dirty="0" smtClean="0"/>
              <a:t>reported all major  incidents related </a:t>
            </a:r>
            <a:r>
              <a:rPr lang="en-US" sz="1600" dirty="0"/>
              <a:t>to business logic, </a:t>
            </a:r>
            <a:r>
              <a:rPr lang="en-US" sz="1600" dirty="0" smtClean="0"/>
              <a:t>bugs, </a:t>
            </a:r>
            <a:r>
              <a:rPr lang="en-US" sz="1600" dirty="0"/>
              <a:t>performance related </a:t>
            </a:r>
            <a:r>
              <a:rPr lang="en-US" sz="1600" dirty="0" smtClean="0"/>
              <a:t>issues, code-reusability and modularity were submitted to </a:t>
            </a:r>
            <a:r>
              <a:rPr lang="en-US" sz="1600" dirty="0"/>
              <a:t>DD, RO, </a:t>
            </a:r>
            <a:r>
              <a:rPr lang="en-US" sz="1600" dirty="0" smtClean="0"/>
              <a:t>SDSC.</a:t>
            </a:r>
          </a:p>
          <a:p>
            <a:pPr>
              <a:buClr>
                <a:schemeClr val="tx1"/>
              </a:buClr>
              <a:buFont typeface="Arial" panose="020B0604020202020204" pitchFamily="34" charset="0"/>
              <a:buChar char="•"/>
            </a:pPr>
            <a:r>
              <a:rPr lang="en-US" sz="1600" dirty="0" smtClean="0"/>
              <a:t>Ensures operations </a:t>
            </a:r>
            <a:r>
              <a:rPr lang="en-US" sz="1600" dirty="0"/>
              <a:t>and maintenance of the finance, accounts and stores related modules of COINS at </a:t>
            </a:r>
            <a:r>
              <a:rPr lang="en-US" sz="1600" dirty="0" smtClean="0"/>
              <a:t>URSC</a:t>
            </a:r>
          </a:p>
          <a:p>
            <a:pPr>
              <a:buClr>
                <a:schemeClr val="tx1"/>
              </a:buClr>
              <a:buFont typeface="Arial" panose="020B0604020202020204" pitchFamily="34" charset="0"/>
              <a:buChar char="•"/>
            </a:pPr>
            <a:r>
              <a:rPr lang="en-US" sz="1600" dirty="0"/>
              <a:t>Provided support for configuring the COINS-PFMS interface software across all ISRO </a:t>
            </a:r>
            <a:r>
              <a:rPr lang="en-US" sz="1600" dirty="0" err="1"/>
              <a:t>centres</a:t>
            </a:r>
            <a:r>
              <a:rPr lang="en-US" sz="1600" dirty="0"/>
              <a:t>. The system is </a:t>
            </a:r>
            <a:r>
              <a:rPr lang="en-US" sz="1600" dirty="0" smtClean="0"/>
              <a:t>in continual use </a:t>
            </a:r>
            <a:r>
              <a:rPr lang="en-US" sz="1600" dirty="0"/>
              <a:t>and serving its objective since 01-Jan-2019</a:t>
            </a:r>
            <a:r>
              <a:rPr lang="en-US" sz="1600" dirty="0" smtClean="0"/>
              <a:t>.</a:t>
            </a:r>
          </a:p>
          <a:p>
            <a:pPr>
              <a:buClr>
                <a:schemeClr val="tx1"/>
              </a:buClr>
              <a:buFont typeface="Arial" panose="020B0604020202020204" pitchFamily="34" charset="0"/>
              <a:buChar char="•"/>
            </a:pPr>
            <a:r>
              <a:rPr lang="en-US" sz="1600" dirty="0" smtClean="0"/>
              <a:t>Involved </a:t>
            </a:r>
            <a:r>
              <a:rPr lang="en-US" sz="1600" dirty="0"/>
              <a:t>in </a:t>
            </a:r>
            <a:r>
              <a:rPr lang="en-US" sz="1600" dirty="0" smtClean="0"/>
              <a:t>complete </a:t>
            </a:r>
            <a:r>
              <a:rPr lang="en-US" sz="1600" dirty="0"/>
              <a:t>verification and validation of COINS-PFMS Interface Software and submitted detailed test results </a:t>
            </a:r>
            <a:r>
              <a:rPr lang="en-US" sz="1600" dirty="0" smtClean="0"/>
              <a:t>report for making the desired changes.</a:t>
            </a:r>
          </a:p>
          <a:p>
            <a:pPr>
              <a:buClr>
                <a:schemeClr val="tx1"/>
              </a:buClr>
              <a:buFont typeface="Arial" panose="020B0604020202020204" pitchFamily="34" charset="0"/>
              <a:buChar char="•"/>
            </a:pPr>
            <a:endParaRPr lang="en-US" sz="1600" b="1" dirty="0" smtClean="0"/>
          </a:p>
          <a:p>
            <a:pPr>
              <a:buClr>
                <a:schemeClr val="tx1"/>
              </a:buClr>
              <a:buFont typeface="Arial" panose="020B0604020202020204" pitchFamily="34" charset="0"/>
              <a:buChar char="•"/>
            </a:pPr>
            <a:endParaRPr lang="en-US" sz="1600" b="1" dirty="0" smtClean="0"/>
          </a:p>
          <a:p>
            <a:pPr>
              <a:buClr>
                <a:schemeClr val="tx1"/>
              </a:buClr>
              <a:buFont typeface="Arial" panose="020B0604020202020204" pitchFamily="34" charset="0"/>
              <a:buChar char="•"/>
            </a:pPr>
            <a:endParaRPr lang="en-US" b="1" dirty="0"/>
          </a:p>
          <a:p>
            <a:pPr>
              <a:buClr>
                <a:schemeClr val="tx1"/>
              </a:buClr>
              <a:buFont typeface="Arial" panose="020B0604020202020204" pitchFamily="34" charset="0"/>
              <a:buChar char="•"/>
            </a:pPr>
            <a:endParaRPr lang="en-GB"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168" y="4818888"/>
            <a:ext cx="7479792" cy="893635"/>
          </a:xfrm>
          <a:prstGeom prst="rect">
            <a:avLst/>
          </a:prstGeom>
        </p:spPr>
      </p:pic>
    </p:spTree>
    <p:extLst>
      <p:ext uri="{BB962C8B-B14F-4D97-AF65-F5344CB8AC3E}">
        <p14:creationId xmlns:p14="http://schemas.microsoft.com/office/powerpoint/2010/main" val="3623182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FF6600"/>
                </a:solidFill>
              </a:rPr>
              <a:t>SANDESH </a:t>
            </a:r>
            <a:r>
              <a:rPr lang="en-IN" sz="3600" b="1" dirty="0">
                <a:solidFill>
                  <a:srgbClr val="FF6600"/>
                </a:solidFill>
              </a:rPr>
              <a:t>- The </a:t>
            </a:r>
            <a:r>
              <a:rPr lang="en-IN" sz="3600" b="1" dirty="0" smtClean="0">
                <a:solidFill>
                  <a:srgbClr val="FF6600"/>
                </a:solidFill>
              </a:rPr>
              <a:t>Management Information </a:t>
            </a:r>
            <a:r>
              <a:rPr lang="en-IN" sz="3600" b="1" dirty="0">
                <a:solidFill>
                  <a:srgbClr val="FF6600"/>
                </a:solidFill>
              </a:rPr>
              <a:t>System</a:t>
            </a:r>
            <a:endParaRPr lang="en-GB" sz="3600" b="1" dirty="0">
              <a:solidFill>
                <a:srgbClr val="FF6600"/>
              </a:solidFill>
            </a:endParaRPr>
          </a:p>
        </p:txBody>
      </p:sp>
      <p:sp>
        <p:nvSpPr>
          <p:cNvPr id="3" name="Content Placeholder 2"/>
          <p:cNvSpPr>
            <a:spLocks noGrp="1"/>
          </p:cNvSpPr>
          <p:nvPr>
            <p:ph idx="1"/>
          </p:nvPr>
        </p:nvSpPr>
        <p:spPr>
          <a:xfrm>
            <a:off x="1097280" y="1845734"/>
            <a:ext cx="7142205" cy="4462787"/>
          </a:xfrm>
        </p:spPr>
        <p:txBody>
          <a:bodyPr>
            <a:noAutofit/>
          </a:bodyPr>
          <a:lstStyle/>
          <a:p>
            <a:pPr>
              <a:buClr>
                <a:schemeClr val="tx1"/>
              </a:buClr>
              <a:buFont typeface="Arial" panose="020B0604020202020204" pitchFamily="34" charset="0"/>
              <a:buChar char="•"/>
            </a:pPr>
            <a:r>
              <a:rPr lang="en-US" sz="1200" dirty="0" smtClean="0"/>
              <a:t>Responsible for </a:t>
            </a:r>
            <a:r>
              <a:rPr lang="en-US" sz="1200" b="1" dirty="0" smtClean="0"/>
              <a:t>continual </a:t>
            </a:r>
            <a:r>
              <a:rPr lang="en-US" sz="1200" dirty="0" smtClean="0"/>
              <a:t>value </a:t>
            </a:r>
            <a:r>
              <a:rPr lang="en-US" sz="1200" dirty="0"/>
              <a:t>a</a:t>
            </a:r>
            <a:r>
              <a:rPr lang="en-US" sz="1200" dirty="0" smtClean="0"/>
              <a:t>ddition</a:t>
            </a:r>
            <a:r>
              <a:rPr lang="en-US" sz="1200" dirty="0"/>
              <a:t>, </a:t>
            </a:r>
            <a:r>
              <a:rPr lang="en-US" sz="1200" dirty="0" smtClean="0"/>
              <a:t>innovation , maintenance and encourage paperless </a:t>
            </a:r>
            <a:r>
              <a:rPr lang="en-US" sz="1200" dirty="0"/>
              <a:t>and </a:t>
            </a:r>
            <a:r>
              <a:rPr lang="en-US" sz="1200" b="1" dirty="0"/>
              <a:t>office automation</a:t>
            </a:r>
            <a:r>
              <a:rPr lang="en-US" sz="1200" dirty="0"/>
              <a:t> </a:t>
            </a:r>
            <a:r>
              <a:rPr lang="en-US" sz="1200" dirty="0" smtClean="0"/>
              <a:t>through SANDESH system.</a:t>
            </a:r>
          </a:p>
          <a:p>
            <a:pPr>
              <a:buClr>
                <a:schemeClr val="tx1"/>
              </a:buClr>
              <a:buFont typeface="Arial" panose="020B0604020202020204" pitchFamily="34" charset="0"/>
              <a:buChar char="•"/>
            </a:pPr>
            <a:r>
              <a:rPr lang="en-US" sz="1200" dirty="0"/>
              <a:t>Developed a new module for </a:t>
            </a:r>
            <a:r>
              <a:rPr lang="en-US" sz="1200" b="1" dirty="0"/>
              <a:t>Foreign Tour Allowance (FTA</a:t>
            </a:r>
            <a:r>
              <a:rPr lang="en-US" sz="1200" b="1" dirty="0" smtClean="0"/>
              <a:t>)</a:t>
            </a:r>
            <a:r>
              <a:rPr lang="en-US" sz="1200" dirty="0" smtClean="0"/>
              <a:t>,</a:t>
            </a:r>
            <a:r>
              <a:rPr lang="en-US" sz="1200" dirty="0"/>
              <a:t> in which account personal can add Travelling Allowance advance and settlement details through online mode for employees who travelled on foreign official tours. </a:t>
            </a:r>
            <a:endParaRPr lang="en-US" sz="1200" dirty="0" smtClean="0"/>
          </a:p>
          <a:p>
            <a:pPr>
              <a:buClr>
                <a:schemeClr val="tx1"/>
              </a:buClr>
              <a:buFont typeface="Arial" panose="020B0604020202020204" pitchFamily="34" charset="0"/>
              <a:buChar char="•"/>
            </a:pPr>
            <a:r>
              <a:rPr lang="en-US" sz="1200" dirty="0"/>
              <a:t>Developed a module for </a:t>
            </a:r>
            <a:r>
              <a:rPr lang="en-US" sz="1200" b="1" dirty="0"/>
              <a:t>digitization</a:t>
            </a:r>
            <a:r>
              <a:rPr lang="en-US" sz="1200" dirty="0"/>
              <a:t> of TRAVEL Agents transactions related to payment details and air-travel booking details that made by TRAVEL Agents like ‘Balmer Lawrie</a:t>
            </a:r>
            <a:r>
              <a:rPr lang="en-US" sz="1200" dirty="0" smtClean="0"/>
              <a:t>’.</a:t>
            </a:r>
          </a:p>
          <a:p>
            <a:pPr>
              <a:buClr>
                <a:schemeClr val="tx1"/>
              </a:buClr>
              <a:buFont typeface="Arial" panose="020B0604020202020204" pitchFamily="34" charset="0"/>
              <a:buChar char="•"/>
            </a:pPr>
            <a:r>
              <a:rPr lang="en-US" sz="1200" dirty="0"/>
              <a:t>Developed an </a:t>
            </a:r>
            <a:r>
              <a:rPr lang="en-US" sz="1200" b="1" dirty="0"/>
              <a:t>INCENTIVE MANAGEMENT MODULE</a:t>
            </a:r>
            <a:r>
              <a:rPr lang="en-US" sz="1200" dirty="0"/>
              <a:t>, by which cost of tickets can be adjusted against </a:t>
            </a:r>
            <a:r>
              <a:rPr lang="en-US" sz="1200" dirty="0" smtClean="0"/>
              <a:t>incentives </a:t>
            </a:r>
            <a:r>
              <a:rPr lang="en-US" sz="1200" dirty="0"/>
              <a:t>received to travel agent from airlines companies for </a:t>
            </a:r>
            <a:r>
              <a:rPr lang="en-US" sz="1200" dirty="0" smtClean="0"/>
              <a:t>URSC accomplished tours.</a:t>
            </a:r>
          </a:p>
          <a:p>
            <a:pPr>
              <a:buClr>
                <a:schemeClr val="tx1"/>
              </a:buClr>
              <a:buFont typeface="Arial" panose="020B0604020202020204" pitchFamily="34" charset="0"/>
              <a:buChar char="•"/>
            </a:pPr>
            <a:r>
              <a:rPr lang="en-US" sz="1200" dirty="0"/>
              <a:t>Developed a module towards </a:t>
            </a:r>
            <a:r>
              <a:rPr lang="en-US" sz="1200" b="1" dirty="0"/>
              <a:t>e-Governance</a:t>
            </a:r>
            <a:r>
              <a:rPr lang="en-US" sz="1200" dirty="0"/>
              <a:t> , where automated alerts of payment acknowledgements will be sent through SMS and </a:t>
            </a:r>
            <a:r>
              <a:rPr lang="en-US" sz="1200" dirty="0" smtClean="0"/>
              <a:t>e-Mail</a:t>
            </a:r>
            <a:r>
              <a:rPr lang="en-US" sz="1200" dirty="0"/>
              <a:t>. This will </a:t>
            </a:r>
            <a:r>
              <a:rPr lang="en-US" sz="1200" dirty="0" smtClean="0"/>
              <a:t>be a one more step towards practicing office-automation </a:t>
            </a:r>
            <a:r>
              <a:rPr lang="en-US" sz="1200" dirty="0"/>
              <a:t>in URSC</a:t>
            </a:r>
            <a:r>
              <a:rPr lang="en-US" sz="1200" dirty="0" smtClean="0"/>
              <a:t>.</a:t>
            </a:r>
          </a:p>
          <a:p>
            <a:pPr>
              <a:buClr>
                <a:schemeClr val="tx1"/>
              </a:buClr>
              <a:buFont typeface="Arial" panose="020B0604020202020204" pitchFamily="34" charset="0"/>
              <a:buChar char="•"/>
            </a:pPr>
            <a:r>
              <a:rPr lang="en-GB" sz="1200" dirty="0" smtClean="0"/>
              <a:t>Transform the traditional database connection mechanism to </a:t>
            </a:r>
            <a:r>
              <a:rPr lang="en-GB" sz="1200" b="1" dirty="0" smtClean="0"/>
              <a:t>CONNECTION POOLING </a:t>
            </a:r>
            <a:r>
              <a:rPr lang="en-GB" sz="1200" dirty="0"/>
              <a:t>to enhance </a:t>
            </a:r>
            <a:r>
              <a:rPr lang="en-GB" sz="1200" dirty="0" smtClean="0"/>
              <a:t>the</a:t>
            </a:r>
            <a:r>
              <a:rPr lang="en-GB" sz="1200" dirty="0"/>
              <a:t> application</a:t>
            </a:r>
            <a:r>
              <a:rPr lang="en-GB" sz="1200" dirty="0" smtClean="0"/>
              <a:t> performance.</a:t>
            </a:r>
          </a:p>
          <a:p>
            <a:pPr>
              <a:buClr>
                <a:schemeClr val="tx1"/>
              </a:buClr>
              <a:buFont typeface="Arial" panose="020B0604020202020204" pitchFamily="34" charset="0"/>
              <a:buChar char="•"/>
            </a:pPr>
            <a:r>
              <a:rPr lang="en-US" sz="1200" dirty="0"/>
              <a:t>Introduced the </a:t>
            </a:r>
            <a:r>
              <a:rPr lang="en-US" sz="1200" b="1" dirty="0"/>
              <a:t>open source version control </a:t>
            </a:r>
            <a:r>
              <a:rPr lang="en-US" sz="1200" dirty="0"/>
              <a:t>system GIT </a:t>
            </a:r>
            <a:r>
              <a:rPr lang="en-US" sz="1200" dirty="0" smtClean="0"/>
              <a:t> to </a:t>
            </a:r>
            <a:r>
              <a:rPr lang="en-US" sz="1200" dirty="0"/>
              <a:t>track </a:t>
            </a:r>
            <a:r>
              <a:rPr lang="en-US" sz="1200" dirty="0" smtClean="0"/>
              <a:t>every </a:t>
            </a:r>
            <a:r>
              <a:rPr lang="en-US" sz="1200" dirty="0"/>
              <a:t>code </a:t>
            </a:r>
            <a:r>
              <a:rPr lang="en-US" sz="1200" dirty="0" smtClean="0"/>
              <a:t>change. This </a:t>
            </a:r>
            <a:r>
              <a:rPr lang="en-US" sz="1200" dirty="0"/>
              <a:t>helps in seamless collaboration amongst </a:t>
            </a:r>
            <a:r>
              <a:rPr lang="en-US" sz="1200" dirty="0" smtClean="0"/>
              <a:t>developers.</a:t>
            </a:r>
          </a:p>
          <a:p>
            <a:pPr>
              <a:buClr>
                <a:schemeClr val="tx1"/>
              </a:buClr>
              <a:buFont typeface="Arial" panose="020B0604020202020204" pitchFamily="34" charset="0"/>
              <a:buChar char="•"/>
            </a:pPr>
            <a:r>
              <a:rPr lang="en-GB" sz="1200" dirty="0"/>
              <a:t>Comprehensive online system for </a:t>
            </a:r>
            <a:r>
              <a:rPr lang="en-GB" sz="1200" b="1" dirty="0"/>
              <a:t>Official Travelling Allowance</a:t>
            </a:r>
            <a:r>
              <a:rPr lang="en-GB" sz="1200" dirty="0" smtClean="0"/>
              <a:t>.</a:t>
            </a:r>
          </a:p>
          <a:p>
            <a:pPr>
              <a:buClr>
                <a:schemeClr val="tx1"/>
              </a:buClr>
              <a:buFont typeface="Arial" panose="020B0604020202020204" pitchFamily="34" charset="0"/>
              <a:buChar char="•"/>
            </a:pPr>
            <a:r>
              <a:rPr lang="en-US" sz="1200" dirty="0" err="1"/>
              <a:t>Sandesh</a:t>
            </a:r>
            <a:r>
              <a:rPr lang="en-US" sz="1200" dirty="0"/>
              <a:t> system </a:t>
            </a:r>
            <a:r>
              <a:rPr lang="en-US" sz="1200" dirty="0" smtClean="0"/>
              <a:t>is presently </a:t>
            </a:r>
            <a:r>
              <a:rPr lang="en-US" sz="1200" b="1" dirty="0" smtClean="0"/>
              <a:t>deployed </a:t>
            </a:r>
            <a:r>
              <a:rPr lang="en-US" sz="1200" b="1" dirty="0"/>
              <a:t>at VSSC, LPSC(B), HSFC, MCF, ISRO HQ and </a:t>
            </a:r>
            <a:r>
              <a:rPr lang="en-US" sz="1200" b="1" dirty="0" smtClean="0"/>
              <a:t>PRL </a:t>
            </a:r>
            <a:r>
              <a:rPr lang="en-US" sz="1200" dirty="0" smtClean="0"/>
              <a:t>due to its effectiveness.</a:t>
            </a:r>
            <a:endParaRPr lang="en-IN" sz="1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4985" y="1845733"/>
            <a:ext cx="3622549" cy="170280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986" y="3716323"/>
            <a:ext cx="3698050" cy="23489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809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6600"/>
                </a:solidFill>
              </a:rPr>
              <a:t>Additional Activities</a:t>
            </a:r>
            <a:endParaRPr lang="en-GB" sz="3600" b="1" dirty="0">
              <a:solidFill>
                <a:srgbClr val="FF6600"/>
              </a:solidFill>
            </a:endParaRPr>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1400" dirty="0" smtClean="0"/>
              <a:t>As </a:t>
            </a:r>
            <a:r>
              <a:rPr lang="en-US" sz="1400" dirty="0"/>
              <a:t>an author of technical paper on ‘</a:t>
            </a:r>
            <a:r>
              <a:rPr lang="en-US" sz="1400" b="1" dirty="0"/>
              <a:t>e-Governance Initiative in URSC - Automation of various Government-to-Employee (G2E) Services</a:t>
            </a:r>
            <a:r>
              <a:rPr lang="en-US" sz="1400" dirty="0"/>
              <a:t>’ got </a:t>
            </a:r>
            <a:r>
              <a:rPr lang="en-US" sz="1400" dirty="0" smtClean="0"/>
              <a:t>the opportunity  </a:t>
            </a:r>
            <a:r>
              <a:rPr lang="en-US" sz="1400" dirty="0"/>
              <a:t>for oral presentation from ISRO Seminar on Computer and Information Technology (</a:t>
            </a:r>
            <a:r>
              <a:rPr lang="en-US" sz="1400" b="1" dirty="0"/>
              <a:t>ISCIT</a:t>
            </a:r>
            <a:r>
              <a:rPr lang="en-US" sz="1400" dirty="0"/>
              <a:t>) held at </a:t>
            </a:r>
            <a:r>
              <a:rPr lang="en-GB" sz="1400" dirty="0" smtClean="0"/>
              <a:t>ISRO </a:t>
            </a:r>
            <a:r>
              <a:rPr lang="en-GB" sz="1400" dirty="0"/>
              <a:t>Propulsion Complex (IPRC), </a:t>
            </a:r>
            <a:r>
              <a:rPr lang="en-GB" sz="1400" dirty="0" smtClean="0"/>
              <a:t>Mahendragiri.</a:t>
            </a:r>
            <a:endParaRPr lang="en-US" sz="1400" dirty="0" smtClean="0"/>
          </a:p>
          <a:p>
            <a:pPr>
              <a:buClrTx/>
              <a:buFont typeface="Arial" panose="020B0604020202020204" pitchFamily="34" charset="0"/>
              <a:buChar char="•"/>
            </a:pPr>
            <a:r>
              <a:rPr lang="en-US" sz="1400" dirty="0" smtClean="0"/>
              <a:t>Designed, developed and demonstrated a prototype model to retrieve data from </a:t>
            </a:r>
            <a:r>
              <a:rPr lang="en-GB" sz="1400" b="1" dirty="0"/>
              <a:t>distributed database</a:t>
            </a:r>
            <a:r>
              <a:rPr lang="en-GB" sz="1400" dirty="0"/>
              <a:t> </a:t>
            </a:r>
            <a:r>
              <a:rPr lang="en-US" sz="1400" dirty="0" smtClean="0"/>
              <a:t>on </a:t>
            </a:r>
            <a:r>
              <a:rPr lang="en-US" sz="1400" dirty="0"/>
              <a:t>real time </a:t>
            </a:r>
            <a:r>
              <a:rPr lang="en-US" sz="1400" dirty="0" smtClean="0"/>
              <a:t>basis using </a:t>
            </a:r>
            <a:br>
              <a:rPr lang="en-US" sz="1400" dirty="0" smtClean="0"/>
            </a:br>
            <a:r>
              <a:rPr lang="en-US" sz="1400" b="1" dirty="0" smtClean="0"/>
              <a:t>SPRING-BOOT</a:t>
            </a:r>
            <a:r>
              <a:rPr lang="en-US" sz="1400" b="1" dirty="0"/>
              <a:t>, Hibernate and bootstrap technologies. This will be useful in </a:t>
            </a:r>
            <a:r>
              <a:rPr lang="en-GB" sz="1400" b="1" dirty="0"/>
              <a:t>developing an Integrated MIS </a:t>
            </a:r>
            <a:r>
              <a:rPr lang="en-GB" sz="1400" b="1" dirty="0" smtClean="0"/>
              <a:t>system.</a:t>
            </a:r>
            <a:endParaRPr lang="en-US" sz="1400" b="1" dirty="0" smtClean="0"/>
          </a:p>
          <a:p>
            <a:pPr>
              <a:buClrTx/>
              <a:buFont typeface="Arial" panose="020B0604020202020204" pitchFamily="34" charset="0"/>
              <a:buChar char="•"/>
            </a:pPr>
            <a:r>
              <a:rPr lang="en-US" sz="1400" dirty="0" smtClean="0"/>
              <a:t>Pursuing </a:t>
            </a:r>
            <a:r>
              <a:rPr lang="en-US" sz="1400" dirty="0" err="1"/>
              <a:t>M.Tech</a:t>
            </a:r>
            <a:r>
              <a:rPr lang="en-US" sz="1400" dirty="0"/>
              <a:t>. Software </a:t>
            </a:r>
            <a:r>
              <a:rPr lang="en-US" sz="1400" dirty="0" smtClean="0"/>
              <a:t>Systems program in </a:t>
            </a:r>
            <a:r>
              <a:rPr lang="en-US" sz="1400" b="1" dirty="0" smtClean="0"/>
              <a:t>Data Analytics from BITS-</a:t>
            </a:r>
            <a:r>
              <a:rPr lang="en-US" sz="1400" b="1" dirty="0" err="1" smtClean="0"/>
              <a:t>Pilani</a:t>
            </a:r>
            <a:r>
              <a:rPr lang="en-US" sz="1400" b="1" dirty="0" smtClean="0"/>
              <a:t> ,Work Integrated Learning </a:t>
            </a:r>
            <a:r>
              <a:rPr lang="en-US" sz="1400" b="1" dirty="0" err="1" smtClean="0"/>
              <a:t>Programmes</a:t>
            </a:r>
            <a:r>
              <a:rPr lang="en-US" sz="1400" b="1" dirty="0" smtClean="0"/>
              <a:t> (WILP). </a:t>
            </a:r>
            <a:r>
              <a:rPr lang="en-US" sz="1400" dirty="0" smtClean="0"/>
              <a:t>This program is carried out in </a:t>
            </a:r>
            <a:r>
              <a:rPr lang="en-US" sz="1400" dirty="0"/>
              <a:t>online classes </a:t>
            </a:r>
            <a:r>
              <a:rPr lang="en-US" sz="1400" dirty="0" smtClean="0"/>
              <a:t>mode and conducted </a:t>
            </a:r>
            <a:r>
              <a:rPr lang="en-US" sz="1400" dirty="0"/>
              <a:t>mostly on weekends or after business hours</a:t>
            </a:r>
            <a:r>
              <a:rPr lang="en-US" sz="1400" dirty="0" smtClean="0"/>
              <a:t>.</a:t>
            </a:r>
          </a:p>
          <a:p>
            <a:pPr>
              <a:buClrTx/>
              <a:buFont typeface="Arial" panose="020B0604020202020204" pitchFamily="34" charset="0"/>
              <a:buChar char="•"/>
            </a:pPr>
            <a:r>
              <a:rPr lang="en-US" sz="1400" dirty="0"/>
              <a:t>As </a:t>
            </a:r>
            <a:r>
              <a:rPr lang="en-US" sz="1400" b="1" dirty="0"/>
              <a:t>Division Level Management Representatives (DMR) </a:t>
            </a:r>
            <a:r>
              <a:rPr lang="en-US" sz="1400" dirty="0"/>
              <a:t>of MISD for ISO program, responsible for maintaining required ISO documents for the division which are essential in maintaining ISO standard activities</a:t>
            </a:r>
            <a:r>
              <a:rPr lang="en-US" sz="1400" dirty="0" smtClean="0"/>
              <a:t>.</a:t>
            </a:r>
            <a:endParaRPr lang="en-US" sz="1400" dirty="0" smtClean="0"/>
          </a:p>
          <a:p>
            <a:pPr>
              <a:buClrTx/>
              <a:buFont typeface="Arial" panose="020B0604020202020204" pitchFamily="34" charset="0"/>
              <a:buChar char="•"/>
            </a:pPr>
            <a:r>
              <a:rPr lang="en-US" sz="1400" dirty="0" smtClean="0"/>
              <a:t>Introduced an Open source tool , DOXYGEN for </a:t>
            </a:r>
            <a:r>
              <a:rPr lang="en-GB" sz="1400" dirty="0" smtClean="0"/>
              <a:t>generating </a:t>
            </a:r>
            <a:r>
              <a:rPr lang="en-GB" sz="1400" dirty="0"/>
              <a:t>documentation </a:t>
            </a:r>
            <a:r>
              <a:rPr lang="en-GB" sz="1400" dirty="0" smtClean="0"/>
              <a:t>from all popular annotated programming languages. This tool has </a:t>
            </a:r>
            <a:r>
              <a:rPr lang="en-GB" sz="1400" dirty="0"/>
              <a:t>generated online documentations(in browser) and set of off-line reference </a:t>
            </a:r>
            <a:r>
              <a:rPr lang="en-GB" sz="1400" dirty="0" smtClean="0"/>
              <a:t>manual in PDFs which helped </a:t>
            </a:r>
            <a:r>
              <a:rPr lang="en-GB" sz="1400" b="1" dirty="0" smtClean="0"/>
              <a:t>in </a:t>
            </a:r>
            <a:r>
              <a:rPr lang="en-GB" sz="1400" b="1" dirty="0"/>
              <a:t>maintaining software-quality </a:t>
            </a:r>
            <a:r>
              <a:rPr lang="en-GB" sz="1400" b="1" dirty="0" smtClean="0"/>
              <a:t>and </a:t>
            </a:r>
            <a:r>
              <a:rPr lang="en-US" sz="1400" b="1" dirty="0"/>
              <a:t>ISO standard </a:t>
            </a:r>
            <a:r>
              <a:rPr lang="en-US" sz="1400" b="1" dirty="0" smtClean="0"/>
              <a:t>activities</a:t>
            </a:r>
            <a:r>
              <a:rPr lang="en-US" sz="1400" b="1" dirty="0" smtClean="0"/>
              <a:t>.</a:t>
            </a:r>
          </a:p>
          <a:p>
            <a:pPr>
              <a:buClrTx/>
              <a:buFont typeface="Arial" panose="020B0604020202020204" pitchFamily="34" charset="0"/>
              <a:buChar char="•"/>
            </a:pPr>
            <a:r>
              <a:rPr lang="en-US" sz="1400" b="1" dirty="0" smtClean="0"/>
              <a:t> </a:t>
            </a:r>
            <a:r>
              <a:rPr lang="en-US" sz="1400" dirty="0" smtClean="0"/>
              <a:t>On </a:t>
            </a:r>
            <a:r>
              <a:rPr lang="en-US" sz="1400" dirty="0"/>
              <a:t>behalf of URSC, attended ‘One-Day Workshop on HINDI KNOWLEDGE MANAGEMENT APPLICATION’ held at SAC. This application is developed to digitalizes the various operational activities of respective </a:t>
            </a:r>
            <a:r>
              <a:rPr lang="en-US" sz="1400" dirty="0" err="1"/>
              <a:t>centres’</a:t>
            </a:r>
            <a:r>
              <a:rPr lang="en-US" sz="1400" dirty="0"/>
              <a:t> Hindi Cell. After making </a:t>
            </a:r>
            <a:r>
              <a:rPr lang="en-US" sz="1400" dirty="0" err="1"/>
              <a:t>centre</a:t>
            </a:r>
            <a:r>
              <a:rPr lang="en-US" sz="1400" dirty="0"/>
              <a:t> specific changes, this application is configured successfully on the test server </a:t>
            </a:r>
            <a:r>
              <a:rPr lang="en-US" sz="1400" dirty="0" smtClean="0"/>
              <a:t>for URSC-Hindi </a:t>
            </a:r>
            <a:r>
              <a:rPr lang="en-US" sz="1400" dirty="0"/>
              <a:t>Cell and made available for the Functional </a:t>
            </a:r>
            <a:r>
              <a:rPr lang="en-US" sz="1400" dirty="0" smtClean="0"/>
              <a:t>testing to ends users.</a:t>
            </a:r>
            <a:endParaRPr lang="en-GB" sz="1400" dirty="0"/>
          </a:p>
        </p:txBody>
      </p:sp>
    </p:spTree>
    <p:extLst>
      <p:ext uri="{BB962C8B-B14F-4D97-AF65-F5344CB8AC3E}">
        <p14:creationId xmlns:p14="http://schemas.microsoft.com/office/powerpoint/2010/main" val="1403653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2402</TotalTime>
  <Words>816</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WORK REPORT FOR THE PERIOD-24.05.2016 to TILL DATE</vt:lpstr>
      <vt:lpstr>Role and Responsibilities</vt:lpstr>
      <vt:lpstr>ISRO/DOS PFMS Web Services Interface System (IPWS)</vt:lpstr>
      <vt:lpstr>COINS-PFMS Interface Software</vt:lpstr>
      <vt:lpstr>SANDESH - The Management Information System</vt:lpstr>
      <vt:lpstr>Additional Activities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ACCOUNT FOR THE PERIOD 01.07.2016 to TILL DATE</dc:title>
  <dc:creator>Hewlett-Packard Company</dc:creator>
  <cp:lastModifiedBy>Hewlett-Packard Company</cp:lastModifiedBy>
  <cp:revision>213</cp:revision>
  <dcterms:created xsi:type="dcterms:W3CDTF">2020-05-28T09:35:02Z</dcterms:created>
  <dcterms:modified xsi:type="dcterms:W3CDTF">2020-06-02T09:53:23Z</dcterms:modified>
</cp:coreProperties>
</file>