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7" r:id="rId6"/>
    <p:sldId id="263" r:id="rId7"/>
    <p:sldId id="264" r:id="rId8"/>
    <p:sldId id="265" r:id="rId9"/>
    <p:sldId id="266"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853" autoAdjust="0"/>
    <p:restoredTop sz="94660"/>
  </p:normalViewPr>
  <p:slideViewPr>
    <p:cSldViewPr>
      <p:cViewPr varScale="1">
        <p:scale>
          <a:sx n="73" d="100"/>
          <a:sy n="73" d="100"/>
        </p:scale>
        <p:origin x="-15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mailto:Mail-navdeepkohark58@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915400" cy="1295400"/>
          </a:xfrm>
        </p:spPr>
        <p:txBody>
          <a:bodyPr>
            <a:normAutofit/>
          </a:bodyPr>
          <a:lstStyle/>
          <a:p>
            <a:pPr algn="l"/>
            <a:r>
              <a:rPr lang="en-US" dirty="0" smtClean="0"/>
              <a:t> Data Acquisition and Data Wrangling</a:t>
            </a:r>
            <a:endParaRPr lang="en-US" dirty="0"/>
          </a:p>
        </p:txBody>
      </p:sp>
      <p:sp>
        <p:nvSpPr>
          <p:cNvPr id="6" name="TextBox 5"/>
          <p:cNvSpPr txBox="1"/>
          <p:nvPr/>
        </p:nvSpPr>
        <p:spPr>
          <a:xfrm>
            <a:off x="3962400" y="6172200"/>
            <a:ext cx="4876800" cy="369332"/>
          </a:xfrm>
          <a:prstGeom prst="rect">
            <a:avLst/>
          </a:prstGeom>
          <a:noFill/>
        </p:spPr>
        <p:txBody>
          <a:bodyPr wrap="square" rtlCol="0">
            <a:spAutoFit/>
          </a:bodyPr>
          <a:lstStyle/>
          <a:p>
            <a:pPr algn="r"/>
            <a:r>
              <a:rPr lang="en-US" dirty="0" smtClean="0"/>
              <a:t>By: Navdeep Kohar</a:t>
            </a:r>
            <a:endParaRPr lang="en-US" dirty="0"/>
          </a:p>
        </p:txBody>
      </p:sp>
      <p:sp>
        <p:nvSpPr>
          <p:cNvPr id="7" name="Rectangle 6"/>
          <p:cNvSpPr/>
          <p:nvPr/>
        </p:nvSpPr>
        <p:spPr>
          <a:xfrm>
            <a:off x="304800" y="1600201"/>
            <a:ext cx="8610600" cy="1200329"/>
          </a:xfrm>
          <a:prstGeom prst="rect">
            <a:avLst/>
          </a:prstGeom>
        </p:spPr>
        <p:txBody>
          <a:bodyPr wrap="square">
            <a:spAutoFit/>
          </a:bodyPr>
          <a:lstStyle/>
          <a:p>
            <a:pPr>
              <a:buFont typeface="Arial" pitchFamily="34" charset="0"/>
              <a:buChar char="•"/>
            </a:pPr>
            <a:r>
              <a:rPr lang="en-US" dirty="0" smtClean="0"/>
              <a:t> Data acquisition refers to the procedure of obtaining information by downloading or           transferring files from one location to another. File transfer, FASTA manipulation, manipulating Excel data sheets, and data management are the four primary sections of data acquisition.</a:t>
            </a:r>
            <a:endParaRPr lang="en-US" dirty="0"/>
          </a:p>
        </p:txBody>
      </p:sp>
      <p:sp>
        <p:nvSpPr>
          <p:cNvPr id="8" name="Rectangle 7"/>
          <p:cNvSpPr/>
          <p:nvPr/>
        </p:nvSpPr>
        <p:spPr>
          <a:xfrm>
            <a:off x="304800" y="2895600"/>
            <a:ext cx="8382000" cy="2862322"/>
          </a:xfrm>
          <a:prstGeom prst="rect">
            <a:avLst/>
          </a:prstGeom>
        </p:spPr>
        <p:txBody>
          <a:bodyPr wrap="square">
            <a:spAutoFit/>
          </a:bodyPr>
          <a:lstStyle/>
          <a:p>
            <a:pPr>
              <a:buFont typeface="Arial" pitchFamily="34" charset="0"/>
              <a:buChar char="•"/>
            </a:pPr>
            <a:r>
              <a:rPr lang="en-US" dirty="0" smtClean="0"/>
              <a:t>  Data wrangling is a time-consuming and iterative process of preparing and enriching data for analysis and visualization. Data preparation is the term for a procedure of data analysis like this. If the data wrangling system' output contains new data or errors, this procedure, like data analysis itself, can be iterative This implies that the program sequences may be repeated until the preferred outcome is obtained. Data wrangling is a simple and straightforward process compared to data curation or data stewardship, which are much more complex and difficult. Data curation is a holistic process that defines the continuous management of data throughout its whole life cycle from creation and first storage to the spot in time when it is archived or outdated and removed for future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457200" y="1600200"/>
            <a:ext cx="8305800" cy="3416320"/>
          </a:xfrm>
          <a:prstGeom prst="rect">
            <a:avLst/>
          </a:prstGeom>
          <a:noFill/>
        </p:spPr>
        <p:txBody>
          <a:bodyPr wrap="square" rtlCol="0">
            <a:spAutoFit/>
          </a:bodyPr>
          <a:lstStyle/>
          <a:p>
            <a:r>
              <a:rPr lang="en-US" dirty="0" smtClean="0"/>
              <a:t>Overall, data wrangling plays a crucial role in your overall data management process, transforming raw data into a valuable asset for your organization, helping you extract meaningful insights and make informed business decisions based on high-quality data.</a:t>
            </a:r>
          </a:p>
          <a:p>
            <a:endParaRPr lang="en-US" dirty="0" smtClean="0"/>
          </a:p>
          <a:p>
            <a:r>
              <a:rPr lang="en-US" dirty="0" smtClean="0"/>
              <a:t>Data wrangling ensures data is reliable and complete before professionals </a:t>
            </a:r>
            <a:r>
              <a:rPr lang="en-US" dirty="0" err="1" smtClean="0"/>
              <a:t>analyse</a:t>
            </a:r>
            <a:r>
              <a:rPr lang="en-US" dirty="0" smtClean="0"/>
              <a:t> it and use it to create insights. Thanks to this process, those insights are based on accurate, high-quality data</a:t>
            </a:r>
          </a:p>
          <a:p>
            <a:endParaRPr lang="en-US" dirty="0" smtClean="0"/>
          </a:p>
          <a:p>
            <a:r>
              <a:rPr lang="en-US" dirty="0" smtClean="0"/>
              <a:t>Effective data collection allows organizations to identify areas of improvement, measure success, and guide future decision-making. It plays a crucial role in understanding the competitive landscape.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133600"/>
            <a:ext cx="4800600" cy="1046440"/>
          </a:xfrm>
          <a:prstGeom prst="rect">
            <a:avLst/>
          </a:prstGeom>
          <a:noFill/>
        </p:spPr>
        <p:txBody>
          <a:bodyPr wrap="square" rtlCol="0">
            <a:spAutoFit/>
          </a:bodyPr>
          <a:lstStyle/>
          <a:p>
            <a:pPr algn="ctr"/>
            <a:r>
              <a:rPr lang="en-US" sz="4400" b="1" dirty="0" smtClean="0"/>
              <a:t>Thank You</a:t>
            </a:r>
            <a:endParaRPr lang="en-US" b="1" dirty="0" smtClean="0"/>
          </a:p>
          <a:p>
            <a:pPr algn="ctr"/>
            <a:endParaRPr lang="en-US" dirty="0"/>
          </a:p>
        </p:txBody>
      </p:sp>
      <p:sp>
        <p:nvSpPr>
          <p:cNvPr id="3" name="TextBox 2"/>
          <p:cNvSpPr txBox="1"/>
          <p:nvPr/>
        </p:nvSpPr>
        <p:spPr>
          <a:xfrm>
            <a:off x="4572000" y="3733800"/>
            <a:ext cx="3657600" cy="923330"/>
          </a:xfrm>
          <a:prstGeom prst="rect">
            <a:avLst/>
          </a:prstGeom>
          <a:noFill/>
        </p:spPr>
        <p:txBody>
          <a:bodyPr wrap="square" rtlCol="0">
            <a:spAutoFit/>
          </a:bodyPr>
          <a:lstStyle/>
          <a:p>
            <a:r>
              <a:rPr lang="en-US" dirty="0" smtClean="0"/>
              <a:t>Name-</a:t>
            </a:r>
            <a:r>
              <a:rPr lang="en-US" dirty="0" err="1" smtClean="0"/>
              <a:t>Navdeep</a:t>
            </a:r>
            <a:r>
              <a:rPr lang="en-US" dirty="0" smtClean="0"/>
              <a:t> </a:t>
            </a:r>
            <a:r>
              <a:rPr lang="en-US" dirty="0" err="1" smtClean="0"/>
              <a:t>Kohar</a:t>
            </a:r>
            <a:endParaRPr lang="en-US" dirty="0" smtClean="0"/>
          </a:p>
          <a:p>
            <a:r>
              <a:rPr lang="en-US" dirty="0" smtClean="0">
                <a:hlinkClick r:id="rId2"/>
              </a:rPr>
              <a:t>Mail-navdeepkohark58@gmail.com</a:t>
            </a:r>
            <a:endParaRPr lang="en-US" dirty="0" smtClean="0"/>
          </a:p>
          <a:p>
            <a:r>
              <a:rPr lang="en-US" dirty="0" smtClean="0"/>
              <a:t>Ph - 9888339255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About Project</a:t>
            </a:r>
            <a:endParaRPr lang="en-US" dirty="0"/>
          </a:p>
        </p:txBody>
      </p:sp>
      <p:sp>
        <p:nvSpPr>
          <p:cNvPr id="4" name="Rectangle 3"/>
          <p:cNvSpPr/>
          <p:nvPr/>
        </p:nvSpPr>
        <p:spPr>
          <a:xfrm>
            <a:off x="609600" y="1371600"/>
            <a:ext cx="7391400" cy="3139321"/>
          </a:xfrm>
          <a:prstGeom prst="rect">
            <a:avLst/>
          </a:prstGeom>
        </p:spPr>
        <p:txBody>
          <a:bodyPr wrap="square">
            <a:spAutoFit/>
          </a:bodyPr>
          <a:lstStyle/>
          <a:p>
            <a:r>
              <a:rPr lang="en-US" dirty="0" smtClean="0"/>
              <a:t>• Data acquisition </a:t>
            </a:r>
          </a:p>
          <a:p>
            <a:endParaRPr lang="en-US" dirty="0" smtClean="0"/>
          </a:p>
          <a:p>
            <a:r>
              <a:rPr lang="en-US" dirty="0" smtClean="0"/>
              <a:t>• Different methods for data wrangling: </a:t>
            </a:r>
          </a:p>
          <a:p>
            <a:pPr marL="342900" indent="-342900">
              <a:buAutoNum type="arabicPeriod"/>
            </a:pPr>
            <a:r>
              <a:rPr lang="en-US" dirty="0" smtClean="0"/>
              <a:t>Merge datasets </a:t>
            </a:r>
          </a:p>
          <a:p>
            <a:pPr marL="342900" indent="-342900">
              <a:buAutoNum type="arabicPeriod"/>
            </a:pPr>
            <a:r>
              <a:rPr lang="en-US" dirty="0" smtClean="0"/>
              <a:t>Identify unique values </a:t>
            </a:r>
          </a:p>
          <a:p>
            <a:pPr marL="342900" indent="-342900">
              <a:buAutoNum type="arabicPeriod"/>
            </a:pPr>
            <a:r>
              <a:rPr lang="en-US" dirty="0" smtClean="0"/>
              <a:t>Drop unnecessary columns </a:t>
            </a:r>
          </a:p>
          <a:p>
            <a:pPr marL="342900" indent="-342900">
              <a:buAutoNum type="arabicPeriod"/>
            </a:pPr>
            <a:r>
              <a:rPr lang="en-US" dirty="0" smtClean="0"/>
              <a:t> Check the dimensions of the dataset </a:t>
            </a:r>
          </a:p>
          <a:p>
            <a:pPr marL="342900" indent="-342900">
              <a:buAutoNum type="arabicPeriod"/>
            </a:pPr>
            <a:r>
              <a:rPr lang="en-US" dirty="0" smtClean="0"/>
              <a:t> Check the datatype of the dataset </a:t>
            </a:r>
          </a:p>
          <a:p>
            <a:pPr marL="342900" indent="-342900">
              <a:buAutoNum type="arabicPeriod"/>
            </a:pPr>
            <a:r>
              <a:rPr lang="en-US" dirty="0" smtClean="0"/>
              <a:t>Check datatype summary </a:t>
            </a:r>
          </a:p>
          <a:p>
            <a:pPr marL="342900" indent="-342900">
              <a:buAutoNum type="arabicPeriod"/>
            </a:pPr>
            <a:r>
              <a:rPr lang="en-US" dirty="0" smtClean="0"/>
              <a:t>Treat missing values 8. Validate the correctness of the data at the primary level if applicable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Tool &amp; Technology</a:t>
            </a:r>
            <a:endParaRPr lang="en-US" dirty="0"/>
          </a:p>
        </p:txBody>
      </p:sp>
      <p:sp>
        <p:nvSpPr>
          <p:cNvPr id="3" name="Content Placeholder 2"/>
          <p:cNvSpPr>
            <a:spLocks noGrp="1"/>
          </p:cNvSpPr>
          <p:nvPr>
            <p:ph idx="1"/>
          </p:nvPr>
        </p:nvSpPr>
        <p:spPr>
          <a:xfrm>
            <a:off x="533400" y="1219200"/>
            <a:ext cx="8153400" cy="4906963"/>
          </a:xfrm>
          <a:ln>
            <a:solidFill>
              <a:schemeClr val="tx1"/>
            </a:solidFill>
          </a:ln>
        </p:spPr>
        <p:txBody>
          <a:bodyPr>
            <a:normAutofit/>
          </a:bodyPr>
          <a:lstStyle/>
          <a:p>
            <a:r>
              <a:rPr lang="en-US" dirty="0" smtClean="0"/>
              <a:t>Tools – Python</a:t>
            </a:r>
          </a:p>
          <a:p>
            <a:r>
              <a:rPr lang="en-US" dirty="0" smtClean="0"/>
              <a:t>Python Libraries- NumPy &amp; Pandas</a:t>
            </a:r>
          </a:p>
          <a:p>
            <a:pPr>
              <a:buNone/>
            </a:pPr>
            <a:r>
              <a:rPr lang="en-US" dirty="0" smtClean="0"/>
              <a:t>• Pandas is a high-level data manipulation tool</a:t>
            </a:r>
          </a:p>
          <a:p>
            <a:pPr>
              <a:buNone/>
            </a:pPr>
            <a:r>
              <a:rPr lang="en-US" dirty="0" smtClean="0"/>
              <a:t> • NumPy is used for working with  multidimensional</a:t>
            </a:r>
          </a:p>
          <a:p>
            <a:r>
              <a:rPr lang="en-US" dirty="0" smtClean="0"/>
              <a:t>  Juypter Notebook - It is a web-based interactive computing platform. The notebook combines live code, equations, narrative text, visualizations,</a:t>
            </a:r>
          </a:p>
          <a:p>
            <a:pPr>
              <a:buNone/>
            </a:pPr>
            <a:endParaRPr lang="en-US" u="sng" dirty="0" smtClean="0">
              <a:hlinkClick r:id="rId2"/>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Datasets 1 &amp; 2</a:t>
            </a:r>
            <a:endParaRPr lang="en-US" dirty="0"/>
          </a:p>
        </p:txBody>
      </p:sp>
      <p:pic>
        <p:nvPicPr>
          <p:cNvPr id="11" name="Picture 10" descr="Capture1.PNG"/>
          <p:cNvPicPr>
            <a:picLocks noChangeAspect="1"/>
          </p:cNvPicPr>
          <p:nvPr/>
        </p:nvPicPr>
        <p:blipFill>
          <a:blip r:embed="rId2"/>
          <a:stretch>
            <a:fillRect/>
          </a:stretch>
        </p:blipFill>
        <p:spPr>
          <a:xfrm>
            <a:off x="304800" y="1295401"/>
            <a:ext cx="4114800" cy="5257800"/>
          </a:xfrm>
          <a:prstGeom prst="rect">
            <a:avLst/>
          </a:prstGeom>
        </p:spPr>
      </p:pic>
      <p:pic>
        <p:nvPicPr>
          <p:cNvPr id="12" name="Picture 11" descr="Capture2.PNG"/>
          <p:cNvPicPr>
            <a:picLocks noChangeAspect="1"/>
          </p:cNvPicPr>
          <p:nvPr/>
        </p:nvPicPr>
        <p:blipFill>
          <a:blip r:embed="rId3"/>
          <a:stretch>
            <a:fillRect/>
          </a:stretch>
        </p:blipFill>
        <p:spPr>
          <a:xfrm>
            <a:off x="4495800" y="1299864"/>
            <a:ext cx="4038600" cy="5177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Merge Datasets</a:t>
            </a:r>
            <a:endParaRPr lang="en-US" dirty="0"/>
          </a:p>
        </p:txBody>
      </p:sp>
      <p:pic>
        <p:nvPicPr>
          <p:cNvPr id="10" name="Picture 9" descr="merge d.PNG"/>
          <p:cNvPicPr>
            <a:picLocks noChangeAspect="1"/>
          </p:cNvPicPr>
          <p:nvPr/>
        </p:nvPicPr>
        <p:blipFill>
          <a:blip r:embed="rId2"/>
          <a:stretch>
            <a:fillRect/>
          </a:stretch>
        </p:blipFill>
        <p:spPr>
          <a:xfrm>
            <a:off x="83581" y="1143000"/>
            <a:ext cx="8908019" cy="4724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Unique Values </a:t>
            </a:r>
            <a:endParaRPr lang="en-US" dirty="0"/>
          </a:p>
        </p:txBody>
      </p:sp>
      <p:pic>
        <p:nvPicPr>
          <p:cNvPr id="4" name="Picture 3" descr="uniq.PNG"/>
          <p:cNvPicPr>
            <a:picLocks noChangeAspect="1"/>
          </p:cNvPicPr>
          <p:nvPr/>
        </p:nvPicPr>
        <p:blipFill>
          <a:blip r:embed="rId2"/>
          <a:stretch>
            <a:fillRect/>
          </a:stretch>
        </p:blipFill>
        <p:spPr>
          <a:xfrm>
            <a:off x="1371600" y="1600200"/>
            <a:ext cx="6248400" cy="28978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Dimension Of Dataset &amp; Datatype</a:t>
            </a:r>
            <a:endParaRPr lang="en-US" dirty="0"/>
          </a:p>
        </p:txBody>
      </p:sp>
      <p:pic>
        <p:nvPicPr>
          <p:cNvPr id="5" name="Picture 4" descr="data type.PNG"/>
          <p:cNvPicPr>
            <a:picLocks noChangeAspect="1"/>
          </p:cNvPicPr>
          <p:nvPr/>
        </p:nvPicPr>
        <p:blipFill>
          <a:blip r:embed="rId2"/>
          <a:stretch>
            <a:fillRect/>
          </a:stretch>
        </p:blipFill>
        <p:spPr>
          <a:xfrm>
            <a:off x="685800" y="914400"/>
            <a:ext cx="7106642" cy="5048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Dataset Missing Values</a:t>
            </a:r>
            <a:endParaRPr lang="en-US" dirty="0"/>
          </a:p>
        </p:txBody>
      </p:sp>
      <p:pic>
        <p:nvPicPr>
          <p:cNvPr id="4" name="Picture 3" descr="miss.PNG"/>
          <p:cNvPicPr>
            <a:picLocks noChangeAspect="1"/>
          </p:cNvPicPr>
          <p:nvPr/>
        </p:nvPicPr>
        <p:blipFill>
          <a:blip r:embed="rId2"/>
          <a:stretch>
            <a:fillRect/>
          </a:stretch>
        </p:blipFill>
        <p:spPr>
          <a:xfrm>
            <a:off x="1524000" y="990600"/>
            <a:ext cx="5791200" cy="45414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Correlation of the data</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838200"/>
            <a:ext cx="7267575" cy="54006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322</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Data Acquisition and Data Wrangling</vt:lpstr>
      <vt:lpstr>About Project</vt:lpstr>
      <vt:lpstr>Tool &amp; Technology</vt:lpstr>
      <vt:lpstr>Datasets 1 &amp; 2</vt:lpstr>
      <vt:lpstr>Merge Datasets</vt:lpstr>
      <vt:lpstr>Unique Values </vt:lpstr>
      <vt:lpstr>Dimension Of Dataset &amp; Datatype</vt:lpstr>
      <vt:lpstr>Dataset Missing Values</vt:lpstr>
      <vt:lpstr>Correlation of the data</vt:lpstr>
      <vt:lpstr>Conclusion</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21</cp:revision>
  <dcterms:created xsi:type="dcterms:W3CDTF">2006-08-16T00:00:00Z</dcterms:created>
  <dcterms:modified xsi:type="dcterms:W3CDTF">2024-10-15T13:48:05Z</dcterms:modified>
</cp:coreProperties>
</file>