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62" r:id="rId4"/>
    <p:sldId id="260" r:id="rId5"/>
    <p:sldId id="263" r:id="rId6"/>
    <p:sldId id="264" r:id="rId7"/>
    <p:sldId id="278" r:id="rId8"/>
    <p:sldId id="265" r:id="rId9"/>
    <p:sldId id="280" r:id="rId10"/>
    <p:sldId id="270" r:id="rId11"/>
    <p:sldId id="275"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mailto:navdeepkohark58@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next_hikes_logo.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971800" y="304800"/>
            <a:ext cx="3200400" cy="584775"/>
          </a:xfrm>
          <a:prstGeom prst="rect">
            <a:avLst/>
          </a:prstGeom>
          <a:noFill/>
        </p:spPr>
        <p:txBody>
          <a:bodyPr wrap="square" rtlCol="0">
            <a:spAutoFit/>
          </a:bodyPr>
          <a:lstStyle/>
          <a:p>
            <a:r>
              <a:rPr lang="en-US" sz="3200" b="1" dirty="0" smtClean="0"/>
              <a:t>Project-  NLP</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Feature Engineering and Model Selection</a:t>
            </a:r>
            <a:endParaRPr lang="en-US" sz="3200" dirty="0"/>
          </a:p>
        </p:txBody>
      </p:sp>
      <p:sp>
        <p:nvSpPr>
          <p:cNvPr id="5" name="TextBox 4"/>
          <p:cNvSpPr txBox="1"/>
          <p:nvPr/>
        </p:nvSpPr>
        <p:spPr>
          <a:xfrm>
            <a:off x="533400" y="1295400"/>
            <a:ext cx="8610600" cy="369332"/>
          </a:xfrm>
          <a:prstGeom prst="rect">
            <a:avLst/>
          </a:prstGeom>
          <a:noFill/>
        </p:spPr>
        <p:txBody>
          <a:bodyPr wrap="square" rtlCol="0">
            <a:spAutoFit/>
          </a:bodyPr>
          <a:lstStyle/>
          <a:p>
            <a:r>
              <a:rPr lang="en-US" dirty="0" smtClean="0"/>
              <a:t>#Task 5: Create a job recommendation engine based on current job postings</a:t>
            </a:r>
            <a:endParaRPr lang="en-US" dirty="0"/>
          </a:p>
        </p:txBody>
      </p:sp>
      <p:pic>
        <p:nvPicPr>
          <p:cNvPr id="7170" name="Picture 2"/>
          <p:cNvPicPr>
            <a:picLocks noChangeAspect="1" noChangeArrowheads="1"/>
          </p:cNvPicPr>
          <p:nvPr/>
        </p:nvPicPr>
        <p:blipFill>
          <a:blip r:embed="rId2"/>
          <a:srcRect/>
          <a:stretch>
            <a:fillRect/>
          </a:stretch>
        </p:blipFill>
        <p:spPr bwMode="auto">
          <a:xfrm>
            <a:off x="762000" y="2667000"/>
            <a:ext cx="7828039" cy="239553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API </a:t>
            </a:r>
            <a:r>
              <a:rPr lang="en-US" sz="3200" dirty="0" smtClean="0"/>
              <a:t>Interface </a:t>
            </a:r>
            <a:r>
              <a:rPr lang="en-US" sz="3200" dirty="0" smtClean="0"/>
              <a:t>for interaction.</a:t>
            </a:r>
            <a:endParaRPr lang="en-US" sz="3200" dirty="0"/>
          </a:p>
        </p:txBody>
      </p:sp>
      <p:pic>
        <p:nvPicPr>
          <p:cNvPr id="8194" name="Picture 2"/>
          <p:cNvPicPr>
            <a:picLocks noChangeAspect="1" noChangeArrowheads="1"/>
          </p:cNvPicPr>
          <p:nvPr/>
        </p:nvPicPr>
        <p:blipFill>
          <a:blip r:embed="rId2"/>
          <a:srcRect/>
          <a:stretch>
            <a:fillRect/>
          </a:stretch>
        </p:blipFill>
        <p:spPr bwMode="auto">
          <a:xfrm>
            <a:off x="914400" y="1752600"/>
            <a:ext cx="7543800" cy="3190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0"/>
            <a:ext cx="4495800" cy="1143000"/>
          </a:xfrm>
        </p:spPr>
        <p:txBody>
          <a:bodyPr>
            <a:normAutofit/>
          </a:bodyPr>
          <a:lstStyle/>
          <a:p>
            <a:pPr algn="l"/>
            <a:r>
              <a:rPr lang="en-US" sz="5400" b="1" dirty="0" smtClean="0"/>
              <a:t>Thank you</a:t>
            </a:r>
            <a:endParaRPr lang="en-US" sz="5400" b="1" dirty="0"/>
          </a:p>
        </p:txBody>
      </p:sp>
      <p:sp>
        <p:nvSpPr>
          <p:cNvPr id="6" name="TextBox 5"/>
          <p:cNvSpPr txBox="1"/>
          <p:nvPr/>
        </p:nvSpPr>
        <p:spPr>
          <a:xfrm>
            <a:off x="4343400" y="3962400"/>
            <a:ext cx="4419600" cy="923330"/>
          </a:xfrm>
          <a:prstGeom prst="rect">
            <a:avLst/>
          </a:prstGeom>
          <a:noFill/>
        </p:spPr>
        <p:txBody>
          <a:bodyPr wrap="square" rtlCol="0">
            <a:spAutoFit/>
          </a:bodyPr>
          <a:lstStyle/>
          <a:p>
            <a:r>
              <a:rPr lang="en-US" dirty="0" smtClean="0"/>
              <a:t>Name  - Navdeep Kohar</a:t>
            </a:r>
          </a:p>
          <a:p>
            <a:r>
              <a:rPr lang="en-US" dirty="0" smtClean="0"/>
              <a:t>E-mail  – </a:t>
            </a:r>
            <a:r>
              <a:rPr lang="en-US" dirty="0" smtClean="0">
                <a:hlinkClick r:id="rId2"/>
              </a:rPr>
              <a:t>navdeepkohark58@gmail.com</a:t>
            </a:r>
            <a:endParaRPr lang="en-US" dirty="0" smtClean="0"/>
          </a:p>
          <a:p>
            <a:r>
              <a:rPr lang="en-US" dirty="0" smtClean="0"/>
              <a:t>Ph  -   9888339255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Box 2"/>
          <p:cNvSpPr txBox="1"/>
          <p:nvPr/>
        </p:nvSpPr>
        <p:spPr>
          <a:xfrm>
            <a:off x="762000" y="1600200"/>
            <a:ext cx="7772400" cy="2308324"/>
          </a:xfrm>
          <a:prstGeom prst="rect">
            <a:avLst/>
          </a:prstGeom>
          <a:noFill/>
        </p:spPr>
        <p:txBody>
          <a:bodyPr wrap="square" rtlCol="0">
            <a:spAutoFit/>
          </a:bodyPr>
          <a:lstStyle/>
          <a:p>
            <a:r>
              <a:rPr lang="en-US" b="1" dirty="0" smtClean="0"/>
              <a:t>Job Market Analysis and Recommendation </a:t>
            </a:r>
            <a:r>
              <a:rPr lang="en-US" b="1" dirty="0" smtClean="0"/>
              <a:t>System</a:t>
            </a:r>
          </a:p>
          <a:p>
            <a:endParaRPr lang="en-US" dirty="0" smtClean="0"/>
          </a:p>
          <a:p>
            <a:r>
              <a:rPr lang="en-US" dirty="0" smtClean="0"/>
              <a:t>The job market is dynamic and influenced by various factors including technological advancements, economic shifts, and cultural trends. This project aims to harness the power of data analytics to understand these dynamics and provide actionable insights through a recommendation system. By analyzing historical and current job postings data, the project will provide predictions and recommendations that help job seekers and recruiters make informed decisions.</a:t>
            </a:r>
            <a:endParaRPr lang="en-US" dirty="0" smtClean="0"/>
          </a:p>
        </p:txBody>
      </p:sp>
      <p:sp>
        <p:nvSpPr>
          <p:cNvPr id="4" name="TextBox 3"/>
          <p:cNvSpPr txBox="1"/>
          <p:nvPr/>
        </p:nvSpPr>
        <p:spPr>
          <a:xfrm>
            <a:off x="609600" y="4267200"/>
            <a:ext cx="7239000" cy="369332"/>
          </a:xfrm>
          <a:prstGeom prst="rect">
            <a:avLst/>
          </a:prstGeom>
          <a:noFill/>
        </p:spPr>
        <p:txBody>
          <a:bodyPr wrap="square" rtlCol="0">
            <a:spAutoFit/>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Tool &amp; Technology</a:t>
            </a:r>
            <a:endParaRPr lang="en-US" dirty="0"/>
          </a:p>
        </p:txBody>
      </p:sp>
      <p:sp>
        <p:nvSpPr>
          <p:cNvPr id="3" name="Content Placeholder 2"/>
          <p:cNvSpPr>
            <a:spLocks noGrp="1"/>
          </p:cNvSpPr>
          <p:nvPr>
            <p:ph idx="1"/>
          </p:nvPr>
        </p:nvSpPr>
        <p:spPr>
          <a:xfrm>
            <a:off x="533400" y="1219200"/>
            <a:ext cx="8153400" cy="4906963"/>
          </a:xfrm>
          <a:ln>
            <a:solidFill>
              <a:schemeClr val="tx1"/>
            </a:solidFill>
          </a:ln>
        </p:spPr>
        <p:txBody>
          <a:bodyPr>
            <a:normAutofit/>
          </a:bodyPr>
          <a:lstStyle/>
          <a:p>
            <a:r>
              <a:rPr lang="en-US" sz="2800" dirty="0" smtClean="0"/>
              <a:t>Tools – Python</a:t>
            </a:r>
          </a:p>
          <a:p>
            <a:r>
              <a:rPr lang="en-US" sz="2800" dirty="0" smtClean="0"/>
              <a:t>Python Libraries- Pandas ,Matplotlib &amp; Seaborn</a:t>
            </a:r>
          </a:p>
          <a:p>
            <a:pPr>
              <a:buNone/>
            </a:pPr>
            <a:r>
              <a:rPr lang="en-US" sz="2800" dirty="0" smtClean="0"/>
              <a:t>• Pandas is a high-level data manipulation tool</a:t>
            </a:r>
          </a:p>
          <a:p>
            <a:pPr>
              <a:buNone/>
            </a:pPr>
            <a:r>
              <a:rPr lang="en-US" sz="2800" dirty="0" smtClean="0"/>
              <a:t> • Matplotlib &amp; Seaborn for graphical representation</a:t>
            </a:r>
          </a:p>
          <a:p>
            <a:r>
              <a:rPr lang="en-US" sz="2800" dirty="0" smtClean="0"/>
              <a:t>  Juypter Notebook - It is a web-based interactive computing platform. The notebook combines live code, equations, narrative text, visualizations.</a:t>
            </a:r>
          </a:p>
          <a:p>
            <a:r>
              <a:rPr lang="en-US" sz="2800" dirty="0" smtClean="0"/>
              <a:t>Scikit-learn --  It is an open-source machine learning library that provides simple and efficient tools for data analysis and modeling.</a:t>
            </a:r>
          </a:p>
          <a:p>
            <a:endParaRPr lang="en-US" sz="2800" dirty="0" smtClean="0"/>
          </a:p>
          <a:p>
            <a:pPr>
              <a:buNone/>
            </a:pPr>
            <a:endParaRPr lang="en-US" u="sng" dirty="0" smtClean="0">
              <a:hlinkClick r:id="rId2"/>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5" name="TextBox 4"/>
          <p:cNvSpPr txBox="1"/>
          <p:nvPr/>
        </p:nvSpPr>
        <p:spPr>
          <a:xfrm>
            <a:off x="609600" y="1295400"/>
            <a:ext cx="3048000" cy="381000"/>
          </a:xfrm>
          <a:prstGeom prst="rect">
            <a:avLst/>
          </a:prstGeom>
          <a:noFill/>
        </p:spPr>
        <p:txBody>
          <a:bodyPr wrap="square" rtlCol="0">
            <a:spAutoFit/>
          </a:bodyPr>
          <a:lstStyle/>
          <a:p>
            <a:r>
              <a:rPr lang="en-US" dirty="0" smtClean="0"/>
              <a:t>Load the datasets</a:t>
            </a:r>
            <a:endParaRPr lang="en-US" dirty="0"/>
          </a:p>
        </p:txBody>
      </p:sp>
      <p:pic>
        <p:nvPicPr>
          <p:cNvPr id="3" name="Picture 2"/>
          <p:cNvPicPr>
            <a:picLocks noChangeAspect="1" noChangeArrowheads="1"/>
          </p:cNvPicPr>
          <p:nvPr/>
        </p:nvPicPr>
        <p:blipFill>
          <a:blip r:embed="rId2"/>
          <a:srcRect/>
          <a:stretch>
            <a:fillRect/>
          </a:stretch>
        </p:blipFill>
        <p:spPr bwMode="auto">
          <a:xfrm>
            <a:off x="1295399" y="1981200"/>
            <a:ext cx="6551507" cy="4038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5" name="TextBox 4"/>
          <p:cNvSpPr txBox="1"/>
          <p:nvPr/>
        </p:nvSpPr>
        <p:spPr>
          <a:xfrm>
            <a:off x="609600" y="1295400"/>
            <a:ext cx="8153400" cy="369332"/>
          </a:xfrm>
          <a:prstGeom prst="rect">
            <a:avLst/>
          </a:prstGeom>
          <a:noFill/>
        </p:spPr>
        <p:txBody>
          <a:bodyPr wrap="square" rtlCol="0">
            <a:spAutoFit/>
          </a:bodyPr>
          <a:lstStyle/>
          <a:p>
            <a:r>
              <a:rPr lang="en-US" dirty="0" smtClean="0"/>
              <a:t>#Task 1: Analyze the correlation between job title keywords and offered salaries</a:t>
            </a:r>
            <a:endParaRPr lang="en-US" dirty="0"/>
          </a:p>
        </p:txBody>
      </p:sp>
      <p:pic>
        <p:nvPicPr>
          <p:cNvPr id="3" name="Picture 2"/>
          <p:cNvPicPr>
            <a:picLocks noChangeAspect="1" noChangeArrowheads="1"/>
          </p:cNvPicPr>
          <p:nvPr/>
        </p:nvPicPr>
        <p:blipFill>
          <a:blip r:embed="rId2"/>
          <a:srcRect/>
          <a:stretch>
            <a:fillRect/>
          </a:stretch>
        </p:blipFill>
        <p:spPr bwMode="auto">
          <a:xfrm>
            <a:off x="2057400" y="1981200"/>
            <a:ext cx="5143500" cy="43053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5" name="TextBox 4"/>
          <p:cNvSpPr txBox="1"/>
          <p:nvPr/>
        </p:nvSpPr>
        <p:spPr>
          <a:xfrm>
            <a:off x="304800" y="1295400"/>
            <a:ext cx="8839200" cy="923330"/>
          </a:xfrm>
          <a:prstGeom prst="rect">
            <a:avLst/>
          </a:prstGeom>
          <a:noFill/>
        </p:spPr>
        <p:txBody>
          <a:bodyPr wrap="square" rtlCol="0">
            <a:spAutoFit/>
          </a:bodyPr>
          <a:lstStyle/>
          <a:p>
            <a:r>
              <a:rPr lang="en-US" dirty="0" smtClean="0"/>
              <a:t>#Task 2: Identify emerging job categories based on posting </a:t>
            </a:r>
            <a:r>
              <a:rPr lang="en-US" dirty="0" smtClean="0"/>
              <a:t>frequency</a:t>
            </a:r>
            <a:endParaRPr lang="en-US" dirty="0" smtClean="0"/>
          </a:p>
          <a:p>
            <a:r>
              <a:rPr lang="en-US" dirty="0" smtClean="0"/>
              <a:t/>
            </a:r>
            <a:br>
              <a:rPr lang="en-US" dirty="0" smtClean="0"/>
            </a:br>
            <a:endParaRPr lang="en-US" dirty="0"/>
          </a:p>
        </p:txBody>
      </p:sp>
      <p:pic>
        <p:nvPicPr>
          <p:cNvPr id="3" name="Picture 2"/>
          <p:cNvPicPr>
            <a:picLocks noChangeAspect="1" noChangeArrowheads="1"/>
          </p:cNvPicPr>
          <p:nvPr/>
        </p:nvPicPr>
        <p:blipFill>
          <a:blip r:embed="rId2"/>
          <a:srcRect/>
          <a:stretch>
            <a:fillRect/>
          </a:stretch>
        </p:blipFill>
        <p:spPr bwMode="auto">
          <a:xfrm>
            <a:off x="811097" y="1981200"/>
            <a:ext cx="6427903" cy="37242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5" name="TextBox 4"/>
          <p:cNvSpPr txBox="1"/>
          <p:nvPr/>
        </p:nvSpPr>
        <p:spPr>
          <a:xfrm>
            <a:off x="304800" y="1295400"/>
            <a:ext cx="8839200" cy="923330"/>
          </a:xfrm>
          <a:prstGeom prst="rect">
            <a:avLst/>
          </a:prstGeom>
          <a:noFill/>
        </p:spPr>
        <p:txBody>
          <a:bodyPr wrap="square" rtlCol="0">
            <a:spAutoFit/>
          </a:bodyPr>
          <a:lstStyle/>
          <a:p>
            <a:r>
              <a:rPr lang="en-US" dirty="0" smtClean="0"/>
              <a:t>#Task 2: Identify emerging job categories based on posting </a:t>
            </a:r>
            <a:r>
              <a:rPr lang="en-US" dirty="0" smtClean="0"/>
              <a:t>frequency</a:t>
            </a:r>
            <a:endParaRPr lang="en-US" dirty="0" smtClean="0"/>
          </a:p>
          <a:p>
            <a:r>
              <a:rPr lang="en-US" dirty="0" smtClean="0"/>
              <a:t/>
            </a:r>
            <a:br>
              <a:rPr lang="en-US" dirty="0" smtClean="0"/>
            </a:br>
            <a:endParaRPr lang="en-US" dirty="0"/>
          </a:p>
        </p:txBody>
      </p:sp>
      <p:pic>
        <p:nvPicPr>
          <p:cNvPr id="4098" name="Picture 2"/>
          <p:cNvPicPr>
            <a:picLocks noChangeAspect="1" noChangeArrowheads="1"/>
          </p:cNvPicPr>
          <p:nvPr/>
        </p:nvPicPr>
        <p:blipFill>
          <a:blip r:embed="rId2"/>
          <a:srcRect/>
          <a:stretch>
            <a:fillRect/>
          </a:stretch>
        </p:blipFill>
        <p:spPr bwMode="auto">
          <a:xfrm>
            <a:off x="1066800" y="2057400"/>
            <a:ext cx="6055302" cy="4114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6" name="Rectangle 5"/>
          <p:cNvSpPr/>
          <p:nvPr/>
        </p:nvSpPr>
        <p:spPr>
          <a:xfrm>
            <a:off x="609600" y="1219200"/>
            <a:ext cx="8229600" cy="1200329"/>
          </a:xfrm>
          <a:prstGeom prst="rect">
            <a:avLst/>
          </a:prstGeom>
        </p:spPr>
        <p:txBody>
          <a:bodyPr wrap="square">
            <a:spAutoFit/>
          </a:bodyPr>
          <a:lstStyle/>
          <a:p>
            <a:r>
              <a:rPr lang="en-US" dirty="0" smtClean="0"/>
              <a:t>#Task 4: Compare average hourly rates across different countries</a:t>
            </a:r>
          </a:p>
          <a:p>
            <a:endParaRPr lang="en-US" dirty="0" smtClean="0"/>
          </a:p>
          <a:p>
            <a:r>
              <a:rPr lang="en-US" dirty="0" smtClean="0"/>
              <a:t/>
            </a:r>
            <a:br>
              <a:rPr lang="en-US" dirty="0" smtClean="0"/>
            </a:br>
            <a:endParaRPr lang="en-US" dirty="0"/>
          </a:p>
        </p:txBody>
      </p:sp>
      <p:pic>
        <p:nvPicPr>
          <p:cNvPr id="5122" name="Picture 2"/>
          <p:cNvPicPr>
            <a:picLocks noChangeAspect="1" noChangeArrowheads="1"/>
          </p:cNvPicPr>
          <p:nvPr/>
        </p:nvPicPr>
        <p:blipFill>
          <a:blip r:embed="rId2"/>
          <a:srcRect/>
          <a:stretch>
            <a:fillRect/>
          </a:stretch>
        </p:blipFill>
        <p:spPr bwMode="auto">
          <a:xfrm>
            <a:off x="1066800" y="1905000"/>
            <a:ext cx="5638800" cy="3962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Exploration and Preparation</a:t>
            </a:r>
            <a:endParaRPr lang="en-US" sz="3200" dirty="0"/>
          </a:p>
        </p:txBody>
      </p:sp>
      <p:sp>
        <p:nvSpPr>
          <p:cNvPr id="6" name="Rectangle 5"/>
          <p:cNvSpPr/>
          <p:nvPr/>
        </p:nvSpPr>
        <p:spPr>
          <a:xfrm>
            <a:off x="609600" y="1219200"/>
            <a:ext cx="8229600" cy="1200329"/>
          </a:xfrm>
          <a:prstGeom prst="rect">
            <a:avLst/>
          </a:prstGeom>
        </p:spPr>
        <p:txBody>
          <a:bodyPr wrap="square">
            <a:spAutoFit/>
          </a:bodyPr>
          <a:lstStyle/>
          <a:p>
            <a:r>
              <a:rPr lang="en-US" dirty="0" smtClean="0"/>
              <a:t>#Task 4: Compare average hourly rates across different countries</a:t>
            </a:r>
          </a:p>
          <a:p>
            <a:endParaRPr lang="en-US" dirty="0" smtClean="0"/>
          </a:p>
          <a:p>
            <a:r>
              <a:rPr lang="en-US" dirty="0" smtClean="0"/>
              <a:t/>
            </a:r>
            <a:br>
              <a:rPr lang="en-US" dirty="0" smtClean="0"/>
            </a:br>
            <a:endParaRPr lang="en-US" dirty="0"/>
          </a:p>
        </p:txBody>
      </p:sp>
      <p:pic>
        <p:nvPicPr>
          <p:cNvPr id="6146" name="Picture 2"/>
          <p:cNvPicPr>
            <a:picLocks noChangeAspect="1" noChangeArrowheads="1"/>
          </p:cNvPicPr>
          <p:nvPr/>
        </p:nvPicPr>
        <p:blipFill>
          <a:blip r:embed="rId2"/>
          <a:srcRect/>
          <a:stretch>
            <a:fillRect/>
          </a:stretch>
        </p:blipFill>
        <p:spPr bwMode="auto">
          <a:xfrm>
            <a:off x="914400" y="1676400"/>
            <a:ext cx="6405563" cy="413861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236</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INTRODUCTION</vt:lpstr>
      <vt:lpstr>Tool &amp; Technology</vt:lpstr>
      <vt:lpstr>Data Exploration and Preparation</vt:lpstr>
      <vt:lpstr>Data Exploration and Preparation</vt:lpstr>
      <vt:lpstr>Data Exploration and Preparation</vt:lpstr>
      <vt:lpstr>Data Exploration and Preparation</vt:lpstr>
      <vt:lpstr>Data Exploration and Preparation</vt:lpstr>
      <vt:lpstr>Data Exploration and Preparation</vt:lpstr>
      <vt:lpstr>Feature Engineering and Model Selection</vt:lpstr>
      <vt:lpstr>API Interface for interaction.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27</cp:revision>
  <dcterms:created xsi:type="dcterms:W3CDTF">2006-08-16T00:00:00Z</dcterms:created>
  <dcterms:modified xsi:type="dcterms:W3CDTF">2025-05-27T17:01:35Z</dcterms:modified>
</cp:coreProperties>
</file>