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62" r:id="rId4"/>
    <p:sldId id="260"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6" r:id="rId18"/>
    <p:sldId id="27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718" autoAdjust="0"/>
  </p:normalViewPr>
  <p:slideViewPr>
    <p:cSldViewPr>
      <p:cViewPr varScale="1">
        <p:scale>
          <a:sx n="70" d="100"/>
          <a:sy n="70" d="100"/>
        </p:scale>
        <p:origin x="-138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mailto:navdeepkohark58@gmail.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jupyter.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next_hikes_logo.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2971800" y="304800"/>
            <a:ext cx="3200400" cy="584775"/>
          </a:xfrm>
          <a:prstGeom prst="rect">
            <a:avLst/>
          </a:prstGeom>
          <a:noFill/>
        </p:spPr>
        <p:txBody>
          <a:bodyPr wrap="square" rtlCol="0">
            <a:spAutoFit/>
          </a:bodyPr>
          <a:lstStyle/>
          <a:p>
            <a:r>
              <a:rPr lang="en-US" sz="3200" b="1" dirty="0" smtClean="0"/>
              <a:t>Project-  NLP</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a:t>
            </a:r>
            <a:r>
              <a:rPr lang="en-US" sz="3200" dirty="0" smtClean="0"/>
              <a:t>Exploration and Preparation</a:t>
            </a:r>
            <a:endParaRPr lang="en-US" sz="3200" dirty="0"/>
          </a:p>
        </p:txBody>
      </p:sp>
      <p:sp>
        <p:nvSpPr>
          <p:cNvPr id="5" name="TextBox 4"/>
          <p:cNvSpPr txBox="1"/>
          <p:nvPr/>
        </p:nvSpPr>
        <p:spPr>
          <a:xfrm>
            <a:off x="533400" y="1295400"/>
            <a:ext cx="8610600" cy="646331"/>
          </a:xfrm>
          <a:prstGeom prst="rect">
            <a:avLst/>
          </a:prstGeom>
          <a:noFill/>
        </p:spPr>
        <p:txBody>
          <a:bodyPr wrap="square" rtlCol="0">
            <a:spAutoFit/>
          </a:bodyPr>
          <a:lstStyle/>
          <a:p>
            <a:r>
              <a:rPr lang="en-US" dirty="0" smtClean="0"/>
              <a:t>Top 20 Locations of tweets</a:t>
            </a:r>
          </a:p>
          <a:p>
            <a:endParaRPr lang="en-US" dirty="0"/>
          </a:p>
        </p:txBody>
      </p:sp>
      <p:pic>
        <p:nvPicPr>
          <p:cNvPr id="7170" name="Picture 2"/>
          <p:cNvPicPr>
            <a:picLocks noChangeAspect="1" noChangeArrowheads="1"/>
          </p:cNvPicPr>
          <p:nvPr/>
        </p:nvPicPr>
        <p:blipFill>
          <a:blip r:embed="rId2"/>
          <a:srcRect/>
          <a:stretch>
            <a:fillRect/>
          </a:stretch>
        </p:blipFill>
        <p:spPr bwMode="auto">
          <a:xfrm>
            <a:off x="838200" y="2362200"/>
            <a:ext cx="7315200" cy="39528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a:t>
            </a:r>
            <a:r>
              <a:rPr lang="en-US" sz="3200" dirty="0" smtClean="0"/>
              <a:t>Exploration and Preparation</a:t>
            </a:r>
            <a:endParaRPr lang="en-US" sz="3200" dirty="0"/>
          </a:p>
        </p:txBody>
      </p:sp>
      <p:sp>
        <p:nvSpPr>
          <p:cNvPr id="5" name="TextBox 4"/>
          <p:cNvSpPr txBox="1"/>
          <p:nvPr/>
        </p:nvSpPr>
        <p:spPr>
          <a:xfrm>
            <a:off x="533400" y="1295400"/>
            <a:ext cx="8610600" cy="646331"/>
          </a:xfrm>
          <a:prstGeom prst="rect">
            <a:avLst/>
          </a:prstGeom>
          <a:noFill/>
        </p:spPr>
        <p:txBody>
          <a:bodyPr wrap="square" rtlCol="0">
            <a:spAutoFit/>
          </a:bodyPr>
          <a:lstStyle/>
          <a:p>
            <a:r>
              <a:rPr lang="en-US" dirty="0" smtClean="0"/>
              <a:t>Cleaned text data </a:t>
            </a:r>
          </a:p>
          <a:p>
            <a:endParaRPr lang="en-US" dirty="0"/>
          </a:p>
        </p:txBody>
      </p:sp>
      <p:pic>
        <p:nvPicPr>
          <p:cNvPr id="8194" name="Picture 2"/>
          <p:cNvPicPr>
            <a:picLocks noChangeAspect="1" noChangeArrowheads="1"/>
          </p:cNvPicPr>
          <p:nvPr/>
        </p:nvPicPr>
        <p:blipFill>
          <a:blip r:embed="rId2"/>
          <a:srcRect/>
          <a:stretch>
            <a:fillRect/>
          </a:stretch>
        </p:blipFill>
        <p:spPr bwMode="auto">
          <a:xfrm>
            <a:off x="0" y="2438400"/>
            <a:ext cx="8534400" cy="2286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Feature Engineering and Model Selection</a:t>
            </a:r>
            <a:endParaRPr lang="en-US" sz="3200" dirty="0"/>
          </a:p>
        </p:txBody>
      </p:sp>
      <p:sp>
        <p:nvSpPr>
          <p:cNvPr id="5" name="TextBox 4"/>
          <p:cNvSpPr txBox="1"/>
          <p:nvPr/>
        </p:nvSpPr>
        <p:spPr>
          <a:xfrm>
            <a:off x="533400" y="1295400"/>
            <a:ext cx="8610600" cy="646331"/>
          </a:xfrm>
          <a:prstGeom prst="rect">
            <a:avLst/>
          </a:prstGeom>
          <a:noFill/>
        </p:spPr>
        <p:txBody>
          <a:bodyPr wrap="square" rtlCol="0">
            <a:spAutoFit/>
          </a:bodyPr>
          <a:lstStyle/>
          <a:p>
            <a:r>
              <a:rPr lang="en-US" dirty="0" smtClean="0"/>
              <a:t>Extract </a:t>
            </a:r>
            <a:r>
              <a:rPr lang="en-US" dirty="0" smtClean="0"/>
              <a:t>relevant features from the text data, such as word frequencies, TF-IDF scores, and sentiment analysis</a:t>
            </a:r>
            <a:endParaRPr lang="en-US" dirty="0"/>
          </a:p>
        </p:txBody>
      </p:sp>
      <p:pic>
        <p:nvPicPr>
          <p:cNvPr id="9218" name="Picture 2"/>
          <p:cNvPicPr>
            <a:picLocks noChangeAspect="1" noChangeArrowheads="1"/>
          </p:cNvPicPr>
          <p:nvPr/>
        </p:nvPicPr>
        <p:blipFill>
          <a:blip r:embed="rId2"/>
          <a:srcRect/>
          <a:stretch>
            <a:fillRect/>
          </a:stretch>
        </p:blipFill>
        <p:spPr bwMode="auto">
          <a:xfrm>
            <a:off x="685800" y="2667000"/>
            <a:ext cx="6934200" cy="34766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Feature Engineering and Model Selection</a:t>
            </a:r>
            <a:endParaRPr lang="en-US" sz="3200" dirty="0"/>
          </a:p>
        </p:txBody>
      </p:sp>
      <p:sp>
        <p:nvSpPr>
          <p:cNvPr id="5" name="TextBox 4"/>
          <p:cNvSpPr txBox="1"/>
          <p:nvPr/>
        </p:nvSpPr>
        <p:spPr>
          <a:xfrm>
            <a:off x="533400" y="1295400"/>
            <a:ext cx="8610600" cy="646331"/>
          </a:xfrm>
          <a:prstGeom prst="rect">
            <a:avLst/>
          </a:prstGeom>
          <a:noFill/>
        </p:spPr>
        <p:txBody>
          <a:bodyPr wrap="square" rtlCol="0">
            <a:spAutoFit/>
          </a:bodyPr>
          <a:lstStyle/>
          <a:p>
            <a:r>
              <a:rPr lang="en-US" dirty="0" smtClean="0"/>
              <a:t>Tokenize the text into individual words or tokens</a:t>
            </a:r>
          </a:p>
          <a:p>
            <a:endParaRPr lang="en-US" dirty="0" smtClean="0"/>
          </a:p>
        </p:txBody>
      </p:sp>
      <p:pic>
        <p:nvPicPr>
          <p:cNvPr id="10242" name="Picture 2"/>
          <p:cNvPicPr>
            <a:picLocks noChangeAspect="1" noChangeArrowheads="1"/>
          </p:cNvPicPr>
          <p:nvPr/>
        </p:nvPicPr>
        <p:blipFill>
          <a:blip r:embed="rId2"/>
          <a:srcRect/>
          <a:stretch>
            <a:fillRect/>
          </a:stretch>
        </p:blipFill>
        <p:spPr bwMode="auto">
          <a:xfrm>
            <a:off x="838200" y="2514600"/>
            <a:ext cx="6705600" cy="2819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Feature Engineering and Model Selection</a:t>
            </a:r>
            <a:endParaRPr lang="en-US" sz="3200" dirty="0"/>
          </a:p>
        </p:txBody>
      </p:sp>
      <p:sp>
        <p:nvSpPr>
          <p:cNvPr id="5" name="TextBox 4"/>
          <p:cNvSpPr txBox="1"/>
          <p:nvPr/>
        </p:nvSpPr>
        <p:spPr>
          <a:xfrm>
            <a:off x="533400" y="1295400"/>
            <a:ext cx="8610600" cy="646331"/>
          </a:xfrm>
          <a:prstGeom prst="rect">
            <a:avLst/>
          </a:prstGeom>
          <a:noFill/>
        </p:spPr>
        <p:txBody>
          <a:bodyPr wrap="square" rtlCol="0">
            <a:spAutoFit/>
          </a:bodyPr>
          <a:lstStyle/>
          <a:p>
            <a:r>
              <a:rPr lang="en-US" dirty="0" smtClean="0"/>
              <a:t>Tweets with Hastag &amp; Non Hastag</a:t>
            </a:r>
          </a:p>
          <a:p>
            <a:endParaRPr lang="en-US" dirty="0"/>
          </a:p>
        </p:txBody>
      </p:sp>
      <p:pic>
        <p:nvPicPr>
          <p:cNvPr id="11266" name="Picture 2"/>
          <p:cNvPicPr>
            <a:picLocks noChangeAspect="1" noChangeArrowheads="1"/>
          </p:cNvPicPr>
          <p:nvPr/>
        </p:nvPicPr>
        <p:blipFill>
          <a:blip r:embed="rId2"/>
          <a:srcRect/>
          <a:stretch>
            <a:fillRect/>
          </a:stretch>
        </p:blipFill>
        <p:spPr bwMode="auto">
          <a:xfrm>
            <a:off x="1752600" y="2514600"/>
            <a:ext cx="5048250" cy="34194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Feature Engineering and Model Selection</a:t>
            </a:r>
            <a:endParaRPr lang="en-US" sz="3200" dirty="0"/>
          </a:p>
        </p:txBody>
      </p:sp>
      <p:sp>
        <p:nvSpPr>
          <p:cNvPr id="5" name="TextBox 4"/>
          <p:cNvSpPr txBox="1"/>
          <p:nvPr/>
        </p:nvSpPr>
        <p:spPr>
          <a:xfrm>
            <a:off x="533400" y="1295400"/>
            <a:ext cx="8610600" cy="369332"/>
          </a:xfrm>
          <a:prstGeom prst="rect">
            <a:avLst/>
          </a:prstGeom>
          <a:noFill/>
        </p:spPr>
        <p:txBody>
          <a:bodyPr wrap="square" rtlCol="0">
            <a:spAutoFit/>
          </a:bodyPr>
          <a:lstStyle/>
          <a:p>
            <a:r>
              <a:rPr lang="en-US" dirty="0" smtClean="0"/>
              <a:t>Presence of User Mentions in Tweets</a:t>
            </a:r>
            <a:endParaRPr lang="en-US" dirty="0"/>
          </a:p>
        </p:txBody>
      </p:sp>
      <p:pic>
        <p:nvPicPr>
          <p:cNvPr id="12290" name="Picture 2"/>
          <p:cNvPicPr>
            <a:picLocks noChangeAspect="1" noChangeArrowheads="1"/>
          </p:cNvPicPr>
          <p:nvPr/>
        </p:nvPicPr>
        <p:blipFill>
          <a:blip r:embed="rId2"/>
          <a:srcRect/>
          <a:stretch>
            <a:fillRect/>
          </a:stretch>
        </p:blipFill>
        <p:spPr bwMode="auto">
          <a:xfrm>
            <a:off x="381000" y="2362200"/>
            <a:ext cx="8334375" cy="337185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Model Evaluation and Validation</a:t>
            </a:r>
            <a:endParaRPr lang="en-US" sz="3200" dirty="0"/>
          </a:p>
        </p:txBody>
      </p:sp>
      <p:pic>
        <p:nvPicPr>
          <p:cNvPr id="13314" name="Picture 2"/>
          <p:cNvPicPr>
            <a:picLocks noChangeAspect="1" noChangeArrowheads="1"/>
          </p:cNvPicPr>
          <p:nvPr/>
        </p:nvPicPr>
        <p:blipFill>
          <a:blip r:embed="rId2"/>
          <a:srcRect/>
          <a:stretch>
            <a:fillRect/>
          </a:stretch>
        </p:blipFill>
        <p:spPr bwMode="auto">
          <a:xfrm>
            <a:off x="1828800" y="2057400"/>
            <a:ext cx="4786313" cy="4080039"/>
          </a:xfrm>
          <a:prstGeom prst="rect">
            <a:avLst/>
          </a:prstGeom>
          <a:noFill/>
          <a:ln w="9525">
            <a:noFill/>
            <a:miter lim="800000"/>
            <a:headEnd/>
            <a:tailEnd/>
          </a:ln>
          <a:effectLst/>
        </p:spPr>
      </p:pic>
      <p:sp>
        <p:nvSpPr>
          <p:cNvPr id="6" name="TextBox 5"/>
          <p:cNvSpPr txBox="1"/>
          <p:nvPr/>
        </p:nvSpPr>
        <p:spPr>
          <a:xfrm>
            <a:off x="990600" y="1295400"/>
            <a:ext cx="2819400" cy="381000"/>
          </a:xfrm>
          <a:prstGeom prst="rect">
            <a:avLst/>
          </a:prstGeom>
          <a:noFill/>
        </p:spPr>
        <p:txBody>
          <a:bodyPr wrap="square" rtlCol="0">
            <a:spAutoFit/>
          </a:bodyPr>
          <a:lstStyle/>
          <a:p>
            <a:r>
              <a:rPr lang="en-US" dirty="0" smtClean="0"/>
              <a:t>Output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Model Evaluation and Validation</a:t>
            </a:r>
            <a:endParaRPr lang="en-US" sz="3200" dirty="0"/>
          </a:p>
        </p:txBody>
      </p:sp>
      <p:sp>
        <p:nvSpPr>
          <p:cNvPr id="6" name="TextBox 5"/>
          <p:cNvSpPr txBox="1"/>
          <p:nvPr/>
        </p:nvSpPr>
        <p:spPr>
          <a:xfrm>
            <a:off x="990600" y="1295400"/>
            <a:ext cx="2819400" cy="381000"/>
          </a:xfrm>
          <a:prstGeom prst="rect">
            <a:avLst/>
          </a:prstGeom>
          <a:noFill/>
        </p:spPr>
        <p:txBody>
          <a:bodyPr wrap="square" rtlCol="0">
            <a:spAutoFit/>
          </a:bodyPr>
          <a:lstStyle/>
          <a:p>
            <a:r>
              <a:rPr lang="en-US" dirty="0" smtClean="0"/>
              <a:t>Output -</a:t>
            </a:r>
            <a:endParaRPr lang="en-US" dirty="0"/>
          </a:p>
        </p:txBody>
      </p:sp>
      <p:pic>
        <p:nvPicPr>
          <p:cNvPr id="14338" name="Picture 2"/>
          <p:cNvPicPr>
            <a:picLocks noChangeAspect="1" noChangeArrowheads="1"/>
          </p:cNvPicPr>
          <p:nvPr/>
        </p:nvPicPr>
        <p:blipFill>
          <a:blip r:embed="rId2"/>
          <a:srcRect/>
          <a:stretch>
            <a:fillRect/>
          </a:stretch>
        </p:blipFill>
        <p:spPr bwMode="auto">
          <a:xfrm>
            <a:off x="1219200" y="1752600"/>
            <a:ext cx="6477000" cy="42862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Model Evaluation and Validation</a:t>
            </a:r>
            <a:endParaRPr lang="en-US" sz="3200" dirty="0"/>
          </a:p>
        </p:txBody>
      </p:sp>
      <p:sp>
        <p:nvSpPr>
          <p:cNvPr id="5" name="TextBox 4"/>
          <p:cNvSpPr txBox="1"/>
          <p:nvPr/>
        </p:nvSpPr>
        <p:spPr>
          <a:xfrm>
            <a:off x="685800" y="1295400"/>
            <a:ext cx="8458200" cy="369332"/>
          </a:xfrm>
          <a:prstGeom prst="rect">
            <a:avLst/>
          </a:prstGeom>
          <a:noFill/>
        </p:spPr>
        <p:txBody>
          <a:bodyPr wrap="square" rtlCol="0">
            <a:spAutoFit/>
          </a:bodyPr>
          <a:lstStyle/>
          <a:p>
            <a:r>
              <a:rPr lang="en-US" dirty="0" smtClean="0"/>
              <a:t>Evaluation  -</a:t>
            </a:r>
            <a:endParaRPr lang="en-US" dirty="0"/>
          </a:p>
        </p:txBody>
      </p:sp>
      <p:pic>
        <p:nvPicPr>
          <p:cNvPr id="15362" name="Picture 2"/>
          <p:cNvPicPr>
            <a:picLocks noChangeAspect="1" noChangeArrowheads="1"/>
          </p:cNvPicPr>
          <p:nvPr/>
        </p:nvPicPr>
        <p:blipFill>
          <a:blip r:embed="rId2"/>
          <a:srcRect/>
          <a:stretch>
            <a:fillRect/>
          </a:stretch>
        </p:blipFill>
        <p:spPr bwMode="auto">
          <a:xfrm>
            <a:off x="1143000" y="1828800"/>
            <a:ext cx="6219825" cy="3886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0"/>
            <a:ext cx="4495800" cy="1143000"/>
          </a:xfrm>
        </p:spPr>
        <p:txBody>
          <a:bodyPr>
            <a:normAutofit/>
          </a:bodyPr>
          <a:lstStyle/>
          <a:p>
            <a:pPr algn="l"/>
            <a:r>
              <a:rPr lang="en-US" sz="5400" b="1" dirty="0" smtClean="0"/>
              <a:t>Thank you</a:t>
            </a:r>
            <a:endParaRPr lang="en-US" sz="5400" b="1" dirty="0"/>
          </a:p>
        </p:txBody>
      </p:sp>
      <p:sp>
        <p:nvSpPr>
          <p:cNvPr id="6" name="TextBox 5"/>
          <p:cNvSpPr txBox="1"/>
          <p:nvPr/>
        </p:nvSpPr>
        <p:spPr>
          <a:xfrm>
            <a:off x="4343400" y="3962400"/>
            <a:ext cx="4419600" cy="923330"/>
          </a:xfrm>
          <a:prstGeom prst="rect">
            <a:avLst/>
          </a:prstGeom>
          <a:noFill/>
        </p:spPr>
        <p:txBody>
          <a:bodyPr wrap="square" rtlCol="0">
            <a:spAutoFit/>
          </a:bodyPr>
          <a:lstStyle/>
          <a:p>
            <a:r>
              <a:rPr lang="en-US" dirty="0" smtClean="0"/>
              <a:t>Name  - Navdeep Kohar</a:t>
            </a:r>
          </a:p>
          <a:p>
            <a:r>
              <a:rPr lang="en-US" dirty="0" smtClean="0"/>
              <a:t>E-mail  – </a:t>
            </a:r>
            <a:r>
              <a:rPr lang="en-US" dirty="0" smtClean="0">
                <a:hlinkClick r:id="rId2"/>
              </a:rPr>
              <a:t>navdeepkohark58@gmail.com</a:t>
            </a:r>
            <a:endParaRPr lang="en-US" dirty="0" smtClean="0"/>
          </a:p>
          <a:p>
            <a:r>
              <a:rPr lang="en-US" dirty="0" smtClean="0"/>
              <a:t>Ph  -   9888339255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Box 2"/>
          <p:cNvSpPr txBox="1"/>
          <p:nvPr/>
        </p:nvSpPr>
        <p:spPr>
          <a:xfrm>
            <a:off x="762000" y="1600200"/>
            <a:ext cx="7772400" cy="2031325"/>
          </a:xfrm>
          <a:prstGeom prst="rect">
            <a:avLst/>
          </a:prstGeom>
          <a:noFill/>
        </p:spPr>
        <p:txBody>
          <a:bodyPr wrap="square" rtlCol="0">
            <a:spAutoFit/>
          </a:bodyPr>
          <a:lstStyle/>
          <a:p>
            <a:r>
              <a:rPr lang="en-US" b="1" dirty="0" smtClean="0"/>
              <a:t>NLP Project for Disaster Tweet </a:t>
            </a:r>
            <a:r>
              <a:rPr lang="en-US" b="1" dirty="0" smtClean="0"/>
              <a:t>Classification –</a:t>
            </a:r>
          </a:p>
          <a:p>
            <a:endParaRPr lang="en-US" dirty="0" smtClean="0"/>
          </a:p>
          <a:p>
            <a:r>
              <a:rPr lang="en-US" dirty="0" smtClean="0"/>
              <a:t>T</a:t>
            </a:r>
            <a:r>
              <a:rPr lang="en-US" dirty="0" smtClean="0"/>
              <a:t>o </a:t>
            </a:r>
            <a:r>
              <a:rPr lang="en-US" dirty="0" smtClean="0"/>
              <a:t>build a machine learning model capable of accurately classifying tweets as either related to real disasters or not. While some tweets may contain explicit keywords like "fire" or "flood," others may use such terms metaphorically or in a non-disaster context. Thus, the model needs to discern the true intent behind the language used in tweets, which can be nuanced and context-dependent.</a:t>
            </a:r>
          </a:p>
        </p:txBody>
      </p:sp>
      <p:sp>
        <p:nvSpPr>
          <p:cNvPr id="4" name="TextBox 3"/>
          <p:cNvSpPr txBox="1"/>
          <p:nvPr/>
        </p:nvSpPr>
        <p:spPr>
          <a:xfrm>
            <a:off x="609600" y="4267200"/>
            <a:ext cx="7239000" cy="369332"/>
          </a:xfrm>
          <a:prstGeom prst="rect">
            <a:avLst/>
          </a:prstGeom>
          <a:noFill/>
        </p:spPr>
        <p:txBody>
          <a:bodyPr wrap="square" rtlCol="0">
            <a:spAutoFit/>
          </a:bodyPr>
          <a:lstStyle/>
          <a:p>
            <a:endParaRPr lang="en-US" dirty="0"/>
          </a:p>
        </p:txBody>
      </p:sp>
      <p:sp>
        <p:nvSpPr>
          <p:cNvPr id="5" name="TextBox 4"/>
          <p:cNvSpPr txBox="1"/>
          <p:nvPr/>
        </p:nvSpPr>
        <p:spPr>
          <a:xfrm>
            <a:off x="762000" y="4191000"/>
            <a:ext cx="7848600" cy="1200329"/>
          </a:xfrm>
          <a:prstGeom prst="rect">
            <a:avLst/>
          </a:prstGeom>
          <a:noFill/>
        </p:spPr>
        <p:txBody>
          <a:bodyPr wrap="square" rtlCol="0">
            <a:spAutoFit/>
          </a:bodyPr>
          <a:lstStyle/>
          <a:p>
            <a:r>
              <a:rPr lang="en-US" dirty="0" smtClean="0"/>
              <a:t>we can enhance the ability to detect and respond to emergencies more efficiently. This project represents a valuable opportunity to leverage NLP techniques for the greater good, contributing to the advancement of disaster management and public safety efforts.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Tool &amp; Technology</a:t>
            </a:r>
            <a:endParaRPr lang="en-US" dirty="0"/>
          </a:p>
        </p:txBody>
      </p:sp>
      <p:sp>
        <p:nvSpPr>
          <p:cNvPr id="3" name="Content Placeholder 2"/>
          <p:cNvSpPr>
            <a:spLocks noGrp="1"/>
          </p:cNvSpPr>
          <p:nvPr>
            <p:ph idx="1"/>
          </p:nvPr>
        </p:nvSpPr>
        <p:spPr>
          <a:xfrm>
            <a:off x="533400" y="1219200"/>
            <a:ext cx="8153400" cy="4906963"/>
          </a:xfrm>
          <a:ln>
            <a:solidFill>
              <a:schemeClr val="tx1"/>
            </a:solidFill>
          </a:ln>
        </p:spPr>
        <p:txBody>
          <a:bodyPr>
            <a:normAutofit/>
          </a:bodyPr>
          <a:lstStyle/>
          <a:p>
            <a:r>
              <a:rPr lang="en-US" sz="2800" dirty="0" smtClean="0"/>
              <a:t>Tools – Python</a:t>
            </a:r>
          </a:p>
          <a:p>
            <a:r>
              <a:rPr lang="en-US" sz="2800" dirty="0" smtClean="0"/>
              <a:t>Python Libraries- Pandas ,Matplotlib &amp; Seaborn</a:t>
            </a:r>
          </a:p>
          <a:p>
            <a:pPr>
              <a:buNone/>
            </a:pPr>
            <a:r>
              <a:rPr lang="en-US" sz="2800" dirty="0" smtClean="0"/>
              <a:t>• Pandas is a high-level data manipulation tool</a:t>
            </a:r>
          </a:p>
          <a:p>
            <a:pPr>
              <a:buNone/>
            </a:pPr>
            <a:r>
              <a:rPr lang="en-US" sz="2800" dirty="0" smtClean="0"/>
              <a:t> • Matplotlib &amp; Seaborn for graphical representation</a:t>
            </a:r>
          </a:p>
          <a:p>
            <a:r>
              <a:rPr lang="en-US" sz="2800" dirty="0" smtClean="0"/>
              <a:t>  Juypter Notebook - It is a web-based interactive computing platform. The notebook combines live code, equations, narrative text, </a:t>
            </a:r>
            <a:r>
              <a:rPr lang="en-US" sz="2800" dirty="0" smtClean="0"/>
              <a:t>visualizations.</a:t>
            </a:r>
          </a:p>
          <a:p>
            <a:r>
              <a:rPr lang="en-US" sz="2800" dirty="0" smtClean="0"/>
              <a:t>Scikit-learn --  It is </a:t>
            </a:r>
            <a:r>
              <a:rPr lang="en-US" sz="2800" dirty="0" smtClean="0"/>
              <a:t>an open-source machine learning library that provides simple and efficient tools for data analysis and </a:t>
            </a:r>
            <a:r>
              <a:rPr lang="en-US" sz="2800" dirty="0" smtClean="0"/>
              <a:t>modeling.</a:t>
            </a:r>
            <a:endParaRPr lang="en-US" sz="2800" dirty="0" smtClean="0"/>
          </a:p>
          <a:p>
            <a:endParaRPr lang="en-US" sz="2800" dirty="0" smtClean="0"/>
          </a:p>
          <a:p>
            <a:pPr>
              <a:buNone/>
            </a:pPr>
            <a:endParaRPr lang="en-US" u="sng" dirty="0" smtClean="0">
              <a:hlinkClick r:id="rId2"/>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a:t>
            </a:r>
            <a:r>
              <a:rPr lang="en-US" sz="3200" dirty="0" smtClean="0"/>
              <a:t>Exploration and Preparation</a:t>
            </a:r>
            <a:endParaRPr lang="en-US" sz="3200" dirty="0"/>
          </a:p>
        </p:txBody>
      </p:sp>
      <p:pic>
        <p:nvPicPr>
          <p:cNvPr id="1026" name="Picture 2"/>
          <p:cNvPicPr>
            <a:picLocks noChangeAspect="1" noChangeArrowheads="1"/>
          </p:cNvPicPr>
          <p:nvPr/>
        </p:nvPicPr>
        <p:blipFill>
          <a:blip r:embed="rId2"/>
          <a:srcRect/>
          <a:stretch>
            <a:fillRect/>
          </a:stretch>
        </p:blipFill>
        <p:spPr bwMode="auto">
          <a:xfrm>
            <a:off x="609600" y="2057400"/>
            <a:ext cx="7781925" cy="4436910"/>
          </a:xfrm>
          <a:prstGeom prst="rect">
            <a:avLst/>
          </a:prstGeom>
          <a:noFill/>
          <a:ln w="9525">
            <a:noFill/>
            <a:miter lim="800000"/>
            <a:headEnd/>
            <a:tailEnd/>
          </a:ln>
          <a:effectLst/>
        </p:spPr>
      </p:pic>
      <p:sp>
        <p:nvSpPr>
          <p:cNvPr id="5" name="TextBox 4"/>
          <p:cNvSpPr txBox="1"/>
          <p:nvPr/>
        </p:nvSpPr>
        <p:spPr>
          <a:xfrm>
            <a:off x="609600" y="1295400"/>
            <a:ext cx="3048000" cy="381000"/>
          </a:xfrm>
          <a:prstGeom prst="rect">
            <a:avLst/>
          </a:prstGeom>
          <a:noFill/>
        </p:spPr>
        <p:txBody>
          <a:bodyPr wrap="square" rtlCol="0">
            <a:spAutoFit/>
          </a:bodyPr>
          <a:lstStyle/>
          <a:p>
            <a:r>
              <a:rPr lang="en-US" dirty="0" smtClean="0"/>
              <a:t>Load the datasets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a:t>
            </a:r>
            <a:r>
              <a:rPr lang="en-US" sz="3200" dirty="0" smtClean="0"/>
              <a:t>Exploration and Preparation</a:t>
            </a:r>
            <a:endParaRPr lang="en-US" sz="3200" dirty="0"/>
          </a:p>
        </p:txBody>
      </p:sp>
      <p:sp>
        <p:nvSpPr>
          <p:cNvPr id="5" name="TextBox 4"/>
          <p:cNvSpPr txBox="1"/>
          <p:nvPr/>
        </p:nvSpPr>
        <p:spPr>
          <a:xfrm>
            <a:off x="609600" y="1295400"/>
            <a:ext cx="8153400" cy="369332"/>
          </a:xfrm>
          <a:prstGeom prst="rect">
            <a:avLst/>
          </a:prstGeom>
          <a:noFill/>
        </p:spPr>
        <p:txBody>
          <a:bodyPr wrap="square" rtlCol="0">
            <a:spAutoFit/>
          </a:bodyPr>
          <a:lstStyle/>
          <a:p>
            <a:r>
              <a:rPr lang="en-US" dirty="0" smtClean="0"/>
              <a:t>Distribution </a:t>
            </a:r>
            <a:r>
              <a:rPr lang="en-US" dirty="0" smtClean="0"/>
              <a:t>of classes (disaster vs. non-disaster tweets) using histograms or bar plots.</a:t>
            </a:r>
            <a:endParaRPr lang="en-US" dirty="0"/>
          </a:p>
        </p:txBody>
      </p:sp>
      <p:pic>
        <p:nvPicPr>
          <p:cNvPr id="2050" name="Picture 2"/>
          <p:cNvPicPr>
            <a:picLocks noChangeAspect="1" noChangeArrowheads="1"/>
          </p:cNvPicPr>
          <p:nvPr/>
        </p:nvPicPr>
        <p:blipFill>
          <a:blip r:embed="rId2"/>
          <a:srcRect/>
          <a:stretch>
            <a:fillRect/>
          </a:stretch>
        </p:blipFill>
        <p:spPr bwMode="auto">
          <a:xfrm>
            <a:off x="609600" y="1752600"/>
            <a:ext cx="8077200" cy="494942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a:t>
            </a:r>
            <a:r>
              <a:rPr lang="en-US" sz="3200" dirty="0" smtClean="0"/>
              <a:t>Exploration and Preparation</a:t>
            </a:r>
            <a:endParaRPr lang="en-US" sz="3200" dirty="0"/>
          </a:p>
        </p:txBody>
      </p:sp>
      <p:sp>
        <p:nvSpPr>
          <p:cNvPr id="5" name="TextBox 4"/>
          <p:cNvSpPr txBox="1"/>
          <p:nvPr/>
        </p:nvSpPr>
        <p:spPr>
          <a:xfrm>
            <a:off x="304800" y="1295400"/>
            <a:ext cx="8839200" cy="646331"/>
          </a:xfrm>
          <a:prstGeom prst="rect">
            <a:avLst/>
          </a:prstGeom>
          <a:noFill/>
        </p:spPr>
        <p:txBody>
          <a:bodyPr wrap="square" rtlCol="0">
            <a:spAutoFit/>
          </a:bodyPr>
          <a:lstStyle/>
          <a:p>
            <a:r>
              <a:rPr lang="en-US" dirty="0" smtClean="0"/>
              <a:t>Analyze the frequency of keywords and phrases associated with disaster </a:t>
            </a:r>
            <a:r>
              <a:rPr lang="en-US" dirty="0" smtClean="0"/>
              <a:t>tweets.</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914400" y="1752600"/>
            <a:ext cx="7000875" cy="45148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a:t>
            </a:r>
            <a:r>
              <a:rPr lang="en-US" sz="3200" dirty="0" smtClean="0"/>
              <a:t>Exploration and Preparation</a:t>
            </a:r>
            <a:endParaRPr lang="en-US" sz="3200" dirty="0"/>
          </a:p>
        </p:txBody>
      </p:sp>
      <p:sp>
        <p:nvSpPr>
          <p:cNvPr id="5" name="TextBox 4"/>
          <p:cNvSpPr txBox="1"/>
          <p:nvPr/>
        </p:nvSpPr>
        <p:spPr>
          <a:xfrm>
            <a:off x="304800" y="1295400"/>
            <a:ext cx="8839200" cy="646331"/>
          </a:xfrm>
          <a:prstGeom prst="rect">
            <a:avLst/>
          </a:prstGeom>
          <a:noFill/>
        </p:spPr>
        <p:txBody>
          <a:bodyPr wrap="square" rtlCol="0">
            <a:spAutoFit/>
          </a:bodyPr>
          <a:lstStyle/>
          <a:p>
            <a:r>
              <a:rPr lang="en-US" dirty="0" smtClean="0"/>
              <a:t>Analyze the frequency of keywords and phrases associated with disaster </a:t>
            </a:r>
            <a:r>
              <a:rPr lang="en-US" dirty="0" smtClean="0"/>
              <a:t>tweets.</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2057400" y="2057400"/>
            <a:ext cx="4772025" cy="406743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a:t>
            </a:r>
            <a:r>
              <a:rPr lang="en-US" sz="3200" dirty="0" smtClean="0"/>
              <a:t>Exploration and Preparation</a:t>
            </a:r>
            <a:endParaRPr lang="en-US" sz="3200" dirty="0"/>
          </a:p>
        </p:txBody>
      </p:sp>
      <p:sp>
        <p:nvSpPr>
          <p:cNvPr id="5" name="TextBox 4"/>
          <p:cNvSpPr txBox="1"/>
          <p:nvPr/>
        </p:nvSpPr>
        <p:spPr>
          <a:xfrm>
            <a:off x="304800" y="1295400"/>
            <a:ext cx="8839200" cy="646331"/>
          </a:xfrm>
          <a:prstGeom prst="rect">
            <a:avLst/>
          </a:prstGeom>
          <a:noFill/>
        </p:spPr>
        <p:txBody>
          <a:bodyPr wrap="square" rtlCol="0">
            <a:spAutoFit/>
          </a:bodyPr>
          <a:lstStyle/>
          <a:p>
            <a:r>
              <a:rPr lang="en-US" dirty="0" smtClean="0"/>
              <a:t>Analyze the frequency of keywords and phrases associated with </a:t>
            </a:r>
            <a:r>
              <a:rPr lang="en-US" dirty="0" smtClean="0"/>
              <a:t>Non-disaster tweets.</a:t>
            </a:r>
          </a:p>
          <a:p>
            <a:endParaRPr lang="en-US" dirty="0"/>
          </a:p>
        </p:txBody>
      </p:sp>
      <p:pic>
        <p:nvPicPr>
          <p:cNvPr id="5122" name="Picture 2"/>
          <p:cNvPicPr>
            <a:picLocks noChangeAspect="1" noChangeArrowheads="1"/>
          </p:cNvPicPr>
          <p:nvPr/>
        </p:nvPicPr>
        <p:blipFill>
          <a:blip r:embed="rId2"/>
          <a:srcRect/>
          <a:stretch>
            <a:fillRect/>
          </a:stretch>
        </p:blipFill>
        <p:spPr bwMode="auto">
          <a:xfrm>
            <a:off x="838200" y="1905000"/>
            <a:ext cx="6867525" cy="4495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753600" cy="1143000"/>
          </a:xfrm>
        </p:spPr>
        <p:txBody>
          <a:bodyPr>
            <a:normAutofit/>
          </a:bodyPr>
          <a:lstStyle/>
          <a:p>
            <a:pPr algn="l"/>
            <a:r>
              <a:rPr lang="en-US" sz="3200" dirty="0" smtClean="0"/>
              <a:t>Data </a:t>
            </a:r>
            <a:r>
              <a:rPr lang="en-US" sz="3200" dirty="0" smtClean="0"/>
              <a:t>Exploration and Preparation</a:t>
            </a:r>
            <a:endParaRPr lang="en-US" sz="3200" dirty="0"/>
          </a:p>
        </p:txBody>
      </p:sp>
      <p:sp>
        <p:nvSpPr>
          <p:cNvPr id="5" name="TextBox 4"/>
          <p:cNvSpPr txBox="1"/>
          <p:nvPr/>
        </p:nvSpPr>
        <p:spPr>
          <a:xfrm>
            <a:off x="304800" y="1295400"/>
            <a:ext cx="8839200" cy="646331"/>
          </a:xfrm>
          <a:prstGeom prst="rect">
            <a:avLst/>
          </a:prstGeom>
          <a:noFill/>
        </p:spPr>
        <p:txBody>
          <a:bodyPr wrap="square" rtlCol="0">
            <a:spAutoFit/>
          </a:bodyPr>
          <a:lstStyle/>
          <a:p>
            <a:r>
              <a:rPr lang="en-US" dirty="0" smtClean="0"/>
              <a:t>Analyze the frequency of keywords and phrases associated with </a:t>
            </a:r>
            <a:r>
              <a:rPr lang="en-US" dirty="0" smtClean="0"/>
              <a:t>Non disaster tweets.</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1371600" y="2271713"/>
            <a:ext cx="5791200" cy="344328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353</Words>
  <Application>Microsoft Office PowerPoint</Application>
  <PresentationFormat>On-screen Show (4:3)</PresentationFormat>
  <Paragraphs>48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INTRODUCTION</vt:lpstr>
      <vt:lpstr>Tool &amp; Technology</vt:lpstr>
      <vt:lpstr>Data Exploration and Preparation</vt:lpstr>
      <vt:lpstr>Data Exploration and Preparation</vt:lpstr>
      <vt:lpstr>Data Exploration and Preparation</vt:lpstr>
      <vt:lpstr>Data Exploration and Preparation</vt:lpstr>
      <vt:lpstr>Data Exploration and Preparation</vt:lpstr>
      <vt:lpstr>Data Exploration and Preparation</vt:lpstr>
      <vt:lpstr>Data Exploration and Preparation</vt:lpstr>
      <vt:lpstr>Data Exploration and Preparation</vt:lpstr>
      <vt:lpstr>Feature Engineering and Model Selection</vt:lpstr>
      <vt:lpstr>Feature Engineering and Model Selection</vt:lpstr>
      <vt:lpstr>Feature Engineering and Model Selection</vt:lpstr>
      <vt:lpstr>Feature Engineering and Model Selection</vt:lpstr>
      <vt:lpstr>Model Evaluation and Validation</vt:lpstr>
      <vt:lpstr>Model Evaluation and Validation</vt:lpstr>
      <vt:lpstr>Model Evaluation and Validation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dc:creator>
  <cp:lastModifiedBy>pc</cp:lastModifiedBy>
  <cp:revision>22</cp:revision>
  <dcterms:created xsi:type="dcterms:W3CDTF">2006-08-16T00:00:00Z</dcterms:created>
  <dcterms:modified xsi:type="dcterms:W3CDTF">2025-04-27T08:10:30Z</dcterms:modified>
</cp:coreProperties>
</file>