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8" r:id="rId5"/>
    <p:sldId id="259" r:id="rId6"/>
    <p:sldId id="267" r:id="rId7"/>
    <p:sldId id="263" r:id="rId8"/>
    <p:sldId id="264" r:id="rId9"/>
    <p:sldId id="265" r:id="rId10"/>
    <p:sldId id="266" r:id="rId11"/>
    <p:sldId id="269"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853" autoAdjust="0"/>
    <p:restoredTop sz="94660"/>
  </p:normalViewPr>
  <p:slideViewPr>
    <p:cSldViewPr>
      <p:cViewPr varScale="1">
        <p:scale>
          <a:sx n="73" d="100"/>
          <a:sy n="73" d="100"/>
        </p:scale>
        <p:origin x="-15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mailto:Mail-navdeepkohark58@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915400" cy="1295400"/>
          </a:xfrm>
        </p:spPr>
        <p:txBody>
          <a:bodyPr>
            <a:normAutofit/>
          </a:bodyPr>
          <a:lstStyle/>
          <a:p>
            <a:pPr algn="l"/>
            <a:r>
              <a:rPr lang="en-US" dirty="0" smtClean="0"/>
              <a:t> Exploratory Data Analysis (EDA)</a:t>
            </a:r>
            <a:endParaRPr lang="en-US" dirty="0"/>
          </a:p>
        </p:txBody>
      </p:sp>
      <p:sp>
        <p:nvSpPr>
          <p:cNvPr id="6" name="TextBox 5"/>
          <p:cNvSpPr txBox="1"/>
          <p:nvPr/>
        </p:nvSpPr>
        <p:spPr>
          <a:xfrm>
            <a:off x="3962400" y="6172200"/>
            <a:ext cx="4876800" cy="369332"/>
          </a:xfrm>
          <a:prstGeom prst="rect">
            <a:avLst/>
          </a:prstGeom>
          <a:noFill/>
        </p:spPr>
        <p:txBody>
          <a:bodyPr wrap="square" rtlCol="0">
            <a:spAutoFit/>
          </a:bodyPr>
          <a:lstStyle/>
          <a:p>
            <a:pPr algn="r"/>
            <a:r>
              <a:rPr lang="en-US" dirty="0" smtClean="0"/>
              <a:t>By: Navdeep Kohar</a:t>
            </a:r>
            <a:endParaRPr lang="en-US" dirty="0"/>
          </a:p>
        </p:txBody>
      </p:sp>
      <p:sp>
        <p:nvSpPr>
          <p:cNvPr id="7" name="Rectangle 6"/>
          <p:cNvSpPr/>
          <p:nvPr/>
        </p:nvSpPr>
        <p:spPr>
          <a:xfrm>
            <a:off x="228600" y="1905000"/>
            <a:ext cx="8610600" cy="646331"/>
          </a:xfrm>
          <a:prstGeom prst="rect">
            <a:avLst/>
          </a:prstGeom>
        </p:spPr>
        <p:txBody>
          <a:bodyPr wrap="square">
            <a:spAutoFit/>
          </a:bodyPr>
          <a:lstStyle/>
          <a:p>
            <a:pPr>
              <a:buFont typeface="Arial" pitchFamily="34" charset="0"/>
              <a:buChar char="•"/>
            </a:pPr>
            <a:r>
              <a:rPr lang="en-US" dirty="0" smtClean="0"/>
              <a:t> Exploratory Data Analysis (EDA) for Real Estate Pricing: Unveiling the Dynamics of House Valuation in a Dynamic Market</a:t>
            </a:r>
            <a:endParaRPr lang="en-US" dirty="0"/>
          </a:p>
        </p:txBody>
      </p:sp>
      <p:sp>
        <p:nvSpPr>
          <p:cNvPr id="8" name="Rectangle 7"/>
          <p:cNvSpPr/>
          <p:nvPr/>
        </p:nvSpPr>
        <p:spPr>
          <a:xfrm>
            <a:off x="304800" y="2895600"/>
            <a:ext cx="8382000" cy="2308324"/>
          </a:xfrm>
          <a:prstGeom prst="rect">
            <a:avLst/>
          </a:prstGeom>
        </p:spPr>
        <p:txBody>
          <a:bodyPr wrap="square">
            <a:spAutoFit/>
          </a:bodyPr>
          <a:lstStyle/>
          <a:p>
            <a:pPr>
              <a:buFont typeface="Arial" pitchFamily="34" charset="0"/>
              <a:buChar char="•"/>
            </a:pPr>
            <a:r>
              <a:rPr lang="en-US" dirty="0" smtClean="0"/>
              <a:t> 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normAutofit fontScale="90000"/>
          </a:bodyPr>
          <a:lstStyle/>
          <a:p>
            <a:r>
              <a:rPr lang="en-US" dirty="0" smtClean="0"/>
              <a:t>Market Trends and Historical Pricing</a:t>
            </a:r>
            <a:endParaRPr lang="en-US" dirty="0"/>
          </a:p>
        </p:txBody>
      </p:sp>
      <p:pic>
        <p:nvPicPr>
          <p:cNvPr id="4" name="Picture 3" descr="7.PNG"/>
          <p:cNvPicPr>
            <a:picLocks noChangeAspect="1"/>
          </p:cNvPicPr>
          <p:nvPr/>
        </p:nvPicPr>
        <p:blipFill>
          <a:blip r:embed="rId2"/>
          <a:stretch>
            <a:fillRect/>
          </a:stretch>
        </p:blipFill>
        <p:spPr>
          <a:xfrm>
            <a:off x="509020" y="1318918"/>
            <a:ext cx="8125960" cy="42201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normAutofit fontScale="90000"/>
          </a:bodyPr>
          <a:lstStyle/>
          <a:p>
            <a:r>
              <a:rPr lang="en-US" dirty="0" smtClean="0"/>
              <a:t>Customer Preferences and Amenities</a:t>
            </a:r>
            <a:endParaRPr lang="en-US" dirty="0"/>
          </a:p>
        </p:txBody>
      </p:sp>
      <p:pic>
        <p:nvPicPr>
          <p:cNvPr id="5" name="Picture 4" descr="11.PNG"/>
          <p:cNvPicPr>
            <a:picLocks noChangeAspect="1"/>
          </p:cNvPicPr>
          <p:nvPr/>
        </p:nvPicPr>
        <p:blipFill>
          <a:blip r:embed="rId2"/>
          <a:stretch>
            <a:fillRect/>
          </a:stretch>
        </p:blipFill>
        <p:spPr>
          <a:xfrm>
            <a:off x="228600" y="1219200"/>
            <a:ext cx="3733799" cy="4205513"/>
          </a:xfrm>
          <a:prstGeom prst="rect">
            <a:avLst/>
          </a:prstGeom>
        </p:spPr>
      </p:pic>
      <p:pic>
        <p:nvPicPr>
          <p:cNvPr id="6" name="Picture 5" descr="122.PNG"/>
          <p:cNvPicPr>
            <a:picLocks noChangeAspect="1"/>
          </p:cNvPicPr>
          <p:nvPr/>
        </p:nvPicPr>
        <p:blipFill>
          <a:blip r:embed="rId3"/>
          <a:stretch>
            <a:fillRect/>
          </a:stretch>
        </p:blipFill>
        <p:spPr>
          <a:xfrm>
            <a:off x="3886201" y="1143000"/>
            <a:ext cx="5257800" cy="470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457200" y="1600200"/>
            <a:ext cx="8305800" cy="2031325"/>
          </a:xfrm>
          <a:prstGeom prst="rect">
            <a:avLst/>
          </a:prstGeom>
          <a:noFill/>
        </p:spPr>
        <p:txBody>
          <a:bodyPr wrap="square" rtlCol="0">
            <a:spAutoFit/>
          </a:bodyPr>
          <a:lstStyle/>
          <a:p>
            <a:r>
              <a:rPr lang="en-US" dirty="0" smtClean="0"/>
              <a:t>EDA is indispensable in extracting actionable insights from raw data, especially in domains like real estate where numerous factors contribute to the final property value. Through EDA, we can identify key variables that significantly impact house prices, allowing us to tailor pricing strategies, enhance customer satisfaction, and gain a competitive edge in the market. Moreover, EDA helps us uncover hidden relationships, outliers, and trends that may be obscured at first glance, ensuring a comprehensive analysis that goes beyond surface-level observations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133600"/>
            <a:ext cx="4800600" cy="1046440"/>
          </a:xfrm>
          <a:prstGeom prst="rect">
            <a:avLst/>
          </a:prstGeom>
          <a:noFill/>
        </p:spPr>
        <p:txBody>
          <a:bodyPr wrap="square" rtlCol="0">
            <a:spAutoFit/>
          </a:bodyPr>
          <a:lstStyle/>
          <a:p>
            <a:pPr algn="ctr"/>
            <a:r>
              <a:rPr lang="en-US" sz="4400" b="1" dirty="0" smtClean="0"/>
              <a:t>Thank You</a:t>
            </a:r>
            <a:endParaRPr lang="en-US" b="1" dirty="0" smtClean="0"/>
          </a:p>
          <a:p>
            <a:pPr algn="ctr"/>
            <a:endParaRPr lang="en-US" dirty="0"/>
          </a:p>
        </p:txBody>
      </p:sp>
      <p:sp>
        <p:nvSpPr>
          <p:cNvPr id="3" name="TextBox 2"/>
          <p:cNvSpPr txBox="1"/>
          <p:nvPr/>
        </p:nvSpPr>
        <p:spPr>
          <a:xfrm>
            <a:off x="4572000" y="3733800"/>
            <a:ext cx="3657600" cy="923330"/>
          </a:xfrm>
          <a:prstGeom prst="rect">
            <a:avLst/>
          </a:prstGeom>
          <a:noFill/>
        </p:spPr>
        <p:txBody>
          <a:bodyPr wrap="square" rtlCol="0">
            <a:spAutoFit/>
          </a:bodyPr>
          <a:lstStyle/>
          <a:p>
            <a:r>
              <a:rPr lang="en-US" dirty="0" smtClean="0"/>
              <a:t>Name-</a:t>
            </a:r>
            <a:r>
              <a:rPr lang="en-US" dirty="0" err="1" smtClean="0"/>
              <a:t>Navdeep</a:t>
            </a:r>
            <a:r>
              <a:rPr lang="en-US" dirty="0" smtClean="0"/>
              <a:t> </a:t>
            </a:r>
            <a:r>
              <a:rPr lang="en-US" dirty="0" err="1" smtClean="0"/>
              <a:t>Kohar</a:t>
            </a:r>
            <a:endParaRPr lang="en-US" dirty="0" smtClean="0"/>
          </a:p>
          <a:p>
            <a:r>
              <a:rPr lang="en-US" dirty="0" smtClean="0">
                <a:hlinkClick r:id="rId2"/>
              </a:rPr>
              <a:t>Mail-navdeepkohark58@gmail.com</a:t>
            </a:r>
            <a:endParaRPr lang="en-US" dirty="0" smtClean="0"/>
          </a:p>
          <a:p>
            <a:r>
              <a:rPr lang="en-US" dirty="0" smtClean="0"/>
              <a:t>Ph - 9888339255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About Project</a:t>
            </a:r>
            <a:endParaRPr lang="en-US" dirty="0"/>
          </a:p>
        </p:txBody>
      </p:sp>
      <p:sp>
        <p:nvSpPr>
          <p:cNvPr id="4" name="Rectangle 3"/>
          <p:cNvSpPr/>
          <p:nvPr/>
        </p:nvSpPr>
        <p:spPr>
          <a:xfrm>
            <a:off x="609600" y="1371600"/>
            <a:ext cx="7696200" cy="3139321"/>
          </a:xfrm>
          <a:prstGeom prst="rect">
            <a:avLst/>
          </a:prstGeom>
        </p:spPr>
        <p:txBody>
          <a:bodyPr wrap="square">
            <a:spAutoFit/>
          </a:bodyPr>
          <a:lstStyle/>
          <a:p>
            <a:r>
              <a:rPr lang="en-US" dirty="0" smtClean="0"/>
              <a:t>• EDA</a:t>
            </a:r>
          </a:p>
          <a:p>
            <a:endParaRPr lang="en-US" dirty="0" smtClean="0"/>
          </a:p>
          <a:p>
            <a:r>
              <a:rPr lang="en-US" dirty="0" smtClean="0"/>
              <a:t>• Tasks</a:t>
            </a:r>
          </a:p>
          <a:p>
            <a:pPr marL="342900" indent="-342900">
              <a:buAutoNum type="arabicPeriod"/>
            </a:pPr>
            <a:r>
              <a:rPr lang="en-US" dirty="0" smtClean="0"/>
              <a:t>Loading the Data Identify unique values </a:t>
            </a:r>
          </a:p>
          <a:p>
            <a:pPr marL="342900" indent="-342900">
              <a:buAutoNum type="arabicPeriod"/>
            </a:pPr>
            <a:r>
              <a:rPr lang="en-US" dirty="0" smtClean="0"/>
              <a:t>Cleaning the Data</a:t>
            </a:r>
          </a:p>
          <a:p>
            <a:pPr marL="342900" indent="-342900">
              <a:buAutoNum type="arabicPeriod"/>
            </a:pPr>
            <a:r>
              <a:rPr lang="en-US" dirty="0" smtClean="0"/>
              <a:t>Univariate Analysis:</a:t>
            </a:r>
          </a:p>
          <a:p>
            <a:pPr marL="342900" indent="-342900">
              <a:buAutoNum type="arabicPeriod"/>
            </a:pPr>
            <a:r>
              <a:rPr lang="en-US" dirty="0" smtClean="0"/>
              <a:t> Multivariate Analysis:</a:t>
            </a:r>
          </a:p>
          <a:p>
            <a:pPr marL="342900" indent="-342900">
              <a:buAutoNum type="arabicPeriod"/>
            </a:pPr>
            <a:r>
              <a:rPr lang="en-US" dirty="0" smtClean="0"/>
              <a:t>Feature Engineering: </a:t>
            </a:r>
          </a:p>
          <a:p>
            <a:pPr marL="342900" indent="-342900">
              <a:buAutoNum type="arabicPeriod"/>
            </a:pPr>
            <a:r>
              <a:rPr lang="en-US" dirty="0" smtClean="0"/>
              <a:t>Feature Engineering and Size Impact: </a:t>
            </a:r>
          </a:p>
          <a:p>
            <a:pPr marL="342900" indent="-342900">
              <a:buAutoNum type="arabicPeriod"/>
            </a:pPr>
            <a:r>
              <a:rPr lang="en-US" dirty="0" smtClean="0"/>
              <a:t>Market Trends and Historical Pricing </a:t>
            </a:r>
          </a:p>
          <a:p>
            <a:pPr marL="342900" indent="-342900">
              <a:buAutoNum type="arabicPeriod"/>
            </a:pPr>
            <a:r>
              <a:rPr lang="en-US" dirty="0" smtClean="0"/>
              <a:t>Customer Preferences and Amenities: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Tool &amp; Technology</a:t>
            </a:r>
            <a:endParaRPr lang="en-US" dirty="0"/>
          </a:p>
        </p:txBody>
      </p:sp>
      <p:sp>
        <p:nvSpPr>
          <p:cNvPr id="3" name="Content Placeholder 2"/>
          <p:cNvSpPr>
            <a:spLocks noGrp="1"/>
          </p:cNvSpPr>
          <p:nvPr>
            <p:ph idx="1"/>
          </p:nvPr>
        </p:nvSpPr>
        <p:spPr>
          <a:xfrm>
            <a:off x="533400" y="1219200"/>
            <a:ext cx="8153400" cy="4906963"/>
          </a:xfrm>
          <a:ln>
            <a:solidFill>
              <a:schemeClr val="tx1"/>
            </a:solidFill>
          </a:ln>
        </p:spPr>
        <p:txBody>
          <a:bodyPr>
            <a:normAutofit lnSpcReduction="10000"/>
          </a:bodyPr>
          <a:lstStyle/>
          <a:p>
            <a:r>
              <a:rPr lang="en-US" dirty="0" smtClean="0"/>
              <a:t>Tools – Python</a:t>
            </a:r>
          </a:p>
          <a:p>
            <a:r>
              <a:rPr lang="en-US" dirty="0" smtClean="0"/>
              <a:t>Python Libraries- Pandas ,Matplotlib &amp; Seaborn</a:t>
            </a:r>
          </a:p>
          <a:p>
            <a:pPr>
              <a:buNone/>
            </a:pPr>
            <a:r>
              <a:rPr lang="en-US" dirty="0" smtClean="0"/>
              <a:t>• Pandas is a high-level data manipulation tool</a:t>
            </a:r>
          </a:p>
          <a:p>
            <a:pPr>
              <a:buNone/>
            </a:pPr>
            <a:r>
              <a:rPr lang="en-US" dirty="0" smtClean="0"/>
              <a:t> • Matplotlib &amp; Seaborn for graphical representation</a:t>
            </a:r>
          </a:p>
          <a:p>
            <a:r>
              <a:rPr lang="en-US" dirty="0" smtClean="0"/>
              <a:t>  Juypter Notebook - It is a web-based interactive computing platform. The notebook combines live code, equations, narrative text, visualizations,</a:t>
            </a:r>
          </a:p>
          <a:p>
            <a:pPr>
              <a:buNone/>
            </a:pPr>
            <a:endParaRPr lang="en-US" u="sng" dirty="0" smtClean="0">
              <a:hlinkClick r:id="rId2"/>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Tool &amp; Technology</a:t>
            </a:r>
            <a:endParaRPr lang="en-US" dirty="0"/>
          </a:p>
        </p:txBody>
      </p:sp>
      <p:sp>
        <p:nvSpPr>
          <p:cNvPr id="4" name="Content Placeholder 3"/>
          <p:cNvSpPr>
            <a:spLocks noGrp="1"/>
          </p:cNvSpPr>
          <p:nvPr>
            <p:ph idx="1"/>
          </p:nvPr>
        </p:nvSpPr>
        <p:spPr/>
        <p:txBody>
          <a:bodyPr>
            <a:normAutofit lnSpcReduction="10000"/>
          </a:bodyPr>
          <a:lstStyle/>
          <a:p>
            <a:r>
              <a:rPr lang="en-US" dirty="0" smtClean="0"/>
              <a:t>In Python, Numpy is a package that includes multidimensional array objects as well as several derived objects</a:t>
            </a:r>
          </a:p>
          <a:p>
            <a:r>
              <a:rPr lang="en-US" dirty="0" smtClean="0"/>
              <a:t>Matplotlib is an amazing visualization library in Python for 2D plots of arrays. </a:t>
            </a:r>
          </a:p>
          <a:p>
            <a:r>
              <a:rPr lang="en-US" dirty="0" smtClean="0"/>
              <a:t>Seaborn is on top of matplotlib for effective plot style </a:t>
            </a:r>
          </a:p>
          <a:p>
            <a:r>
              <a:rPr lang="en-US" dirty="0" smtClean="0"/>
              <a:t>Pandas are used for data manipulation and analysis.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b="1" dirty="0" smtClean="0"/>
              <a:t>Loading the Data</a:t>
            </a:r>
            <a:endParaRPr lang="en-US" b="1" dirty="0"/>
          </a:p>
        </p:txBody>
      </p:sp>
      <p:pic>
        <p:nvPicPr>
          <p:cNvPr id="5" name="Picture 4" descr="1.PNG"/>
          <p:cNvPicPr>
            <a:picLocks noChangeAspect="1"/>
          </p:cNvPicPr>
          <p:nvPr/>
        </p:nvPicPr>
        <p:blipFill>
          <a:blip r:embed="rId2"/>
          <a:stretch>
            <a:fillRect/>
          </a:stretch>
        </p:blipFill>
        <p:spPr>
          <a:xfrm>
            <a:off x="280388" y="818785"/>
            <a:ext cx="8583224" cy="52204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Univariate Analysis</a:t>
            </a:r>
            <a:endParaRPr lang="en-US" dirty="0"/>
          </a:p>
        </p:txBody>
      </p:sp>
      <p:pic>
        <p:nvPicPr>
          <p:cNvPr id="4" name="Picture 3" descr="2.PNG"/>
          <p:cNvPicPr>
            <a:picLocks noChangeAspect="1"/>
          </p:cNvPicPr>
          <p:nvPr/>
        </p:nvPicPr>
        <p:blipFill>
          <a:blip r:embed="rId2"/>
          <a:stretch>
            <a:fillRect/>
          </a:stretch>
        </p:blipFill>
        <p:spPr>
          <a:xfrm>
            <a:off x="366125" y="1328444"/>
            <a:ext cx="8411750" cy="42011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Multivariate Analysis:</a:t>
            </a:r>
            <a:endParaRPr lang="en-US" dirty="0"/>
          </a:p>
        </p:txBody>
      </p:sp>
      <p:pic>
        <p:nvPicPr>
          <p:cNvPr id="5" name="Picture 4" descr="3.PNG"/>
          <p:cNvPicPr>
            <a:picLocks noChangeAspect="1"/>
          </p:cNvPicPr>
          <p:nvPr/>
        </p:nvPicPr>
        <p:blipFill>
          <a:blip r:embed="rId2"/>
          <a:stretch>
            <a:fillRect/>
          </a:stretch>
        </p:blipFill>
        <p:spPr>
          <a:xfrm>
            <a:off x="347072" y="1014075"/>
            <a:ext cx="8449855" cy="4829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lstStyle/>
          <a:p>
            <a:r>
              <a:rPr lang="en-US" dirty="0" smtClean="0"/>
              <a:t>Feature Engineering:</a:t>
            </a:r>
            <a:endParaRPr lang="en-US" dirty="0"/>
          </a:p>
        </p:txBody>
      </p:sp>
      <p:pic>
        <p:nvPicPr>
          <p:cNvPr id="4" name="Picture 3" descr="5.PNG"/>
          <p:cNvPicPr>
            <a:picLocks noChangeAspect="1"/>
          </p:cNvPicPr>
          <p:nvPr/>
        </p:nvPicPr>
        <p:blipFill>
          <a:blip r:embed="rId2"/>
          <a:stretch>
            <a:fillRect/>
          </a:stretch>
        </p:blipFill>
        <p:spPr>
          <a:xfrm>
            <a:off x="361362" y="1423707"/>
            <a:ext cx="8421276" cy="4010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077200" cy="838200"/>
          </a:xfrm>
        </p:spPr>
        <p:txBody>
          <a:bodyPr>
            <a:normAutofit fontScale="90000"/>
          </a:bodyPr>
          <a:lstStyle/>
          <a:p>
            <a:r>
              <a:rPr lang="en-US" dirty="0" smtClean="0"/>
              <a:t>Feature Engineering and Size Impact:</a:t>
            </a:r>
            <a:endParaRPr lang="en-US" dirty="0"/>
          </a:p>
        </p:txBody>
      </p:sp>
      <p:pic>
        <p:nvPicPr>
          <p:cNvPr id="5" name="Picture 4" descr="6.PNG"/>
          <p:cNvPicPr>
            <a:picLocks noChangeAspect="1"/>
          </p:cNvPicPr>
          <p:nvPr/>
        </p:nvPicPr>
        <p:blipFill>
          <a:blip r:embed="rId2"/>
          <a:stretch>
            <a:fillRect/>
          </a:stretch>
        </p:blipFill>
        <p:spPr>
          <a:xfrm>
            <a:off x="361362" y="1152207"/>
            <a:ext cx="8421276" cy="45535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390</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Exploratory Data Analysis (EDA)</vt:lpstr>
      <vt:lpstr>About Project</vt:lpstr>
      <vt:lpstr>Tool &amp; Technology</vt:lpstr>
      <vt:lpstr>Tool &amp; Technology</vt:lpstr>
      <vt:lpstr>Loading the Data</vt:lpstr>
      <vt:lpstr>Univariate Analysis</vt:lpstr>
      <vt:lpstr>Multivariate Analysis:</vt:lpstr>
      <vt:lpstr>Feature Engineering:</vt:lpstr>
      <vt:lpstr>Feature Engineering and Size Impact:</vt:lpstr>
      <vt:lpstr>Market Trends and Historical Pricing</vt:lpstr>
      <vt:lpstr>Customer Preferences and Amenities</vt:lpstr>
      <vt:lpstr>Conclusion</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27</cp:revision>
  <dcterms:created xsi:type="dcterms:W3CDTF">2006-08-16T00:00:00Z</dcterms:created>
  <dcterms:modified xsi:type="dcterms:W3CDTF">2024-11-10T09:00:05Z</dcterms:modified>
</cp:coreProperties>
</file>