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bmp" ContentType="image/bmp"/>
  <Default Extension="png" ContentType="image/png"/>
  <Override PartName="/ppt/presentation.xml" ContentType="application/vnd.openxmlformats-officedocument.presentationml.presentation.main+xml"/>
  <Override PartName="/ppt/slides/slide22.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slides/slide21.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docProps/core.xml" ContentType="application/vnd.openxmlformats-package.core-properties+xml"/>
  <Override PartName="/ppt/slides/slide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slides/slide14.xml" ContentType="application/vnd.openxmlformats-officedocument.presentationml.slide+xml"/>
  <Override PartName="/ppt/slideLayouts/slideLayout9.xml" ContentType="application/vnd.openxmlformats-officedocument.presentationml.slideLayout+xml"/>
  <Override PartName="/ppt/slides/slide15.xml" ContentType="application/vnd.openxmlformats-officedocument.presentationml.slide+xml"/>
  <Override PartName="/ppt/slideLayouts/slideLayout8.xml" ContentType="application/vnd.openxmlformats-officedocument.presentationml.slideLayout+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notesSlides/notesSlide2.xml" ContentType="application/vnd.openxmlformats-officedocument.presentationml.notesSlide+xml"/>
  <Override PartName="/ppt/viewProps.xml" ContentType="application/vnd.openxmlformats-officedocument.presentationml.viewProps+xml"/>
  <Override PartName="/ppt/notesSlides/notesSlide14.xml" ContentType="application/vnd.openxmlformats-officedocument.presentationml.notesSlide+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20.xml" ContentType="application/vnd.openxmlformats-officedocument.presentationml.notesSlide+xml"/>
  <Override PartName="/ppt/slideLayouts/slideLayout3.xml" ContentType="application/vnd.openxmlformats-officedocument.presentationml.slideLayout+xml"/>
  <Override PartName="/ppt/notesSlides/notesSlide21.xml" ContentType="application/vnd.openxmlformats-officedocument.presentationml.notesSlide+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s/slide19.xml" ContentType="application/vnd.openxmlformats-officedocument.presentationml.slide+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docProps/app.xml" ContentType="application/vnd.openxmlformats-officedocument.extended-properties+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56" r:id="rId3"/>
    <p:sldId id="323" r:id="rId4"/>
    <p:sldId id="328" r:id="rId5"/>
    <p:sldId id="322" r:id="rId6"/>
    <p:sldId id="335" r:id="rId7"/>
    <p:sldId id="336" r:id="rId8"/>
    <p:sldId id="365" r:id="rId9"/>
    <p:sldId id="337" r:id="rId10"/>
    <p:sldId id="366" r:id="rId11"/>
    <p:sldId id="367" r:id="rId12"/>
    <p:sldId id="338" r:id="rId13"/>
    <p:sldId id="368" r:id="rId14"/>
    <p:sldId id="339" r:id="rId15"/>
    <p:sldId id="369" r:id="rId16"/>
    <p:sldId id="341" r:id="rId17"/>
    <p:sldId id="340" r:id="rId18"/>
    <p:sldId id="358" r:id="rId19"/>
    <p:sldId id="360" r:id="rId20"/>
    <p:sldId id="377" r:id="rId21"/>
    <p:sldId id="371" r:id="rId22"/>
    <p:sldId id="372" r:id="rId23"/>
    <p:sldId id="373" r:id="rId24"/>
    <p:sldId id="362" r:id="rId25"/>
    <p:sldId id="374" r:id="rId26"/>
    <p:sldId id="376" r:id="rId27"/>
    <p:sldId id="375" r:id="rId28"/>
    <p:sldId id="36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6"/>
    <p:restoredTop sz="79473"/>
  </p:normalViewPr>
  <p:slideViewPr>
    <p:cSldViewPr snapToGrid="0">
      <p:cViewPr varScale="1">
        <p:scale>
          <a:sx n="176" d="100"/>
          <a:sy n="176" d="100"/>
        </p:scale>
        <p:origin x="2328" y="200"/>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 Type="http://schemas.openxmlformats.org/officeDocument/2006/relationships/notesMaster" Target="notesMasters/notesMaster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 Type="http://schemas.openxmlformats.org/officeDocument/2006/relationships/slide" Target="slides/slide1.xml"/><Relationship Id="rId30" Type="http://schemas.openxmlformats.org/officeDocument/2006/relationships/tableStyles" Target="tableStyles.xml"/><Relationship Id="rId31" Type="http://schemas.openxmlformats.org/officeDocument/2006/relationships/presProps" Target="presProps.xml"/><Relationship Id="rId32" Type="http://schemas.openxmlformats.org/officeDocument/2006/relationships/viewProps" Target="viewProps.xml"/><Relationship Id="rId33" Type="http://schemas.openxmlformats.org/officeDocument/2006/relationships/theme" Target="theme/them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989555-0054-D04E-84AF-17EACF603555}" type="datetimeFigureOut">
              <a:rPr lang="en-US" smtClean="0"/>
              <a:t>11/17/2023</a:t>
            </a:fld>
            <a:endParaRPr lang="en-US"/>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8A7D4-9FA2-6A49-ABAA-5BFAC53F7BF7}" type="slidenum">
              <a:rPr lang="en-US" smtClean="0"/>
              <a:t>‹#›</a:t>
            </a:fld>
            <a:endParaRPr lang="en-US"/>
          </a:p>
        </p:txBody>
      </p:sp>
    </p:spTree>
  </p:cSld>
  <p:clrMap bg1="lt1" tx1="dk1" bg2="lt2" tx2="dk2" accent1="accent1" accent2="accent2" accent3="accent3" accent4="accent4" accent5="accent5" accent6="accent6" hlink="hlink" folHlink="folHlink"/>
  <p:hf dt="0"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p:txBody>
      </p:sp>
      <p:sp>
        <p:nvSpPr>
          <p:cNvPr id="3" name="Notes Placeholder 2"/>
          <p:cNvSpPr>
            <a:spLocks noGrp="1" noEditPoints="1"/>
          </p:cNvSpPr>
          <p:nvPr>
            <p:ph type="body" idx="1"/>
          </p:nvPr>
        </p:nvSpPr>
        <p:spPr/>
        <p:txBody>
          <a:bodyPr/>
          <a:lstStyle/>
          <a:p>
            <a:pPr marL="0" marR="0" indent="0" algn="l" defTabSz="914400" rtl="0" eaLnBrk="1" fontAlgn="auto" latinLnBrk="0" hangingPunct="1">
              <a:lnSpc>
                <a:spcPct val="100000"/>
              </a:lnSpc>
              <a:spcBef>
                <a:spcPts val="0"/>
              </a:spcBef>
              <a:spcAft>
                <a:spcPts val="0"/>
              </a:spcAft>
              <a:buSzPct val="100000"/>
              <a:buFontTx/>
              <a:buNone/>
            </a:pPr>
            <a:r>
              <a:rPr lang="en-US" dirty="0">
                <a:effectLst/>
              </a:rPr>
              <a:t>Instructions for this slide:</a:t>
            </a:r>
          </a:p>
          <a:p>
            <a:r>
              <a:rPr lang="en-US" dirty="0"/>
              <a:t>Edit the above slide to render it correct with regard to:</a:t>
            </a:r>
          </a:p>
          <a:p>
            <a:r>
              <a:rPr lang="en-US" dirty="0"/>
              <a:t>-Team number</a:t>
            </a:r>
          </a:p>
          <a:p>
            <a:r>
              <a:rPr lang="en-US" dirty="0"/>
              <a:t>-Team name</a:t>
            </a:r>
          </a:p>
          <a:p>
            <a:r>
              <a:rPr lang="en-US" dirty="0"/>
              <a:t>-Team member names</a:t>
            </a:r>
          </a:p>
          <a:p>
            <a:r>
              <a:rPr lang="en-US" dirty="0"/>
              <a:t>-Date</a:t>
            </a:r>
          </a:p>
          <a:p>
            <a:endParaRPr lang="en-US" dirty="0"/>
          </a:p>
          <a:p>
            <a:r>
              <a:rPr lang="en-US" dirty="0"/>
              <a:t>Leave the title of this slide as shown: Use Case Report</a:t>
            </a:r>
          </a:p>
          <a:p>
            <a:r>
              <a:rPr lang="en-US" dirty="0"/>
              <a:t>Do not remove or edit the Identification Stamp in the top left corner of the slide as it is necessary for the grading process.</a:t>
            </a:r>
          </a:p>
          <a:p>
            <a:r>
              <a:rPr lang="en-US" dirty="0"/>
              <a:t>Add any customization you desire in terms of design (as long as the Identification Stamp remains visible).</a:t>
            </a:r>
          </a:p>
        </p:txBody>
      </p:sp>
      <p:sp>
        <p:nvSpPr>
          <p:cNvPr id="4" name="Slide Number Placeholder 3"/>
          <p:cNvSpPr>
            <a:spLocks noGrp="1" noEditPoints="1"/>
          </p:cNvSpPr>
          <p:nvPr>
            <p:ph type="sldNum" sz="quarter" idx="5"/>
          </p:nvPr>
        </p:nvSpPr>
        <p:spPr/>
        <p:txBody>
          <a:bodyPr/>
          <a:lstStyle/>
          <a:p>
            <a:fld id="{E6A8A7D4-9FA2-6A49-ABAA-5BFAC53F7BF7}"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p:txBody>
      </p:sp>
      <p:sp>
        <p:nvSpPr>
          <p:cNvPr id="3" name="Notes Placeholder 2"/>
          <p:cNvSpPr>
            <a:spLocks noGrp="1" noEditPoints="1"/>
          </p:cNvSpPr>
          <p:nvPr>
            <p:ph type="body" idx="1"/>
          </p:nvPr>
        </p:nvSpPr>
        <p:spPr/>
        <p:txBody>
          <a:bodyPr/>
          <a:lstStyle/>
          <a:p>
            <a:pPr marL="0" marR="0">
              <a:spcBef>
                <a:spcPts val="0"/>
              </a:spcBef>
              <a:spcAft>
                <a:spcPts val="0"/>
              </a:spcAft>
            </a:pPr>
            <a:r>
              <a:rPr lang="en-US" u="none" dirty="0"/>
              <a:t>Recall our list of actionable </a:t>
            </a:r>
            <a:r>
              <a:rPr lang="en-US" sz="1200" u="none" dirty="0">
                <a:effectLst/>
                <a:latin typeface="Times New Roman" pitchFamily="18" charset="0" panose="02020603050405020304"/>
                <a:ea typeface="Times New Roman" pitchFamily="18" charset="0" panose="02020603050405020304"/>
              </a:rPr>
              <a:t>use case requirements and objectives: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M2) User Behavior and Opinions Over Time.</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M3) Composition of User Demographics, Interests, and Intentions.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M4) Distributions of User Age, Income, Usage Intent, and Purchase Intent.</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M5) Demographic and other user-characteristic profile comparison of a) most viable, b) unsure, and c) most disinterested users.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M6) Revelatory relationships between user characteristics and intended behaviors.</a:t>
            </a:r>
          </a:p>
          <a:p>
            <a:r>
              <a:rPr lang="en-US" sz="1200" dirty="0">
                <a:effectLst/>
                <a:latin typeface="Calibri" pitchFamily="34" charset="0" panose="020F0502020204030204"/>
                <a:ea typeface="Calibri" pitchFamily="34" charset="0" panose="020F0502020204030204"/>
              </a:rPr>
              <a:t>M7) Possible data insights from geographical representations.</a:t>
            </a:r>
            <a:r>
              <a:rPr lang="en-US" dirty="0">
                <a:effectLst/>
              </a:rPr>
              <a:t> </a:t>
            </a:r>
          </a:p>
          <a:p>
            <a:endParaRPr lang="en-US" dirty="0">
              <a:effectLst/>
            </a:endParaRP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Instructions for this slide:</a:t>
            </a: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0) Keep this section numbered as section 4.</a:t>
            </a:r>
          </a:p>
          <a:p>
            <a:r>
              <a:rPr lang="en-US" dirty="0">
                <a:effectLst/>
              </a:rPr>
              <a:t>1) Replace the content in </a:t>
            </a:r>
            <a:r>
              <a:rPr lang="en-US" dirty="0">
                <a:solidFill>
                  <a:srgbClr val="FF0000"/>
                </a:solidFill>
                <a:effectLst/>
              </a:rPr>
              <a:t>red font</a:t>
            </a:r>
            <a:r>
              <a:rPr lang="en-US" dirty="0">
                <a:effectLst/>
              </a:rPr>
              <a:t> on the above slide with NOT-RED-FONTED team-created content based on a (your third) selection from the list of </a:t>
            </a:r>
            <a:r>
              <a:rPr lang="en-US" u="none" dirty="0"/>
              <a:t>actionable </a:t>
            </a:r>
            <a:r>
              <a:rPr lang="en-US" sz="1200" u="none" dirty="0">
                <a:effectLst/>
                <a:latin typeface="Times New Roman" pitchFamily="18" charset="0" panose="02020603050405020304"/>
                <a:ea typeface="Times New Roman" pitchFamily="18" charset="0" panose="02020603050405020304"/>
              </a:rPr>
              <a:t>use case requirements and objectives above</a:t>
            </a:r>
            <a:r>
              <a:rPr lang="en-US" dirty="0">
                <a:effectLst/>
              </a:rPr>
              <a:t>.</a:t>
            </a:r>
            <a:br>
              <a:rPr lang="en-US" dirty="0">
                <a:effectLst/>
              </a:rPr>
            </a:br>
            <a:r>
              <a:rPr lang="en-US" dirty="0">
                <a:effectLst/>
              </a:rPr>
              <a:t>2) Then insert the DVs that you used in your One-Page Report (OPR) that correspond to that use case objective item you selected.</a:t>
            </a:r>
          </a:p>
          <a:p>
            <a:r>
              <a:rPr lang="en-US" dirty="0">
                <a:effectLst/>
              </a:rPr>
              <a:t>3) Then insert your Data Insights that you used for each of those DVs. You can add more detail if you wish, since you have more room here in the PRES than you did in the OPR but be sure to match the minimum that you put in your OPR.</a:t>
            </a:r>
          </a:p>
          <a:p>
            <a:r>
              <a:rPr lang="en-US" dirty="0">
                <a:effectLst/>
              </a:rPr>
              <a:t>4) Add more slides if you need/want to but be careful not to lose the flow of your information and be sure not to mess up the numbering of the sections.</a:t>
            </a:r>
            <a:endParaRPr lang="en-US" dirty="0"/>
          </a:p>
          <a:p>
            <a:endParaRPr lang="en-US" dirty="0"/>
          </a:p>
          <a:p>
            <a:endParaRPr lang="en-US" dirty="0"/>
          </a:p>
        </p:txBody>
      </p:sp>
      <p:sp>
        <p:nvSpPr>
          <p:cNvPr id="4" name="Slide Number Placeholder 3"/>
          <p:cNvSpPr>
            <a:spLocks noGrp="1" noEditPoints="1"/>
          </p:cNvSpPr>
          <p:nvPr>
            <p:ph type="sldNum" sz="quarter" idx="5"/>
          </p:nvPr>
        </p:nvSpPr>
        <p:spPr/>
        <p:txBody>
          <a:bodyPr/>
          <a:lstStyle/>
          <a:p>
            <a:fld id="{E6A8A7D4-9FA2-6A49-ABAA-5BFAC53F7BF7}"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p:txBody>
      </p:sp>
      <p:sp>
        <p:nvSpPr>
          <p:cNvPr id="3" name="Notes Placeholder 2"/>
          <p:cNvSpPr>
            <a:spLocks noGrp="1" noEditPoints="1"/>
          </p:cNvSpPr>
          <p:nvPr>
            <p:ph type="body" idx="1"/>
          </p:nvPr>
        </p:nvSpPr>
        <p:spPr/>
        <p:txBody>
          <a:bodyPr/>
          <a:lstStyle/>
          <a:p>
            <a:pPr marL="0" marR="0">
              <a:spcBef>
                <a:spcPts val="0"/>
              </a:spcBef>
              <a:spcAft>
                <a:spcPts val="0"/>
              </a:spcAft>
            </a:pPr>
            <a:r>
              <a:rPr lang="en-US" u="none" dirty="0"/>
              <a:t>Recall our list of actionable </a:t>
            </a:r>
            <a:r>
              <a:rPr lang="en-US" sz="1200" u="none" dirty="0">
                <a:effectLst/>
                <a:latin typeface="Times New Roman" pitchFamily="18" charset="0" panose="02020603050405020304"/>
                <a:ea typeface="Times New Roman" pitchFamily="18" charset="0" panose="02020603050405020304"/>
              </a:rPr>
              <a:t>use case requirements and objectives: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M2) User Behavior and Opinions Over Time.</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M3) Composition of User Demographics, Interests, and Intentions.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M4) Distributions of User Age, Income, Usage Intent, and Purchase Intent.</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M5) Demographic and other user-characteristic profile comparison of a) most viable, b) unsure, and c) most disinterested users.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M6) Revelatory relationships between user characteristics and intended behaviors.</a:t>
            </a:r>
          </a:p>
          <a:p>
            <a:r>
              <a:rPr lang="en-US" sz="1200" dirty="0">
                <a:effectLst/>
                <a:latin typeface="Calibri" pitchFamily="34" charset="0" panose="020F0502020204030204"/>
                <a:ea typeface="Calibri" pitchFamily="34" charset="0" panose="020F0502020204030204"/>
              </a:rPr>
              <a:t>M7) Possible data insights from geographical representations.</a:t>
            </a:r>
            <a:r>
              <a:rPr lang="en-US" dirty="0">
                <a:effectLst/>
              </a:rPr>
              <a:t> </a:t>
            </a:r>
          </a:p>
          <a:p>
            <a:endParaRPr lang="en-US" dirty="0">
              <a:effectLst/>
            </a:endParaRP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Instructions for this slide:</a:t>
            </a: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0) Keep this section numbered as section 5.</a:t>
            </a:r>
          </a:p>
          <a:p>
            <a:r>
              <a:rPr lang="en-US" dirty="0">
                <a:effectLst/>
              </a:rPr>
              <a:t>1) Replace the content in </a:t>
            </a:r>
            <a:r>
              <a:rPr lang="en-US" dirty="0">
                <a:solidFill>
                  <a:srgbClr val="FF0000"/>
                </a:solidFill>
                <a:effectLst/>
              </a:rPr>
              <a:t>red font</a:t>
            </a:r>
            <a:r>
              <a:rPr lang="en-US" dirty="0">
                <a:effectLst/>
              </a:rPr>
              <a:t> on the above slide with NOT-RED-FONTED team-created content based on a (your fourth) selection from the list of </a:t>
            </a:r>
            <a:r>
              <a:rPr lang="en-US" u="none" dirty="0"/>
              <a:t>actionable </a:t>
            </a:r>
            <a:r>
              <a:rPr lang="en-US" sz="1200" u="none" dirty="0">
                <a:effectLst/>
                <a:latin typeface="Times New Roman" pitchFamily="18" charset="0" panose="02020603050405020304"/>
                <a:ea typeface="Times New Roman" pitchFamily="18" charset="0" panose="02020603050405020304"/>
              </a:rPr>
              <a:t>use case requirements and objectives above</a:t>
            </a:r>
            <a:r>
              <a:rPr lang="en-US" dirty="0">
                <a:effectLst/>
              </a:rPr>
              <a:t>.</a:t>
            </a:r>
            <a:br>
              <a:rPr lang="en-US" dirty="0">
                <a:effectLst/>
              </a:rPr>
            </a:br>
            <a:r>
              <a:rPr lang="en-US" dirty="0">
                <a:effectLst/>
              </a:rPr>
              <a:t>2) Then insert the DVs that you used in your One-Page Report (OPR) that correspond to that use case objective item you selected.</a:t>
            </a:r>
          </a:p>
          <a:p>
            <a:r>
              <a:rPr lang="en-US" dirty="0">
                <a:effectLst/>
              </a:rPr>
              <a:t>3) Then insert your Data Insights that you used for each of those DVs. You can add more detail if you wish, since you have more room here in the PRES than you did in the OPR but be sure to match the minimum that you put in your OPR.</a:t>
            </a:r>
          </a:p>
          <a:p>
            <a:r>
              <a:rPr lang="en-US" dirty="0">
                <a:effectLst/>
              </a:rPr>
              <a:t>4) Add more slides if you need/want to but be careful not to lose the flow of your information and be sure not to mess up the numbering of the sections.</a:t>
            </a:r>
            <a:endParaRPr lang="en-US" dirty="0"/>
          </a:p>
          <a:p>
            <a:endParaRPr lang="en-US" dirty="0"/>
          </a:p>
          <a:p>
            <a:endParaRPr lang="en-US" dirty="0"/>
          </a:p>
          <a:p>
            <a:endParaRPr lang="en-US" dirty="0"/>
          </a:p>
        </p:txBody>
      </p:sp>
      <p:sp>
        <p:nvSpPr>
          <p:cNvPr id="4" name="Slide Number Placeholder 3"/>
          <p:cNvSpPr>
            <a:spLocks noGrp="1" noEditPoints="1"/>
          </p:cNvSpPr>
          <p:nvPr>
            <p:ph type="sldNum" sz="quarter" idx="5"/>
          </p:nvPr>
        </p:nvSpPr>
        <p:spPr/>
        <p:txBody>
          <a:bodyPr/>
          <a:lstStyle/>
          <a:p>
            <a:fld id="{E6A8A7D4-9FA2-6A49-ABAA-5BFAC53F7BF7}"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p:txBody>
      </p:sp>
      <p:sp>
        <p:nvSpPr>
          <p:cNvPr id="3" name="Notes Placeholder 2"/>
          <p:cNvSpPr>
            <a:spLocks noGrp="1" noEditPoints="1"/>
          </p:cNvSpPr>
          <p:nvPr>
            <p:ph type="body" idx="1"/>
          </p:nvPr>
        </p:nvSpPr>
        <p:spPr/>
        <p:txBody>
          <a:bodyPr/>
          <a:lstStyle/>
          <a:p>
            <a:pPr marL="0" marR="0">
              <a:spcBef>
                <a:spcPts val="0"/>
              </a:spcBef>
              <a:spcAft>
                <a:spcPts val="0"/>
              </a:spcAft>
            </a:pPr>
            <a:r>
              <a:rPr lang="en-US" u="none" dirty="0"/>
              <a:t>Recall our list of actionable </a:t>
            </a:r>
            <a:r>
              <a:rPr lang="en-US" sz="1200" u="none" dirty="0">
                <a:effectLst/>
                <a:latin typeface="Times New Roman" pitchFamily="18" charset="0" panose="02020603050405020304"/>
                <a:ea typeface="Times New Roman" pitchFamily="18" charset="0" panose="02020603050405020304"/>
              </a:rPr>
              <a:t>use case requirements and objectives: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M2) User Behavior and Opinions Over Time.</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M3) Composition of User Demographics, Interests, and Intentions.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M4) Distributions of User Age, Income, Usage Intent, and Purchase Intent.</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M5) Demographic and other user-characteristic profile comparison of a) most viable, b) unsure, and c) most disinterested users.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M6) Revelatory relationships between user characteristics and intended behaviors.</a:t>
            </a:r>
          </a:p>
          <a:p>
            <a:r>
              <a:rPr lang="en-US" sz="1200" dirty="0">
                <a:effectLst/>
                <a:latin typeface="Calibri" pitchFamily="34" charset="0" panose="020F0502020204030204"/>
                <a:ea typeface="Calibri" pitchFamily="34" charset="0" panose="020F0502020204030204"/>
              </a:rPr>
              <a:t>M7) Possible data insights from geographical representations.</a:t>
            </a:r>
            <a:r>
              <a:rPr lang="en-US" dirty="0">
                <a:effectLst/>
              </a:rPr>
              <a:t> </a:t>
            </a:r>
          </a:p>
          <a:p>
            <a:endParaRPr lang="en-US" dirty="0">
              <a:effectLst/>
            </a:endParaRP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Instructions for this slide:</a:t>
            </a: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0) Keep this section numbered as section 5.</a:t>
            </a:r>
          </a:p>
          <a:p>
            <a:r>
              <a:rPr lang="en-US" dirty="0">
                <a:effectLst/>
              </a:rPr>
              <a:t>1) Replace the content in </a:t>
            </a:r>
            <a:r>
              <a:rPr lang="en-US" dirty="0">
                <a:solidFill>
                  <a:srgbClr val="FF0000"/>
                </a:solidFill>
                <a:effectLst/>
              </a:rPr>
              <a:t>red font</a:t>
            </a:r>
            <a:r>
              <a:rPr lang="en-US" dirty="0">
                <a:effectLst/>
              </a:rPr>
              <a:t> on the above slide with NOT-RED-FONTED team-created content based on a (your fourth) selection from the list of </a:t>
            </a:r>
            <a:r>
              <a:rPr lang="en-US" u="none" dirty="0"/>
              <a:t>actionable </a:t>
            </a:r>
            <a:r>
              <a:rPr lang="en-US" sz="1200" u="none" dirty="0">
                <a:effectLst/>
                <a:latin typeface="Times New Roman" pitchFamily="18" charset="0" panose="02020603050405020304"/>
                <a:ea typeface="Times New Roman" pitchFamily="18" charset="0" panose="02020603050405020304"/>
              </a:rPr>
              <a:t>use case requirements and objectives above</a:t>
            </a:r>
            <a:r>
              <a:rPr lang="en-US" dirty="0">
                <a:effectLst/>
              </a:rPr>
              <a:t>.</a:t>
            </a:r>
            <a:br>
              <a:rPr lang="en-US" dirty="0">
                <a:effectLst/>
              </a:rPr>
            </a:br>
            <a:r>
              <a:rPr lang="en-US" dirty="0">
                <a:effectLst/>
              </a:rPr>
              <a:t>2) Then insert the DVs that you used in your One-Page Report (OPR) that correspond to that use case objective item you selected.</a:t>
            </a:r>
          </a:p>
          <a:p>
            <a:r>
              <a:rPr lang="en-US" dirty="0">
                <a:effectLst/>
              </a:rPr>
              <a:t>3) Then insert your Data Insights that you used for each of those DVs. You can add more detail if you wish, since you have more room here in the PRES than you did in the OPR but be sure to match the minimum that you put in your OPR.</a:t>
            </a:r>
          </a:p>
          <a:p>
            <a:r>
              <a:rPr lang="en-US" dirty="0">
                <a:effectLst/>
              </a:rPr>
              <a:t>4) Add more slides if you need/want to but be careful not to lose the flow of your information and be sure not to mess up the numbering of the sections.</a:t>
            </a:r>
            <a:endParaRPr lang="en-US" dirty="0"/>
          </a:p>
          <a:p>
            <a:endParaRPr lang="en-US" dirty="0"/>
          </a:p>
          <a:p>
            <a:endParaRPr lang="en-US" dirty="0"/>
          </a:p>
          <a:p>
            <a:endParaRPr lang="en-US" dirty="0"/>
          </a:p>
        </p:txBody>
      </p:sp>
      <p:sp>
        <p:nvSpPr>
          <p:cNvPr id="4" name="Slide Number Placeholder 3"/>
          <p:cNvSpPr>
            <a:spLocks noGrp="1" noEditPoints="1"/>
          </p:cNvSpPr>
          <p:nvPr>
            <p:ph type="sldNum" sz="quarter" idx="5"/>
          </p:nvPr>
        </p:nvSpPr>
        <p:spPr/>
        <p:txBody>
          <a:bodyPr/>
          <a:lstStyle/>
          <a:p>
            <a:fld id="{E6A8A7D4-9FA2-6A49-ABAA-5BFAC53F7BF7}"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p:txBody>
      </p:sp>
      <p:sp>
        <p:nvSpPr>
          <p:cNvPr id="3" name="Notes Placeholder 2"/>
          <p:cNvSpPr>
            <a:spLocks noGrp="1" noEditPoints="1"/>
          </p:cNvSpPr>
          <p:nvPr>
            <p:ph type="body" idx="1"/>
          </p:nvPr>
        </p:nvSpPr>
        <p:spPr/>
        <p:txBody>
          <a:bodyPr/>
          <a:lstStyle/>
          <a:p>
            <a:pPr marL="0" marR="0">
              <a:spcBef>
                <a:spcPts val="0"/>
              </a:spcBef>
              <a:spcAft>
                <a:spcPts val="0"/>
              </a:spcAft>
            </a:pPr>
            <a:r>
              <a:rPr lang="en-US" u="none" dirty="0"/>
              <a:t>Recall our list of actionable </a:t>
            </a:r>
            <a:r>
              <a:rPr lang="en-US" sz="1200" u="none" dirty="0">
                <a:effectLst/>
                <a:latin typeface="Times New Roman" pitchFamily="18" charset="0" panose="02020603050405020304"/>
                <a:ea typeface="Times New Roman" pitchFamily="18" charset="0" panose="02020603050405020304"/>
              </a:rPr>
              <a:t>use case requirements and objectives: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M2) User Behavior and Opinions Over Time.</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M3) Composition of User Demographics, Interests, and Intentions.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M4) Distributions of User Age, Income, Usage Intent, and Purchase Intent.</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M5) Demographic and other user-characteristic profile comparison of a) most viable, b) unsure, and c) most disinterested users.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M6) Revelatory relationships between user characteristics and intended behaviors.</a:t>
            </a:r>
          </a:p>
          <a:p>
            <a:r>
              <a:rPr lang="en-US" sz="1200" dirty="0">
                <a:effectLst/>
                <a:latin typeface="Calibri" pitchFamily="34" charset="0" panose="020F0502020204030204"/>
                <a:ea typeface="Calibri" pitchFamily="34" charset="0" panose="020F0502020204030204"/>
              </a:rPr>
              <a:t>M7) Possible data insights from geographical representations.</a:t>
            </a:r>
            <a:r>
              <a:rPr lang="en-US" dirty="0">
                <a:effectLst/>
              </a:rPr>
              <a:t> </a:t>
            </a:r>
          </a:p>
          <a:p>
            <a:endParaRPr lang="en-US" dirty="0">
              <a:effectLst/>
            </a:endParaRP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Instructions for this slide:</a:t>
            </a: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0) Keep this section numbered as section 6.</a:t>
            </a:r>
          </a:p>
          <a:p>
            <a:r>
              <a:rPr lang="en-US" dirty="0">
                <a:effectLst/>
              </a:rPr>
              <a:t>1) Replace the content in </a:t>
            </a:r>
            <a:r>
              <a:rPr lang="en-US" dirty="0">
                <a:solidFill>
                  <a:srgbClr val="FF0000"/>
                </a:solidFill>
                <a:effectLst/>
              </a:rPr>
              <a:t>red font</a:t>
            </a:r>
            <a:r>
              <a:rPr lang="en-US" dirty="0">
                <a:effectLst/>
              </a:rPr>
              <a:t> on the above slide with NOT-RED-FONTED team-created content based on a (your fifth) selection from the list of </a:t>
            </a:r>
            <a:r>
              <a:rPr lang="en-US" u="none" dirty="0"/>
              <a:t>actionable </a:t>
            </a:r>
            <a:r>
              <a:rPr lang="en-US" sz="1200" u="none" dirty="0">
                <a:effectLst/>
                <a:latin typeface="Times New Roman" pitchFamily="18" charset="0" panose="02020603050405020304"/>
                <a:ea typeface="Times New Roman" pitchFamily="18" charset="0" panose="02020603050405020304"/>
              </a:rPr>
              <a:t>use case requirements and objectives above</a:t>
            </a:r>
            <a:r>
              <a:rPr lang="en-US" dirty="0">
                <a:effectLst/>
              </a:rPr>
              <a:t>.</a:t>
            </a:r>
            <a:br>
              <a:rPr lang="en-US" dirty="0">
                <a:effectLst/>
              </a:rPr>
            </a:br>
            <a:r>
              <a:rPr lang="en-US" dirty="0">
                <a:effectLst/>
              </a:rPr>
              <a:t>2) Then insert the DVs that you used in your One-Page Report (OPR) that correspond to that use case objective item you selected.</a:t>
            </a:r>
          </a:p>
          <a:p>
            <a:r>
              <a:rPr lang="en-US" dirty="0">
                <a:effectLst/>
              </a:rPr>
              <a:t>3) Then insert your Data Insights that you used for each of those DVs. You can add more detail if you wish, since you have more room here in the PRES than you did in the OPR but be sure to match the minimum that you put in your OPR.</a:t>
            </a:r>
          </a:p>
          <a:p>
            <a:r>
              <a:rPr lang="en-US" dirty="0">
                <a:effectLst/>
              </a:rPr>
              <a:t>4) Add more slides if you need/want to but be careful not to lose the flow of your information and be sure not to mess up the numbering of the sections.</a:t>
            </a:r>
            <a:endParaRPr lang="en-US" dirty="0"/>
          </a:p>
          <a:p>
            <a:endParaRPr lang="en-US" dirty="0"/>
          </a:p>
          <a:p>
            <a:endParaRPr lang="en-US" dirty="0"/>
          </a:p>
          <a:p>
            <a:endParaRPr lang="en-US" dirty="0"/>
          </a:p>
          <a:p>
            <a:endParaRPr lang="en-US" dirty="0"/>
          </a:p>
        </p:txBody>
      </p:sp>
      <p:sp>
        <p:nvSpPr>
          <p:cNvPr id="4" name="Slide Number Placeholder 3"/>
          <p:cNvSpPr>
            <a:spLocks noGrp="1" noEditPoints="1"/>
          </p:cNvSpPr>
          <p:nvPr>
            <p:ph type="sldNum" sz="quarter" idx="5"/>
          </p:nvPr>
        </p:nvSpPr>
        <p:spPr/>
        <p:txBody>
          <a:bodyPr/>
          <a:lstStyle/>
          <a:p>
            <a:fld id="{E6A8A7D4-9FA2-6A49-ABAA-5BFAC53F7BF7}" type="slidenum">
              <a:rPr lang="en-US" smtClean="0"/>
              <a:t>‹#›</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p:txBody>
      </p:sp>
      <p:sp>
        <p:nvSpPr>
          <p:cNvPr id="3" name="Notes Placeholder 2"/>
          <p:cNvSpPr>
            <a:spLocks noGrp="1" noEditPoints="1"/>
          </p:cNvSpPr>
          <p:nvPr>
            <p:ph type="body" idx="1"/>
          </p:nvPr>
        </p:nvSpPr>
        <p:spPr/>
        <p:txBody>
          <a:bodyPr/>
          <a:lstStyle/>
          <a:p>
            <a:pPr marL="0" marR="0">
              <a:spcBef>
                <a:spcPts val="0"/>
              </a:spcBef>
              <a:spcAft>
                <a:spcPts val="0"/>
              </a:spcAft>
            </a:pPr>
            <a:r>
              <a:rPr lang="en-US" u="none" dirty="0"/>
              <a:t>Recall our list of actionable </a:t>
            </a:r>
            <a:r>
              <a:rPr lang="en-US" sz="1200" u="none" dirty="0">
                <a:effectLst/>
                <a:latin typeface="Times New Roman" pitchFamily="18" charset="0" panose="02020603050405020304"/>
                <a:ea typeface="Times New Roman" pitchFamily="18" charset="0" panose="02020603050405020304"/>
              </a:rPr>
              <a:t>use case requirements and objectives: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M2) User Behavior and Opinions Over Time.</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M3) Composition of User Demographics, Interests, and Intentions.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M4) Distributions of User Age, Income, Usage Intent, and Purchase Intent.</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M5) Demographic and other user-characteristic profile comparison of a) most viable, b) unsure, and c) most disinterested users.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M6) Revelatory relationships between user characteristics and intended behaviors.</a:t>
            </a:r>
          </a:p>
          <a:p>
            <a:r>
              <a:rPr lang="en-US" sz="1200" dirty="0">
                <a:effectLst/>
                <a:latin typeface="Calibri" pitchFamily="34" charset="0" panose="020F0502020204030204"/>
                <a:ea typeface="Calibri" pitchFamily="34" charset="0" panose="020F0502020204030204"/>
              </a:rPr>
              <a:t>M7) Possible data insights from geographical representations.</a:t>
            </a:r>
            <a:r>
              <a:rPr lang="en-US" dirty="0">
                <a:effectLst/>
              </a:rPr>
              <a:t> </a:t>
            </a:r>
          </a:p>
          <a:p>
            <a:endParaRPr lang="en-US" dirty="0">
              <a:effectLst/>
            </a:endParaRP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Instructions for this slide:</a:t>
            </a: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0) Keep this section numbered as section 6.</a:t>
            </a:r>
          </a:p>
          <a:p>
            <a:r>
              <a:rPr lang="en-US" dirty="0">
                <a:effectLst/>
              </a:rPr>
              <a:t>1) Replace the content in </a:t>
            </a:r>
            <a:r>
              <a:rPr lang="en-US" dirty="0">
                <a:solidFill>
                  <a:srgbClr val="FF0000"/>
                </a:solidFill>
                <a:effectLst/>
              </a:rPr>
              <a:t>red font</a:t>
            </a:r>
            <a:r>
              <a:rPr lang="en-US" dirty="0">
                <a:effectLst/>
              </a:rPr>
              <a:t> on the above slide with NOT-RED-FONTED team-created content based on a (your fifth) selection from the list of </a:t>
            </a:r>
            <a:r>
              <a:rPr lang="en-US" u="none" dirty="0"/>
              <a:t>actionable </a:t>
            </a:r>
            <a:r>
              <a:rPr lang="en-US" sz="1200" u="none" dirty="0">
                <a:effectLst/>
                <a:latin typeface="Times New Roman" pitchFamily="18" charset="0" panose="02020603050405020304"/>
                <a:ea typeface="Times New Roman" pitchFamily="18" charset="0" panose="02020603050405020304"/>
              </a:rPr>
              <a:t>use case requirements and objectives above</a:t>
            </a:r>
            <a:r>
              <a:rPr lang="en-US" dirty="0">
                <a:effectLst/>
              </a:rPr>
              <a:t>.</a:t>
            </a:r>
            <a:br>
              <a:rPr lang="en-US" dirty="0">
                <a:effectLst/>
              </a:rPr>
            </a:br>
            <a:r>
              <a:rPr lang="en-US" dirty="0">
                <a:effectLst/>
              </a:rPr>
              <a:t>2) Then insert the DVs that you used in your One-Page Report (OPR) that correspond to that use case objective item you selected.</a:t>
            </a:r>
          </a:p>
          <a:p>
            <a:r>
              <a:rPr lang="en-US" dirty="0">
                <a:effectLst/>
              </a:rPr>
              <a:t>3) Then insert your Data Insights that you used for each of those DVs. You can add more detail if you wish, since you have more room here in the PRES than you did in the OPR but be sure to match the minimum that you put in your OPR.</a:t>
            </a:r>
          </a:p>
          <a:p>
            <a:r>
              <a:rPr lang="en-US" dirty="0">
                <a:effectLst/>
              </a:rPr>
              <a:t>4) Add more slides if you need/want to but be careful not to lose the flow of your information and be sure not to mess up the numbering of the sections.</a:t>
            </a:r>
            <a:endParaRPr lang="en-US" dirty="0"/>
          </a:p>
          <a:p>
            <a:endParaRPr lang="en-US" dirty="0"/>
          </a:p>
          <a:p>
            <a:endParaRPr lang="en-US" dirty="0"/>
          </a:p>
          <a:p>
            <a:endParaRPr lang="en-US" dirty="0"/>
          </a:p>
          <a:p>
            <a:endParaRPr lang="en-US" dirty="0"/>
          </a:p>
        </p:txBody>
      </p:sp>
      <p:sp>
        <p:nvSpPr>
          <p:cNvPr id="4" name="Slide Number Placeholder 3"/>
          <p:cNvSpPr>
            <a:spLocks noGrp="1" noEditPoints="1"/>
          </p:cNvSpPr>
          <p:nvPr>
            <p:ph type="sldNum" sz="quarter" idx="5"/>
          </p:nvPr>
        </p:nvSpPr>
        <p:spPr/>
        <p:txBody>
          <a:bodyPr/>
          <a:lstStyle/>
          <a:p>
            <a:fld id="{E6A8A7D4-9FA2-6A49-ABAA-5BFAC53F7BF7}" type="slidenum">
              <a:rPr lang="en-US" smtClean="0"/>
              <a:t>‹#›</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p:txBody>
      </p:sp>
      <p:sp>
        <p:nvSpPr>
          <p:cNvPr id="3" name="Notes Placeholder 2"/>
          <p:cNvSpPr>
            <a:spLocks noGrp="1" noEditPoints="1"/>
          </p:cNvSpPr>
          <p:nvPr>
            <p:ph type="body" idx="1"/>
          </p:nvPr>
        </p:nvSpPr>
        <p:spPr/>
        <p:txBody>
          <a:bodyPr/>
          <a:lstStyle/>
          <a:p>
            <a:pPr marL="0" marR="0">
              <a:spcBef>
                <a:spcPts val="0"/>
              </a:spcBef>
              <a:spcAft>
                <a:spcPts val="0"/>
              </a:spcAft>
            </a:pPr>
            <a:r>
              <a:rPr lang="en-US" u="none" dirty="0"/>
              <a:t>Recall our list of actionable </a:t>
            </a:r>
            <a:r>
              <a:rPr lang="en-US" sz="1200" u="none" dirty="0">
                <a:effectLst/>
                <a:latin typeface="Times New Roman" pitchFamily="18" charset="0" panose="02020603050405020304"/>
                <a:ea typeface="Times New Roman" pitchFamily="18" charset="0" panose="02020603050405020304"/>
              </a:rPr>
              <a:t>use case requirements and objectives: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M2) User Behavior and Opinions Over Time.</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M3) Composition of User Demographics, Interests, and Intentions.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M4) Distributions of User Age, Income, Usage Intent, and Purchase Intent.</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M5) Demographic and other user-characteristic profile comparison of a) most viable, b) unsure, and c) most disinterested users.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M6) Revelatory relationships between user characteristics and intended behaviors.</a:t>
            </a:r>
          </a:p>
          <a:p>
            <a:r>
              <a:rPr lang="en-US" sz="1200" dirty="0">
                <a:effectLst/>
                <a:latin typeface="Calibri" pitchFamily="34" charset="0" panose="020F0502020204030204"/>
                <a:ea typeface="Calibri" pitchFamily="34" charset="0" panose="020F0502020204030204"/>
              </a:rPr>
              <a:t>M7) Possible data insights from geographical representations.</a:t>
            </a:r>
            <a:r>
              <a:rPr lang="en-US" dirty="0">
                <a:effectLst/>
              </a:rPr>
              <a:t> </a:t>
            </a:r>
          </a:p>
          <a:p>
            <a:endParaRPr lang="en-US" dirty="0">
              <a:effectLst/>
            </a:endParaRP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Instructions for this slide:</a:t>
            </a: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0) Keep this section numbered as section 7.</a:t>
            </a:r>
          </a:p>
          <a:p>
            <a:r>
              <a:rPr lang="en-US" dirty="0">
                <a:effectLst/>
              </a:rPr>
              <a:t>1) Replace the content in </a:t>
            </a:r>
            <a:r>
              <a:rPr lang="en-US" dirty="0">
                <a:solidFill>
                  <a:srgbClr val="FF0000"/>
                </a:solidFill>
                <a:effectLst/>
              </a:rPr>
              <a:t>red font</a:t>
            </a:r>
            <a:r>
              <a:rPr lang="en-US" dirty="0">
                <a:effectLst/>
              </a:rPr>
              <a:t> on the above slide with NOT-RED-FONTED team-created content based on a (your sixth) selection from the list of </a:t>
            </a:r>
            <a:r>
              <a:rPr lang="en-US" u="none" dirty="0"/>
              <a:t>actionable </a:t>
            </a:r>
            <a:r>
              <a:rPr lang="en-US" sz="1200" u="none" dirty="0">
                <a:effectLst/>
                <a:latin typeface="Times New Roman" pitchFamily="18" charset="0" panose="02020603050405020304"/>
                <a:ea typeface="Times New Roman" pitchFamily="18" charset="0" panose="02020603050405020304"/>
              </a:rPr>
              <a:t>use case requirements and objectives above</a:t>
            </a:r>
            <a:r>
              <a:rPr lang="en-US" dirty="0">
                <a:effectLst/>
              </a:rPr>
              <a:t>.</a:t>
            </a:r>
            <a:br>
              <a:rPr lang="en-US" dirty="0">
                <a:effectLst/>
              </a:rPr>
            </a:br>
            <a:r>
              <a:rPr lang="en-US" dirty="0">
                <a:effectLst/>
              </a:rPr>
              <a:t>2) Then insert the DVs that you used in your One-Page Report (OPR) that correspond to that use case objective item you selected.</a:t>
            </a:r>
          </a:p>
          <a:p>
            <a:r>
              <a:rPr lang="en-US" dirty="0">
                <a:effectLst/>
              </a:rPr>
              <a:t>3) Then insert your Data Insights that you used for each of those DVs. You can add more detail if you wish, since you have more room here in the PRES than you did in the OPR but be sure to match the minimum that you put in your OPR.</a:t>
            </a:r>
          </a:p>
          <a:p>
            <a:r>
              <a:rPr lang="en-US" dirty="0">
                <a:effectLst/>
              </a:rPr>
              <a:t>4) Add more slides if you need/want to but be careful not to lose the flow of your information and be sure not to mess up the numbering of the sections.</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noEditPoints="1"/>
          </p:cNvSpPr>
          <p:nvPr>
            <p:ph type="sldNum" sz="quarter" idx="5"/>
          </p:nvPr>
        </p:nvSpPr>
        <p:spPr/>
        <p:txBody>
          <a:bodyPr/>
          <a:lstStyle/>
          <a:p>
            <a:fld id="{E6A8A7D4-9FA2-6A49-ABAA-5BFAC53F7BF7}" type="slidenum">
              <a:rPr lang="en-US" smtClean="0"/>
              <a:t>‹#›</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p:txBody>
      </p:sp>
      <p:sp>
        <p:nvSpPr>
          <p:cNvPr id="3" name="Notes Placeholder 2"/>
          <p:cNvSpPr>
            <a:spLocks noGrp="1" noEditPoints="1"/>
          </p:cNvSpPr>
          <p:nvPr>
            <p:ph type="body" idx="1"/>
          </p:nvPr>
        </p:nvSpPr>
        <p:spPr/>
        <p:txBody>
          <a:bodyPr/>
          <a:lstStyle/>
          <a:p>
            <a:pPr marL="0" marR="0" indent="0" algn="l" defTabSz="914400" rtl="0" eaLnBrk="1" fontAlgn="auto" latinLnBrk="0" hangingPunct="1">
              <a:lnSpc>
                <a:spcPct val="100000"/>
              </a:lnSpc>
              <a:spcBef>
                <a:spcPts val="0"/>
              </a:spcBef>
              <a:spcAft>
                <a:spcPts val="0"/>
              </a:spcAft>
              <a:buSzPct val="100000"/>
              <a:buFontTx/>
              <a:buNone/>
            </a:pPr>
            <a:r>
              <a:rPr lang="en-US" dirty="0">
                <a:effectLst/>
              </a:rPr>
              <a:t>Each team is required to have section 8). Do not change the slide title of this slide for section 8.</a:t>
            </a:r>
          </a:p>
        </p:txBody>
      </p:sp>
      <p:sp>
        <p:nvSpPr>
          <p:cNvPr id="4" name="Slide Number Placeholder 3"/>
          <p:cNvSpPr>
            <a:spLocks noGrp="1" noEditPoints="1"/>
          </p:cNvSpPr>
          <p:nvPr>
            <p:ph type="sldNum" sz="quarter" idx="5"/>
          </p:nvPr>
        </p:nvSpPr>
        <p:spPr/>
        <p:txBody>
          <a:bodyPr/>
          <a:lstStyle/>
          <a:p>
            <a:fld id="{E6A8A7D4-9FA2-6A49-ABAA-5BFAC53F7BF7}" type="slidenum">
              <a:rPr lang="en-US" smtClean="0"/>
              <a:t>‹#›</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D699E81-1691-425E-8844-95592BAC200C}" type="slidenum">
              <a:rPr lang="en-US" smtClean="0"/>
              <a:t>‹#›</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p:txBody>
      </p:sp>
      <p:sp>
        <p:nvSpPr>
          <p:cNvPr id="3" name="Notes Placeholder 2"/>
          <p:cNvSpPr>
            <a:spLocks noGrp="1" noEditPoints="1"/>
          </p:cNvSpPr>
          <p:nvPr>
            <p:ph type="body" idx="1"/>
          </p:nvPr>
        </p:nvSpPr>
        <p:spPr/>
        <p:txBody>
          <a:bodyPr/>
          <a:lstStyle/>
          <a:p>
            <a:pPr marL="0" marR="0" indent="0" algn="l" defTabSz="914400" rtl="0" eaLnBrk="1" fontAlgn="auto" latinLnBrk="0" hangingPunct="1">
              <a:lnSpc>
                <a:spcPct val="100000"/>
              </a:lnSpc>
              <a:spcBef>
                <a:spcPts val="0"/>
              </a:spcBef>
              <a:spcAft>
                <a:spcPts val="0"/>
              </a:spcAft>
              <a:buSzPct val="100000"/>
              <a:buFontTx/>
              <a:buNone/>
            </a:pPr>
            <a:r>
              <a:rPr lang="en-US" dirty="0">
                <a:effectLst/>
              </a:rPr>
              <a:t>Instructions for this slide:</a:t>
            </a: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0) Do not delete or change the top-most pre-filled text box, which repeats the details of the required task 1.</a:t>
            </a: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1) Insert image (code screenshots) to satisfy the task. Add as many additional slides as you need while ensuring that the viewer/reader does not get lost as to what you are talking about. One way to ensure for that is to simply maintain that top-most pre-filled text box, which repeats the details of the required task on each additional slide that you need for it.</a:t>
            </a:r>
          </a:p>
        </p:txBody>
      </p:sp>
      <p:sp>
        <p:nvSpPr>
          <p:cNvPr id="4" name="Slide Number Placeholder 3"/>
          <p:cNvSpPr>
            <a:spLocks noGrp="1" noEditPoints="1"/>
          </p:cNvSpPr>
          <p:nvPr>
            <p:ph type="sldNum" sz="quarter" idx="5"/>
          </p:nvPr>
        </p:nvSpPr>
        <p:spPr/>
        <p:txBody>
          <a:bodyPr/>
          <a:lstStyle/>
          <a:p>
            <a:fld id="{E6A8A7D4-9FA2-6A49-ABAA-5BFAC53F7BF7}" type="slidenum">
              <a:rPr lang="en-US" smtClean="0"/>
              <a:t>‹#›</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p:txBody>
      </p:sp>
      <p:sp>
        <p:nvSpPr>
          <p:cNvPr id="3" name="Notes Placeholder 2"/>
          <p:cNvSpPr>
            <a:spLocks noGrp="1" noEditPoints="1"/>
          </p:cNvSpPr>
          <p:nvPr>
            <p:ph type="body" idx="1"/>
          </p:nvPr>
        </p:nvSpPr>
        <p:spPr/>
        <p:txBody>
          <a:bodyPr/>
          <a:lstStyle/>
          <a:p>
            <a:pPr marL="0" marR="0" indent="0" algn="l" defTabSz="914400" rtl="0" eaLnBrk="1" fontAlgn="auto" latinLnBrk="0" hangingPunct="1">
              <a:lnSpc>
                <a:spcPct val="100000"/>
              </a:lnSpc>
              <a:spcBef>
                <a:spcPts val="0"/>
              </a:spcBef>
              <a:spcAft>
                <a:spcPts val="0"/>
              </a:spcAft>
              <a:buSzPct val="100000"/>
              <a:buFontTx/>
              <a:buNone/>
            </a:pPr>
            <a:r>
              <a:rPr lang="en-US" dirty="0">
                <a:effectLst/>
              </a:rPr>
              <a:t>Instructions for this slide:</a:t>
            </a: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0) Do not delete or change the top-most pre-filled text box, which repeats the details of the required task 1.</a:t>
            </a: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1) Insert image (code screenshots) to satisfy the task. Add as many additional slides as you need while ensuring that the viewer/reader does not get lost as to what you are talking about. One way to ensure for that is to simply maintain that top-most pre-filled text box, which repeats the details of the required task on each additional slide that you need for it.</a:t>
            </a:r>
          </a:p>
        </p:txBody>
      </p:sp>
      <p:sp>
        <p:nvSpPr>
          <p:cNvPr id="4" name="Slide Number Placeholder 3"/>
          <p:cNvSpPr>
            <a:spLocks noGrp="1" noEditPoints="1"/>
          </p:cNvSpPr>
          <p:nvPr>
            <p:ph type="sldNum" sz="quarter" idx="5"/>
          </p:nvPr>
        </p:nvSpPr>
        <p:spPr/>
        <p:txBody>
          <a:bodyPr/>
          <a:lstStyle/>
          <a:p>
            <a:fld id="{E6A8A7D4-9FA2-6A49-ABAA-5BFAC53F7BF7}"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p:txBody>
      </p:sp>
      <p:sp>
        <p:nvSpPr>
          <p:cNvPr id="3" name="Notes Placeholder 2"/>
          <p:cNvSpPr>
            <a:spLocks noGrp="1" noEditPoints="1"/>
          </p:cNvSpPr>
          <p:nvPr>
            <p:ph type="body" idx="1"/>
          </p:nvPr>
        </p:nvSpPr>
        <p:spPr/>
        <p:txBody>
          <a:bodyPr/>
          <a:lstStyle/>
          <a:p>
            <a:pPr marL="0" marR="0" indent="0" algn="l" defTabSz="914400" rtl="0" eaLnBrk="1" fontAlgn="auto" latinLnBrk="0" hangingPunct="1">
              <a:lnSpc>
                <a:spcPct val="100000"/>
              </a:lnSpc>
              <a:spcBef>
                <a:spcPts val="0"/>
              </a:spcBef>
              <a:spcAft>
                <a:spcPts val="0"/>
              </a:spcAft>
              <a:buSzPct val="100000"/>
              <a:buFontTx/>
              <a:buNone/>
            </a:pPr>
            <a:r>
              <a:rPr lang="en-US" dirty="0">
                <a:effectLst/>
              </a:rPr>
              <a:t>Instructions for this slide:</a:t>
            </a:r>
          </a:p>
          <a:p>
            <a:r>
              <a:rPr lang="en-US" dirty="0"/>
              <a:t>Edit the above slide to render it correct with regard to:</a:t>
            </a:r>
          </a:p>
          <a:p>
            <a:r>
              <a:rPr lang="en-US" dirty="0"/>
              <a:t>-Client name</a:t>
            </a:r>
          </a:p>
          <a:p>
            <a:r>
              <a:rPr lang="en-US" dirty="0"/>
              <a:t>-Offering (what is the product or service that the client is wanting to get DVP results about?)</a:t>
            </a:r>
          </a:p>
          <a:p>
            <a:r>
              <a:rPr lang="en-US" dirty="0"/>
              <a:t>-Brand (if your use case has one; if not, just leave it as is: TBD (which stands for To Be Determined)</a:t>
            </a:r>
          </a:p>
          <a:p>
            <a:endParaRPr lang="en-US" dirty="0"/>
          </a:p>
          <a:p>
            <a:r>
              <a:rPr lang="en-US" dirty="0"/>
              <a:t>As discussed in CS10, all of the above information can be obtained from your Use Case Description .docx in your Bb Team File Exchange.</a:t>
            </a:r>
          </a:p>
          <a:p>
            <a:endParaRPr lang="en-US" dirty="0"/>
          </a:p>
          <a:p>
            <a:r>
              <a:rPr lang="en-US" dirty="0"/>
              <a:t>Add any customization you desire in terms of design.</a:t>
            </a:r>
          </a:p>
          <a:p>
            <a:endParaRPr lang="en-US" dirty="0"/>
          </a:p>
        </p:txBody>
      </p:sp>
      <p:sp>
        <p:nvSpPr>
          <p:cNvPr id="4" name="Slide Number Placeholder 3"/>
          <p:cNvSpPr>
            <a:spLocks noGrp="1" noEditPoints="1"/>
          </p:cNvSpPr>
          <p:nvPr>
            <p:ph type="sldNum" sz="quarter" idx="5"/>
          </p:nvPr>
        </p:nvSpPr>
        <p:spPr/>
        <p:txBody>
          <a:bodyPr/>
          <a:lstStyle/>
          <a:p>
            <a:fld id="{E6A8A7D4-9FA2-6A49-ABAA-5BFAC53F7BF7}" type="slidenum">
              <a:rPr lang="en-US" smtClean="0"/>
              <a:t>‹#›</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p:txBody>
      </p:sp>
      <p:sp>
        <p:nvSpPr>
          <p:cNvPr id="3" name="Notes Placeholder 2"/>
          <p:cNvSpPr>
            <a:spLocks noGrp="1" noEditPoints="1"/>
          </p:cNvSpPr>
          <p:nvPr>
            <p:ph type="body" idx="1"/>
          </p:nvPr>
        </p:nvSpPr>
        <p:spPr/>
        <p:txBody>
          <a:bodyPr/>
          <a:lstStyle/>
          <a:p>
            <a:pPr marL="0" marR="0" indent="0" algn="l" defTabSz="914400" rtl="0" eaLnBrk="1" fontAlgn="auto" latinLnBrk="0" hangingPunct="1">
              <a:lnSpc>
                <a:spcPct val="100000"/>
              </a:lnSpc>
              <a:spcBef>
                <a:spcPts val="0"/>
              </a:spcBef>
              <a:spcAft>
                <a:spcPts val="0"/>
              </a:spcAft>
              <a:buSzPct val="100000"/>
              <a:buFontTx/>
              <a:buNone/>
            </a:pPr>
            <a:r>
              <a:rPr lang="en-US" dirty="0">
                <a:effectLst/>
              </a:rPr>
              <a:t>Instructions for this slide:</a:t>
            </a: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0) Do not delete or change the top-most pre-filled text box, which repeats the details of the required task 1.</a:t>
            </a: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1) Insert image (code screenshots) to satisfy the task. Add as many additional slides as you need while ensuring that the viewer/reader does not get lost as to what you are talking about. One way to ensure for that is to simply maintain that top-most pre-filled text box, which repeats the details of the required task on each additional slide that you need for it.</a:t>
            </a:r>
          </a:p>
        </p:txBody>
      </p:sp>
      <p:sp>
        <p:nvSpPr>
          <p:cNvPr id="4" name="Slide Number Placeholder 3"/>
          <p:cNvSpPr>
            <a:spLocks noGrp="1" noEditPoints="1"/>
          </p:cNvSpPr>
          <p:nvPr>
            <p:ph type="sldNum" sz="quarter" idx="5"/>
          </p:nvPr>
        </p:nvSpPr>
        <p:spPr/>
        <p:txBody>
          <a:bodyPr/>
          <a:lstStyle/>
          <a:p>
            <a:fld id="{E6A8A7D4-9FA2-6A49-ABAA-5BFAC53F7BF7}" type="slidenum">
              <a:rPr lang="en-US" smtClean="0"/>
              <a:t>‹#›</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p:txBody>
      </p:sp>
      <p:sp>
        <p:nvSpPr>
          <p:cNvPr id="3" name="Notes Placeholder 2"/>
          <p:cNvSpPr>
            <a:spLocks noGrp="1" noEditPoints="1"/>
          </p:cNvSpPr>
          <p:nvPr>
            <p:ph type="body" idx="1"/>
          </p:nvPr>
        </p:nvSpPr>
        <p:spPr/>
        <p:txBody>
          <a:bodyPr/>
          <a:lstStyle/>
          <a:p>
            <a:pPr marL="0" marR="0" indent="0" algn="l" defTabSz="914400" rtl="0" eaLnBrk="1" fontAlgn="auto" latinLnBrk="0" hangingPunct="1">
              <a:lnSpc>
                <a:spcPct val="100000"/>
              </a:lnSpc>
              <a:spcBef>
                <a:spcPts val="0"/>
              </a:spcBef>
              <a:spcAft>
                <a:spcPts val="0"/>
              </a:spcAft>
              <a:buSzPct val="100000"/>
              <a:buFontTx/>
              <a:buNone/>
            </a:pPr>
            <a:r>
              <a:rPr lang="en-US" dirty="0">
                <a:effectLst/>
              </a:rPr>
              <a:t>Instructions for this slide:</a:t>
            </a: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0) Do not delete or change the top-most pre-filled text box, which repeats the details of the required task 1.</a:t>
            </a: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1) Insert image (code screenshots) to satisfy the task. Add as many additional slides as you need while ensuring that the viewer/reader does not get lost as to what you are talking about. One way to ensure for that is to simply maintain that top-most pre-filled text box, which repeats the details of the required task on each additional slide that you need for it.</a:t>
            </a:r>
          </a:p>
        </p:txBody>
      </p:sp>
      <p:sp>
        <p:nvSpPr>
          <p:cNvPr id="4" name="Slide Number Placeholder 3"/>
          <p:cNvSpPr>
            <a:spLocks noGrp="1" noEditPoints="1"/>
          </p:cNvSpPr>
          <p:nvPr>
            <p:ph type="sldNum" sz="quarter" idx="5"/>
          </p:nvPr>
        </p:nvSpPr>
        <p:spPr/>
        <p:txBody>
          <a:bodyPr/>
          <a:lstStyle/>
          <a:p>
            <a:fld id="{E6A8A7D4-9FA2-6A49-ABAA-5BFAC53F7BF7}" type="slidenum">
              <a:rPr lang="en-US" smtClean="0"/>
              <a:t>‹#›</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p:txBody>
      </p:sp>
      <p:sp>
        <p:nvSpPr>
          <p:cNvPr id="3" name="Notes Placeholder 2"/>
          <p:cNvSpPr>
            <a:spLocks noGrp="1" noEditPoints="1"/>
          </p:cNvSpPr>
          <p:nvPr>
            <p:ph type="body" idx="1"/>
          </p:nvPr>
        </p:nvSpPr>
        <p:spPr/>
        <p:txBody>
          <a:bodyPr/>
          <a:lstStyle/>
          <a:p>
            <a:pPr marL="0" marR="0" indent="0" algn="l" defTabSz="914400" rtl="0" eaLnBrk="1" fontAlgn="auto" latinLnBrk="0" hangingPunct="1">
              <a:lnSpc>
                <a:spcPct val="100000"/>
              </a:lnSpc>
              <a:spcBef>
                <a:spcPts val="0"/>
              </a:spcBef>
              <a:spcAft>
                <a:spcPts val="0"/>
              </a:spcAft>
              <a:buSzPct val="100000"/>
              <a:buFontTx/>
              <a:buNone/>
            </a:pPr>
            <a:r>
              <a:rPr lang="en-US" dirty="0">
                <a:effectLst/>
              </a:rPr>
              <a:t>Instructions for this slide:</a:t>
            </a: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0) Do not delete or change the top-most pre-filled text box, which repeats the details of the required task 1.</a:t>
            </a: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1) Insert image (code screenshots) to satisfy the task. Add as many additional slides as you need while ensuring that the viewer/reader does not get lost as to what you are talking about. One way to ensure for that is to simply maintain that top-most pre-filled text box, which repeats the details of the required task on each additional slide that you need for it.</a:t>
            </a:r>
          </a:p>
        </p:txBody>
      </p:sp>
      <p:sp>
        <p:nvSpPr>
          <p:cNvPr id="4" name="Slide Number Placeholder 3"/>
          <p:cNvSpPr>
            <a:spLocks noGrp="1" noEditPoints="1"/>
          </p:cNvSpPr>
          <p:nvPr>
            <p:ph type="sldNum" sz="quarter" idx="5"/>
          </p:nvPr>
        </p:nvSpPr>
        <p:spPr/>
        <p:txBody>
          <a:bodyPr/>
          <a:lstStyle/>
          <a:p>
            <a:fld id="{E6A8A7D4-9FA2-6A49-ABAA-5BFAC53F7BF7}" type="slidenum">
              <a:rPr lang="en-US" smtClean="0"/>
              <a:t>‹#›</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p:txBody>
      </p:sp>
      <p:sp>
        <p:nvSpPr>
          <p:cNvPr id="3" name="Notes Placeholder 2"/>
          <p:cNvSpPr>
            <a:spLocks noGrp="1" noEditPoints="1"/>
          </p:cNvSpPr>
          <p:nvPr>
            <p:ph type="body" idx="1"/>
          </p:nvPr>
        </p:nvSpPr>
        <p:spPr/>
        <p:txBody>
          <a:bodyPr/>
          <a:lstStyle/>
          <a:p>
            <a:pPr marL="0" marR="0" indent="0" algn="l" defTabSz="914400" rtl="0" eaLnBrk="1" fontAlgn="auto" latinLnBrk="0" hangingPunct="1">
              <a:lnSpc>
                <a:spcPct val="100000"/>
              </a:lnSpc>
              <a:spcBef>
                <a:spcPts val="0"/>
              </a:spcBef>
              <a:spcAft>
                <a:spcPts val="0"/>
              </a:spcAft>
              <a:buSzPct val="100000"/>
              <a:buFontTx/>
              <a:buNone/>
            </a:pPr>
            <a:r>
              <a:rPr lang="en-US" dirty="0">
                <a:effectLst/>
              </a:rPr>
              <a:t>Instructions for this slide:</a:t>
            </a: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0) Do not delete or change the top-most pre-filled text box, which repeats the details of the required task 2.</a:t>
            </a: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1) Insert image (code screenshots) to satisfy the task. Add as many additional slides as you need while ensuring that the viewer/reader does not get lost as to what you are talking about. One way to ensure for that is to simply maintain that top-most pre-filled text box, which repeats the details of the required task on each additional slide that you need for it.</a:t>
            </a:r>
          </a:p>
        </p:txBody>
      </p:sp>
      <p:sp>
        <p:nvSpPr>
          <p:cNvPr id="4" name="Slide Number Placeholder 3"/>
          <p:cNvSpPr>
            <a:spLocks noGrp="1" noEditPoints="1"/>
          </p:cNvSpPr>
          <p:nvPr>
            <p:ph type="sldNum" sz="quarter" idx="5"/>
          </p:nvPr>
        </p:nvSpPr>
        <p:spPr/>
        <p:txBody>
          <a:bodyPr/>
          <a:lstStyle/>
          <a:p>
            <a:fld id="{E6A8A7D4-9FA2-6A49-ABAA-5BFAC53F7BF7}" type="slidenum">
              <a:rPr lang="en-US" smtClean="0"/>
              <a:t>‹#›</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p:txBody>
      </p:sp>
      <p:sp>
        <p:nvSpPr>
          <p:cNvPr id="3" name="Notes Placeholder 2"/>
          <p:cNvSpPr>
            <a:spLocks noGrp="1" noEditPoints="1"/>
          </p:cNvSpPr>
          <p:nvPr>
            <p:ph type="body" idx="1"/>
          </p:nvPr>
        </p:nvSpPr>
        <p:spPr/>
        <p:txBody>
          <a:bodyPr/>
          <a:lstStyle/>
          <a:p>
            <a:pPr marL="0" marR="0" indent="0" algn="l" defTabSz="914400" rtl="0" eaLnBrk="1" fontAlgn="auto" latinLnBrk="0" hangingPunct="1">
              <a:lnSpc>
                <a:spcPct val="100000"/>
              </a:lnSpc>
              <a:spcBef>
                <a:spcPts val="0"/>
              </a:spcBef>
              <a:spcAft>
                <a:spcPts val="0"/>
              </a:spcAft>
              <a:buSzPct val="100000"/>
              <a:buFontTx/>
              <a:buNone/>
            </a:pPr>
            <a:r>
              <a:rPr lang="en-US" dirty="0">
                <a:effectLst/>
              </a:rPr>
              <a:t>Instructions for this slide:</a:t>
            </a: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0) Do not delete or change the top-most pre-filled text box, which repeats the details of the required task 2.</a:t>
            </a: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1) Insert image (code screenshots) to satisfy the task. Add as many additional slides as you need while ensuring that the viewer/reader does not get lost as to what you are talking about. One way to ensure for that is to simply maintain that top-most pre-filled text box, which repeats the details of the required task on each additional slide that you need for it.</a:t>
            </a:r>
          </a:p>
        </p:txBody>
      </p:sp>
      <p:sp>
        <p:nvSpPr>
          <p:cNvPr id="4" name="Slide Number Placeholder 3"/>
          <p:cNvSpPr>
            <a:spLocks noGrp="1" noEditPoints="1"/>
          </p:cNvSpPr>
          <p:nvPr>
            <p:ph type="sldNum" sz="quarter" idx="5"/>
          </p:nvPr>
        </p:nvSpPr>
        <p:spPr/>
        <p:txBody>
          <a:bodyPr/>
          <a:lstStyle/>
          <a:p>
            <a:fld id="{E6A8A7D4-9FA2-6A49-ABAA-5BFAC53F7BF7}" type="slidenum">
              <a:rPr lang="en-US" smtClean="0"/>
              <a:t>‹#›</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p:txBody>
      </p:sp>
      <p:sp>
        <p:nvSpPr>
          <p:cNvPr id="3" name="Notes Placeholder 2"/>
          <p:cNvSpPr>
            <a:spLocks noGrp="1" noEditPoints="1"/>
          </p:cNvSpPr>
          <p:nvPr>
            <p:ph type="body" idx="1"/>
          </p:nvPr>
        </p:nvSpPr>
        <p:spPr/>
        <p:txBody>
          <a:bodyPr/>
          <a:lstStyle/>
          <a:p>
            <a:pPr marL="0" marR="0" indent="0" algn="l" defTabSz="914400" rtl="0" eaLnBrk="1" fontAlgn="auto" latinLnBrk="0" hangingPunct="1">
              <a:lnSpc>
                <a:spcPct val="100000"/>
              </a:lnSpc>
              <a:spcBef>
                <a:spcPts val="0"/>
              </a:spcBef>
              <a:spcAft>
                <a:spcPts val="0"/>
              </a:spcAft>
              <a:buSzPct val="100000"/>
              <a:buFontTx/>
              <a:buNone/>
            </a:pPr>
            <a:r>
              <a:rPr lang="en-US" dirty="0">
                <a:effectLst/>
              </a:rPr>
              <a:t>Instructions for this slide:</a:t>
            </a: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0) Do not delete or change the top-most pre-filled text box, which repeats the details of the required task 2.</a:t>
            </a: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1) Insert image (code screenshots) to satisfy the task. Add as many additional slides as you need while ensuring that the viewer/reader does not get lost as to what you are talking about. One way to ensure for that is to simply maintain that top-most pre-filled text box, which repeats the details of the required task on each additional slide that you need for it.</a:t>
            </a:r>
          </a:p>
        </p:txBody>
      </p:sp>
      <p:sp>
        <p:nvSpPr>
          <p:cNvPr id="4" name="Slide Number Placeholder 3"/>
          <p:cNvSpPr>
            <a:spLocks noGrp="1" noEditPoints="1"/>
          </p:cNvSpPr>
          <p:nvPr>
            <p:ph type="sldNum" sz="quarter" idx="5"/>
          </p:nvPr>
        </p:nvSpPr>
        <p:spPr/>
        <p:txBody>
          <a:bodyPr/>
          <a:lstStyle/>
          <a:p>
            <a:fld id="{E6A8A7D4-9FA2-6A49-ABAA-5BFAC53F7BF7}" type="slidenum">
              <a:rPr lang="en-US" smtClean="0"/>
              <a:t>‹#›</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p:txBody>
      </p:sp>
      <p:sp>
        <p:nvSpPr>
          <p:cNvPr id="3" name="Notes Placeholder 2"/>
          <p:cNvSpPr>
            <a:spLocks noGrp="1" noEditPoints="1"/>
          </p:cNvSpPr>
          <p:nvPr>
            <p:ph type="body" idx="1"/>
          </p:nvPr>
        </p:nvSpPr>
        <p:spPr/>
        <p:txBody>
          <a:bodyPr/>
          <a:lstStyle/>
          <a:p>
            <a:pPr marL="0" marR="0" indent="0" algn="l" defTabSz="914400" rtl="0" eaLnBrk="1" fontAlgn="auto" latinLnBrk="0" hangingPunct="1">
              <a:lnSpc>
                <a:spcPct val="100000"/>
              </a:lnSpc>
              <a:spcBef>
                <a:spcPts val="0"/>
              </a:spcBef>
              <a:spcAft>
                <a:spcPts val="0"/>
              </a:spcAft>
              <a:buSzPct val="100000"/>
              <a:buFontTx/>
              <a:buNone/>
            </a:pPr>
            <a:r>
              <a:rPr lang="en-US" dirty="0">
                <a:effectLst/>
              </a:rPr>
              <a:t>Instructions for this slide:</a:t>
            </a: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0) Do not delete or change the top-most pre-filled text box, which repeats the details of the required task 2.</a:t>
            </a: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1) Insert image (code screenshots) to satisfy the task. Add as many additional slides as you need while ensuring that the viewer/reader does not get lost as to what you are talking about. One way to ensure for that is to simply maintain that top-most pre-filled text box, which repeats the details of the required task on each additional slide that you need for it.</a:t>
            </a:r>
          </a:p>
        </p:txBody>
      </p:sp>
      <p:sp>
        <p:nvSpPr>
          <p:cNvPr id="4" name="Slide Number Placeholder 3"/>
          <p:cNvSpPr>
            <a:spLocks noGrp="1" noEditPoints="1"/>
          </p:cNvSpPr>
          <p:nvPr>
            <p:ph type="sldNum" sz="quarter" idx="5"/>
          </p:nvPr>
        </p:nvSpPr>
        <p:spPr/>
        <p:txBody>
          <a:bodyPr/>
          <a:lstStyle/>
          <a:p>
            <a:fld id="{E6A8A7D4-9FA2-6A49-ABAA-5BFAC53F7BF7}" type="slidenum">
              <a:rPr lang="en-US" smtClean="0"/>
              <a:t>‹#›</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p:txBody>
      </p:sp>
      <p:sp>
        <p:nvSpPr>
          <p:cNvPr id="3" name="Notes Placeholder 2"/>
          <p:cNvSpPr>
            <a:spLocks noGrp="1" noEditPoints="1"/>
          </p:cNvSpPr>
          <p:nvPr>
            <p:ph type="body" idx="1"/>
          </p:nvPr>
        </p:nvSpPr>
        <p:spPr/>
        <p:txBody>
          <a:bodyPr/>
          <a:lstStyle/>
          <a:p>
            <a:pPr marL="0" marR="0" indent="0" algn="l" defTabSz="914400" rtl="0" eaLnBrk="1" fontAlgn="auto" latinLnBrk="0" hangingPunct="1">
              <a:lnSpc>
                <a:spcPct val="100000"/>
              </a:lnSpc>
              <a:spcBef>
                <a:spcPts val="0"/>
              </a:spcBef>
              <a:spcAft>
                <a:spcPts val="0"/>
              </a:spcAft>
              <a:buSzPct val="100000"/>
              <a:buFontTx/>
              <a:buNone/>
            </a:pPr>
            <a:r>
              <a:rPr lang="en-US" dirty="0">
                <a:effectLst/>
              </a:rPr>
              <a:t>Instructions for this slide:</a:t>
            </a: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0) Do not delete or change this slide.</a:t>
            </a:r>
            <a:endParaRPr lang="en-US" dirty="0"/>
          </a:p>
        </p:txBody>
      </p:sp>
      <p:sp>
        <p:nvSpPr>
          <p:cNvPr id="4" name="Slide Number Placeholder 3"/>
          <p:cNvSpPr>
            <a:spLocks noGrp="1" noEditPoints="1"/>
          </p:cNvSpPr>
          <p:nvPr>
            <p:ph type="sldNum" sz="quarter" idx="5"/>
          </p:nvPr>
        </p:nvSpPr>
        <p:spPr/>
        <p:txBody>
          <a:bodyPr/>
          <a:lstStyle/>
          <a:p>
            <a:fld id="{E6A8A7D4-9FA2-6A49-ABAA-5BFAC53F7BF7}"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p:txBody>
      </p:sp>
      <p:sp>
        <p:nvSpPr>
          <p:cNvPr id="3" name="Notes Placeholder 2"/>
          <p:cNvSpPr>
            <a:spLocks noGrp="1" noEditPoints="1"/>
          </p:cNvSpPr>
          <p:nvPr>
            <p:ph type="body" idx="1"/>
          </p:nvPr>
        </p:nvSpPr>
        <p:spPr/>
        <p:txBody>
          <a:bodyPr/>
          <a:lstStyle/>
          <a:p>
            <a:pPr marL="0" marR="0">
              <a:spcBef>
                <a:spcPts val="0"/>
              </a:spcBef>
              <a:spcAft>
                <a:spcPts val="0"/>
              </a:spcAft>
            </a:pPr>
            <a:r>
              <a:rPr lang="en-US" u="none" dirty="0"/>
              <a:t>Recall our list of actionable </a:t>
            </a:r>
            <a:r>
              <a:rPr lang="en-US" sz="1800" u="none" dirty="0">
                <a:effectLst/>
                <a:latin typeface="Times New Roman" pitchFamily="18" charset="0" panose="02020603050405020304"/>
                <a:ea typeface="Times New Roman" pitchFamily="18" charset="0" panose="02020603050405020304"/>
              </a:rPr>
              <a:t>use case requirements and objectives:</a:t>
            </a:r>
          </a:p>
          <a:p>
            <a:pPr marL="0" marR="0">
              <a:spcBef>
                <a:spcPts val="0"/>
              </a:spcBef>
              <a:spcAft>
                <a:spcPts val="0"/>
              </a:spcAft>
            </a:pPr>
            <a:r>
              <a:rPr lang="en-US" sz="1800" dirty="0">
                <a:effectLst/>
                <a:latin typeface="Times New Roman" pitchFamily="18" charset="0" panose="02020603050405020304"/>
                <a:ea typeface="Times New Roman" pitchFamily="18" charset="0" panose="02020603050405020304"/>
              </a:rPr>
              <a:t>M2) User Behavior and Opinions Over Time.</a:t>
            </a:r>
          </a:p>
          <a:p>
            <a:pPr marL="0" marR="0">
              <a:spcBef>
                <a:spcPts val="0"/>
              </a:spcBef>
              <a:spcAft>
                <a:spcPts val="0"/>
              </a:spcAft>
            </a:pPr>
            <a:r>
              <a:rPr lang="en-US" sz="1800" dirty="0">
                <a:effectLst/>
                <a:latin typeface="Times New Roman" pitchFamily="18" charset="0" panose="02020603050405020304"/>
                <a:ea typeface="Times New Roman" pitchFamily="18" charset="0" panose="02020603050405020304"/>
              </a:rPr>
              <a:t>M3) Composition of User Demographics, Interests, and Intentions.</a:t>
            </a:r>
          </a:p>
          <a:p>
            <a:pPr marL="0" marR="0">
              <a:spcBef>
                <a:spcPts val="0"/>
              </a:spcBef>
              <a:spcAft>
                <a:spcPts val="0"/>
              </a:spcAft>
            </a:pPr>
            <a:r>
              <a:rPr lang="en-US" sz="1800" dirty="0">
                <a:effectLst/>
                <a:latin typeface="Times New Roman" pitchFamily="18" charset="0" panose="02020603050405020304"/>
                <a:ea typeface="Times New Roman" pitchFamily="18" charset="0" panose="02020603050405020304"/>
              </a:rPr>
              <a:t>M4) Distributions of User Age, Income, Usage Intent, and Purchase Intent.</a:t>
            </a:r>
          </a:p>
          <a:p>
            <a:pPr marL="0" marR="0">
              <a:spcBef>
                <a:spcPts val="0"/>
              </a:spcBef>
              <a:spcAft>
                <a:spcPts val="0"/>
              </a:spcAft>
            </a:pPr>
            <a:r>
              <a:rPr lang="en-US" sz="1800" dirty="0">
                <a:effectLst/>
                <a:latin typeface="Times New Roman" pitchFamily="18" charset="0" panose="02020603050405020304"/>
                <a:ea typeface="Times New Roman" pitchFamily="18" charset="0" panose="02020603050405020304"/>
              </a:rPr>
              <a:t>M5) Demographic and other user-characteristic profile comparison of a) most viable, b) unsure, and c) most disinterested users.</a:t>
            </a:r>
          </a:p>
          <a:p>
            <a:pPr marL="0" marR="0">
              <a:spcBef>
                <a:spcPts val="0"/>
              </a:spcBef>
              <a:spcAft>
                <a:spcPts val="0"/>
              </a:spcAft>
            </a:pPr>
            <a:r>
              <a:rPr lang="en-US" sz="1800" dirty="0">
                <a:effectLst/>
                <a:latin typeface="Times New Roman" pitchFamily="18" charset="0" panose="02020603050405020304"/>
                <a:ea typeface="Times New Roman" pitchFamily="18" charset="0" panose="02020603050405020304"/>
              </a:rPr>
              <a:t>M6) Revelatory relationships between user characteristics and intended behaviors.</a:t>
            </a:r>
          </a:p>
          <a:p>
            <a:r>
              <a:rPr lang="en-US" sz="1800" dirty="0">
                <a:effectLst/>
                <a:latin typeface="Calibri" pitchFamily="34" charset="0" panose="020F0502020204030204"/>
                <a:ea typeface="Calibri" pitchFamily="34" charset="0" panose="020F0502020204030204"/>
              </a:rPr>
              <a:t>M7) Possible data insights from geographical representations.</a:t>
            </a:r>
            <a:r>
              <a:rPr lang="en-US" dirty="0">
                <a:effectLst/>
              </a:rPr>
              <a:t> </a:t>
            </a:r>
          </a:p>
          <a:p>
            <a:endParaRPr lang="en-US" dirty="0">
              <a:effectLst/>
            </a:endParaRP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Instructions for this slide:</a:t>
            </a:r>
          </a:p>
          <a:p>
            <a:r>
              <a:rPr lang="en-US" dirty="0">
                <a:effectLst/>
              </a:rPr>
              <a:t>Replace all items on the above slide that are in </a:t>
            </a:r>
            <a:r>
              <a:rPr lang="en-US" dirty="0">
                <a:solidFill>
                  <a:srgbClr val="FF0000"/>
                </a:solidFill>
                <a:effectLst/>
              </a:rPr>
              <a:t>red font</a:t>
            </a:r>
            <a:r>
              <a:rPr lang="en-US" dirty="0">
                <a:effectLst/>
              </a:rPr>
              <a:t> with your team-specific content and remove the red font.</a:t>
            </a:r>
            <a:br>
              <a:rPr lang="en-US" dirty="0">
                <a:effectLst/>
              </a:rPr>
            </a:br>
            <a:r>
              <a:rPr lang="en-US" dirty="0">
                <a:effectLst/>
              </a:rPr>
              <a:t>Each team is required to have sections 1) and 8). Do not change the content of items 1 and 8.</a:t>
            </a:r>
          </a:p>
          <a:p>
            <a:pPr marL="0" marR="0" indent="0" algn="l" defTabSz="914400" rtl="0" eaLnBrk="1" fontAlgn="auto" latinLnBrk="0" hangingPunct="1">
              <a:lnSpc>
                <a:spcPct val="100000"/>
              </a:lnSpc>
              <a:spcBef>
                <a:spcPts val="0"/>
              </a:spcBef>
              <a:spcAft>
                <a:spcPts val="0"/>
              </a:spcAft>
              <a:buSzPct val="100000"/>
              <a:buFontTx/>
              <a:buNone/>
            </a:pPr>
            <a:r>
              <a:rPr lang="en-US" dirty="0"/>
              <a:t>Add any customization you desire in terms of design. </a:t>
            </a:r>
            <a:r>
              <a:rPr lang="en-US" dirty="0">
                <a:sym typeface="Wingdings" pitchFamily="2" charset="2"/>
              </a:rPr>
              <a:t>This comment applies to the remainder of the slides below this point and will no longer be repeated.</a:t>
            </a:r>
            <a:endParaRPr lang="en-US" dirty="0"/>
          </a:p>
          <a:p>
            <a:endParaRPr lang="en-US" dirty="0">
              <a:effectLst/>
            </a:endParaRPr>
          </a:p>
        </p:txBody>
      </p:sp>
      <p:sp>
        <p:nvSpPr>
          <p:cNvPr id="4" name="Slide Number Placeholder 3"/>
          <p:cNvSpPr>
            <a:spLocks noGrp="1" noEditPoints="1"/>
          </p:cNvSpPr>
          <p:nvPr>
            <p:ph type="sldNum" sz="quarter" idx="5"/>
          </p:nvPr>
        </p:nvSpPr>
        <p:spPr/>
        <p:txBody>
          <a:bodyPr/>
          <a:lstStyle/>
          <a:p>
            <a:fld id="{E6A8A7D4-9FA2-6A49-ABAA-5BFAC53F7BF7}"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p:txBody>
      </p:sp>
      <p:sp>
        <p:nvSpPr>
          <p:cNvPr id="3" name="Notes Placeholder 2"/>
          <p:cNvSpPr>
            <a:spLocks noGrp="1" noEditPoints="1"/>
          </p:cNvSpPr>
          <p:nvPr>
            <p:ph type="body" idx="1"/>
          </p:nvPr>
        </p:nvSpPr>
        <p:spPr/>
        <p:txBody>
          <a:bodyPr/>
          <a:lstStyle/>
          <a:p>
            <a:pPr marL="0" marR="0" indent="0" algn="l" defTabSz="914400" rtl="0" eaLnBrk="1" fontAlgn="auto" latinLnBrk="0" hangingPunct="1">
              <a:lnSpc>
                <a:spcPct val="100000"/>
              </a:lnSpc>
              <a:spcBef>
                <a:spcPts val="0"/>
              </a:spcBef>
              <a:spcAft>
                <a:spcPts val="0"/>
              </a:spcAft>
              <a:buSzPct val="100000"/>
              <a:buFontTx/>
              <a:buNone/>
            </a:pPr>
            <a:r>
              <a:rPr lang="en-US" dirty="0">
                <a:effectLst/>
              </a:rPr>
              <a:t>Instructions for this slide:</a:t>
            </a: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Each team is required to have section 1). Do not change the slide title of this slide for section 1.</a:t>
            </a:r>
          </a:p>
          <a:p>
            <a:endParaRPr lang="en-US" dirty="0">
              <a:effectLst/>
            </a:endParaRPr>
          </a:p>
          <a:p>
            <a:pPr marL="0" marR="0" indent="0" algn="l" defTabSz="914400" rtl="0" eaLnBrk="1" fontAlgn="auto" latinLnBrk="0" hangingPunct="1">
              <a:lnSpc>
                <a:spcPct val="100000"/>
              </a:lnSpc>
              <a:spcBef>
                <a:spcPts val="0"/>
              </a:spcBef>
              <a:spcAft>
                <a:spcPts val="0"/>
              </a:spcAft>
              <a:buSzPct val="100000"/>
              <a:buFontTx/>
              <a:buNone/>
            </a:pPr>
            <a:r>
              <a:rPr lang="en-US" dirty="0"/>
              <a:t>As discussed in CS10, all of the Use Case information can be obtained from your Use Case Description .docx in your Bb Team File Exchange.</a:t>
            </a:r>
          </a:p>
          <a:p>
            <a:endParaRPr lang="en-US" dirty="0"/>
          </a:p>
        </p:txBody>
      </p:sp>
      <p:sp>
        <p:nvSpPr>
          <p:cNvPr id="4" name="Slide Number Placeholder 3"/>
          <p:cNvSpPr>
            <a:spLocks noGrp="1" noEditPoints="1"/>
          </p:cNvSpPr>
          <p:nvPr>
            <p:ph type="sldNum" sz="quarter" idx="5"/>
          </p:nvPr>
        </p:nvSpPr>
        <p:spPr/>
        <p:txBody>
          <a:bodyPr/>
          <a:lstStyle/>
          <a:p>
            <a:fld id="{E6A8A7D4-9FA2-6A49-ABAA-5BFAC53F7BF7}"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p:txBody>
      </p:sp>
      <p:sp>
        <p:nvSpPr>
          <p:cNvPr id="3" name="Notes Placeholder 2"/>
          <p:cNvSpPr>
            <a:spLocks noGrp="1" noEditPoints="1"/>
          </p:cNvSpPr>
          <p:nvPr>
            <p:ph type="body" idx="1"/>
          </p:nvPr>
        </p:nvSpPr>
        <p:spPr/>
        <p:txBody>
          <a:bodyPr/>
          <a:lstStyle/>
          <a:p>
            <a:pPr marL="0" marR="0">
              <a:spcBef>
                <a:spcPts val="0"/>
              </a:spcBef>
              <a:spcAft>
                <a:spcPts val="0"/>
              </a:spcAft>
            </a:pPr>
            <a:r>
              <a:rPr lang="en-US" u="none" dirty="0"/>
              <a:t>Recall our list of actionable </a:t>
            </a:r>
            <a:r>
              <a:rPr lang="en-US" sz="1200" u="none" dirty="0">
                <a:effectLst/>
                <a:latin typeface="Times New Roman" pitchFamily="18" charset="0" panose="02020603050405020304"/>
                <a:ea typeface="Times New Roman" pitchFamily="18" charset="0" panose="02020603050405020304"/>
              </a:rPr>
              <a:t>use case requirements and objectives: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M2) User Behavior and Opinions Over Time.</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M3) Composition of User Demographics, Interests, and Intentions.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M4) Distributions of User Age, Income, Usage Intent, and Purchase Intent.</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M5) Demographic and other user-characteristic profile comparison of a) most viable, b) unsure, and c) most disinterested users.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M6) Revelatory relationships between user characteristics and intended behaviors.</a:t>
            </a:r>
          </a:p>
          <a:p>
            <a:r>
              <a:rPr lang="en-US" sz="1200" dirty="0">
                <a:effectLst/>
                <a:latin typeface="Calibri" pitchFamily="34" charset="0" panose="020F0502020204030204"/>
                <a:ea typeface="Calibri" pitchFamily="34" charset="0" panose="020F0502020204030204"/>
              </a:rPr>
              <a:t>M7) Possible data insights from geographical representations.</a:t>
            </a:r>
            <a:r>
              <a:rPr lang="en-US" dirty="0">
                <a:effectLst/>
              </a:rPr>
              <a:t> </a:t>
            </a:r>
          </a:p>
          <a:p>
            <a:endParaRPr lang="en-US" dirty="0">
              <a:effectLst/>
            </a:endParaRPr>
          </a:p>
          <a:p>
            <a:r>
              <a:rPr lang="en-US" dirty="0">
                <a:effectLst/>
              </a:rPr>
              <a:t>Instructions for this slide:</a:t>
            </a:r>
          </a:p>
          <a:p>
            <a:r>
              <a:rPr lang="en-US" dirty="0">
                <a:effectLst/>
              </a:rPr>
              <a:t>0) Keep this section numbered as section 2.</a:t>
            </a:r>
          </a:p>
          <a:p>
            <a:r>
              <a:rPr lang="en-US" dirty="0">
                <a:effectLst/>
              </a:rPr>
              <a:t>1) Replace the content in </a:t>
            </a:r>
            <a:r>
              <a:rPr lang="en-US" dirty="0">
                <a:solidFill>
                  <a:srgbClr val="FF0000"/>
                </a:solidFill>
                <a:effectLst/>
              </a:rPr>
              <a:t>red font</a:t>
            </a:r>
            <a:r>
              <a:rPr lang="en-US" dirty="0">
                <a:effectLst/>
              </a:rPr>
              <a:t> on the above slide with NOT-RED-FONTED team-created content based on a (your first) selection from the list of </a:t>
            </a:r>
            <a:r>
              <a:rPr lang="en-US" u="none" dirty="0"/>
              <a:t>actionable </a:t>
            </a:r>
            <a:r>
              <a:rPr lang="en-US" sz="1200" u="none" dirty="0">
                <a:effectLst/>
                <a:latin typeface="Times New Roman" pitchFamily="18" charset="0" panose="02020603050405020304"/>
                <a:ea typeface="Times New Roman" pitchFamily="18" charset="0" panose="02020603050405020304"/>
              </a:rPr>
              <a:t>use case requirements and objectives above</a:t>
            </a:r>
            <a:r>
              <a:rPr lang="en-US" dirty="0">
                <a:effectLst/>
              </a:rPr>
              <a:t>.</a:t>
            </a:r>
            <a:br>
              <a:rPr lang="en-US" dirty="0">
                <a:effectLst/>
              </a:rPr>
            </a:br>
            <a:r>
              <a:rPr lang="en-US" dirty="0">
                <a:effectLst/>
              </a:rPr>
              <a:t>2) Then insert the DVs that you used in your One-Page Report (OPR) that correspond to that use case objective item you selected.</a:t>
            </a:r>
          </a:p>
          <a:p>
            <a:r>
              <a:rPr lang="en-US" dirty="0">
                <a:effectLst/>
              </a:rPr>
              <a:t>3) Then insert your Data Insights that you used for each of those DVs. You can add more detail if you wish, since you have more room here in the PRES than you did in the OPR but be sure to match the minimum that you put in your OPR.</a:t>
            </a:r>
          </a:p>
          <a:p>
            <a:r>
              <a:rPr lang="en-US" dirty="0">
                <a:effectLst/>
              </a:rPr>
              <a:t>4) Add more slides if you need/want to but be careful not to lose the flow of your information and be sure not to mess up the numbering of the sections.</a:t>
            </a:r>
            <a:endParaRPr lang="en-US" dirty="0"/>
          </a:p>
        </p:txBody>
      </p:sp>
      <p:sp>
        <p:nvSpPr>
          <p:cNvPr id="4" name="Slide Number Placeholder 3"/>
          <p:cNvSpPr>
            <a:spLocks noGrp="1" noEditPoints="1"/>
          </p:cNvSpPr>
          <p:nvPr>
            <p:ph type="sldNum" sz="quarter" idx="5"/>
          </p:nvPr>
        </p:nvSpPr>
        <p:spPr/>
        <p:txBody>
          <a:bodyPr/>
          <a:lstStyle/>
          <a:p>
            <a:fld id="{E6A8A7D4-9FA2-6A49-ABAA-5BFAC53F7BF7}"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p:txBody>
      </p:sp>
      <p:sp>
        <p:nvSpPr>
          <p:cNvPr id="3" name="Notes Placeholder 2"/>
          <p:cNvSpPr>
            <a:spLocks noGrp="1" noEditPoints="1"/>
          </p:cNvSpPr>
          <p:nvPr>
            <p:ph type="body" idx="1"/>
          </p:nvPr>
        </p:nvSpPr>
        <p:spPr/>
        <p:txBody>
          <a:bodyPr/>
          <a:lstStyle/>
          <a:p>
            <a:pPr marL="0" marR="0">
              <a:spcBef>
                <a:spcPts val="0"/>
              </a:spcBef>
              <a:spcAft>
                <a:spcPts val="0"/>
              </a:spcAft>
            </a:pPr>
            <a:r>
              <a:rPr lang="en-US" u="none" dirty="0"/>
              <a:t>Recall our list of actionable </a:t>
            </a:r>
            <a:r>
              <a:rPr lang="en-US" sz="1200" u="none" dirty="0">
                <a:effectLst/>
                <a:latin typeface="Times New Roman" pitchFamily="18" charset="0" panose="02020603050405020304"/>
                <a:ea typeface="Times New Roman" pitchFamily="18" charset="0" panose="02020603050405020304"/>
              </a:rPr>
              <a:t>use case requirements and objectives: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M2) User Behavior and Opinions Over Time.</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M3) Composition of User Demographics, Interests, and Intentions.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M4) Distributions of User Age, Income, Usage Intent, and Purchase Intent.</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M5) Demographic and other user-characteristic profile comparison of a) most viable, b) unsure, and c) most disinterested users.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M6) Revelatory relationships between user characteristics and intended behaviors.</a:t>
            </a:r>
          </a:p>
          <a:p>
            <a:r>
              <a:rPr lang="en-US" sz="1200" dirty="0">
                <a:effectLst/>
                <a:latin typeface="Calibri" pitchFamily="34" charset="0" panose="020F0502020204030204"/>
                <a:ea typeface="Calibri" pitchFamily="34" charset="0" panose="020F0502020204030204"/>
              </a:rPr>
              <a:t>M7) Possible data insights from geographical representations.</a:t>
            </a:r>
            <a:r>
              <a:rPr lang="en-US" dirty="0">
                <a:effectLst/>
              </a:rPr>
              <a:t> </a:t>
            </a:r>
          </a:p>
          <a:p>
            <a:endParaRPr lang="en-US" dirty="0">
              <a:effectLst/>
            </a:endParaRP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Instructions for this slide:</a:t>
            </a: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0) Keep this section numbered as section 3.</a:t>
            </a:r>
          </a:p>
          <a:p>
            <a:r>
              <a:rPr lang="en-US" dirty="0">
                <a:effectLst/>
              </a:rPr>
              <a:t>1) Replace the content in </a:t>
            </a:r>
            <a:r>
              <a:rPr lang="en-US" dirty="0">
                <a:solidFill>
                  <a:srgbClr val="FF0000"/>
                </a:solidFill>
                <a:effectLst/>
              </a:rPr>
              <a:t>red font</a:t>
            </a:r>
            <a:r>
              <a:rPr lang="en-US" dirty="0">
                <a:effectLst/>
              </a:rPr>
              <a:t> on the above slide with NOT-RED-FONTED team-created content based on a (your second) selection from the list of </a:t>
            </a:r>
            <a:r>
              <a:rPr lang="en-US" u="none" dirty="0"/>
              <a:t>actionable </a:t>
            </a:r>
            <a:r>
              <a:rPr lang="en-US" sz="1200" u="none" dirty="0">
                <a:effectLst/>
                <a:latin typeface="Times New Roman" pitchFamily="18" charset="0" panose="02020603050405020304"/>
                <a:ea typeface="Times New Roman" pitchFamily="18" charset="0" panose="02020603050405020304"/>
              </a:rPr>
              <a:t>use case requirements and objectives above</a:t>
            </a:r>
            <a:r>
              <a:rPr lang="en-US" dirty="0">
                <a:effectLst/>
              </a:rPr>
              <a:t>.</a:t>
            </a:r>
            <a:br>
              <a:rPr lang="en-US" dirty="0">
                <a:effectLst/>
              </a:rPr>
            </a:br>
            <a:r>
              <a:rPr lang="en-US" dirty="0">
                <a:effectLst/>
              </a:rPr>
              <a:t>2) Then insert the DVs that you used in your One-Page Report (OPR) that correspond to that use case objective item you selected.</a:t>
            </a:r>
          </a:p>
          <a:p>
            <a:r>
              <a:rPr lang="en-US" dirty="0">
                <a:effectLst/>
              </a:rPr>
              <a:t>3) Then insert your Data Insights that you used for each of those DVs. You can add more detail if you wish, since you have more room here in the PRES than you did in the OPR but be sure to match the minimum that you put in your OPR.</a:t>
            </a:r>
          </a:p>
          <a:p>
            <a:r>
              <a:rPr lang="en-US" dirty="0">
                <a:effectLst/>
              </a:rPr>
              <a:t>4) Add more slides if you need/want to but be careful not to lose the flow of your information and be sure not to mess up the numbering of the sections.</a:t>
            </a:r>
            <a:endParaRPr lang="en-US" dirty="0"/>
          </a:p>
          <a:p>
            <a:endParaRPr lang="en-US" dirty="0"/>
          </a:p>
        </p:txBody>
      </p:sp>
      <p:sp>
        <p:nvSpPr>
          <p:cNvPr id="4" name="Slide Number Placeholder 3"/>
          <p:cNvSpPr>
            <a:spLocks noGrp="1" noEditPoints="1"/>
          </p:cNvSpPr>
          <p:nvPr>
            <p:ph type="sldNum" sz="quarter" idx="5"/>
          </p:nvPr>
        </p:nvSpPr>
        <p:spPr/>
        <p:txBody>
          <a:bodyPr/>
          <a:lstStyle/>
          <a:p>
            <a:fld id="{E6A8A7D4-9FA2-6A49-ABAA-5BFAC53F7BF7}"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p:txBody>
      </p:sp>
      <p:sp>
        <p:nvSpPr>
          <p:cNvPr id="3" name="Notes Placeholder 2"/>
          <p:cNvSpPr>
            <a:spLocks noGrp="1" noEditPoints="1"/>
          </p:cNvSpPr>
          <p:nvPr>
            <p:ph type="body" idx="1"/>
          </p:nvPr>
        </p:nvSpPr>
        <p:spPr/>
        <p:txBody>
          <a:bodyPr/>
          <a:lstStyle/>
          <a:p>
            <a:pPr marL="0" marR="0">
              <a:spcBef>
                <a:spcPts val="0"/>
              </a:spcBef>
              <a:spcAft>
                <a:spcPts val="0"/>
              </a:spcAft>
            </a:pPr>
            <a:r>
              <a:rPr lang="en-US" u="none" dirty="0"/>
              <a:t>Recall our list of actionable </a:t>
            </a:r>
            <a:r>
              <a:rPr lang="en-US" sz="1200" u="none" dirty="0">
                <a:effectLst/>
                <a:latin typeface="Times New Roman" pitchFamily="18" charset="0" panose="02020603050405020304"/>
                <a:ea typeface="Times New Roman" pitchFamily="18" charset="0" panose="02020603050405020304"/>
              </a:rPr>
              <a:t>use case requirements and objectives: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M2) User Behavior and Opinions Over Time.</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M3) Composition of User Demographics, Interests, and Intentions.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M4) Distributions of User Age, Income, Usage Intent, and Purchase Intent.</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M5) Demographic and other user-characteristic profile comparison of a) most viable, b) unsure, and c) most disinterested users.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M6) Revelatory relationships between user characteristics and intended behaviors.</a:t>
            </a:r>
          </a:p>
          <a:p>
            <a:r>
              <a:rPr lang="en-US" sz="1200" dirty="0">
                <a:effectLst/>
                <a:latin typeface="Calibri" pitchFamily="34" charset="0" panose="020F0502020204030204"/>
                <a:ea typeface="Calibri" pitchFamily="34" charset="0" panose="020F0502020204030204"/>
              </a:rPr>
              <a:t>M7) Possible data insights from geographical representations.</a:t>
            </a:r>
            <a:r>
              <a:rPr lang="en-US" dirty="0">
                <a:effectLst/>
              </a:rPr>
              <a:t> </a:t>
            </a:r>
          </a:p>
          <a:p>
            <a:endParaRPr lang="en-US" dirty="0">
              <a:effectLst/>
            </a:endParaRP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Instructions for this slide:</a:t>
            </a: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0) Keep this section numbered as section 3.</a:t>
            </a:r>
          </a:p>
          <a:p>
            <a:r>
              <a:rPr lang="en-US" dirty="0">
                <a:effectLst/>
              </a:rPr>
              <a:t>1) Replace the content in </a:t>
            </a:r>
            <a:r>
              <a:rPr lang="en-US" dirty="0">
                <a:solidFill>
                  <a:srgbClr val="FF0000"/>
                </a:solidFill>
                <a:effectLst/>
              </a:rPr>
              <a:t>red font</a:t>
            </a:r>
            <a:r>
              <a:rPr lang="en-US" dirty="0">
                <a:effectLst/>
              </a:rPr>
              <a:t> on the above slide with NOT-RED-FONTED team-created content based on a (your second) selection from the list of </a:t>
            </a:r>
            <a:r>
              <a:rPr lang="en-US" u="none" dirty="0"/>
              <a:t>actionable </a:t>
            </a:r>
            <a:r>
              <a:rPr lang="en-US" sz="1200" u="none" dirty="0">
                <a:effectLst/>
                <a:latin typeface="Times New Roman" pitchFamily="18" charset="0" panose="02020603050405020304"/>
                <a:ea typeface="Times New Roman" pitchFamily="18" charset="0" panose="02020603050405020304"/>
              </a:rPr>
              <a:t>use case requirements and objectives above</a:t>
            </a:r>
            <a:r>
              <a:rPr lang="en-US" dirty="0">
                <a:effectLst/>
              </a:rPr>
              <a:t>.</a:t>
            </a:r>
            <a:br>
              <a:rPr lang="en-US" dirty="0">
                <a:effectLst/>
              </a:rPr>
            </a:br>
            <a:r>
              <a:rPr lang="en-US" dirty="0">
                <a:effectLst/>
              </a:rPr>
              <a:t>2) Then insert the DVs that you used in your One-Page Report (OPR) that correspond to that use case objective item you selected.</a:t>
            </a:r>
          </a:p>
          <a:p>
            <a:r>
              <a:rPr lang="en-US" dirty="0">
                <a:effectLst/>
              </a:rPr>
              <a:t>3) Then insert your Data Insights that you used for each of those DVs. You can add more detail if you wish, since you have more room here in the PRES than you did in the OPR but be sure to match the minimum that you put in your OPR.</a:t>
            </a:r>
          </a:p>
          <a:p>
            <a:r>
              <a:rPr lang="en-US" dirty="0">
                <a:effectLst/>
              </a:rPr>
              <a:t>4) Add more slides if you need/want to but be careful not to lose the flow of your information and be sure not to mess up the numbering of the sections.</a:t>
            </a:r>
            <a:endParaRPr lang="en-US" dirty="0"/>
          </a:p>
          <a:p>
            <a:endParaRPr lang="en-US" dirty="0"/>
          </a:p>
        </p:txBody>
      </p:sp>
      <p:sp>
        <p:nvSpPr>
          <p:cNvPr id="4" name="Slide Number Placeholder 3"/>
          <p:cNvSpPr>
            <a:spLocks noGrp="1" noEditPoints="1"/>
          </p:cNvSpPr>
          <p:nvPr>
            <p:ph type="sldNum" sz="quarter" idx="5"/>
          </p:nvPr>
        </p:nvSpPr>
        <p:spPr/>
        <p:txBody>
          <a:bodyPr/>
          <a:lstStyle/>
          <a:p>
            <a:fld id="{E6A8A7D4-9FA2-6A49-ABAA-5BFAC53F7BF7}"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p:txBody>
      </p:sp>
      <p:sp>
        <p:nvSpPr>
          <p:cNvPr id="3" name="Notes Placeholder 2"/>
          <p:cNvSpPr>
            <a:spLocks noGrp="1" noEditPoints="1"/>
          </p:cNvSpPr>
          <p:nvPr>
            <p:ph type="body" idx="1"/>
          </p:nvPr>
        </p:nvSpPr>
        <p:spPr/>
        <p:txBody>
          <a:bodyPr/>
          <a:lstStyle/>
          <a:p>
            <a:pPr marL="0" marR="0">
              <a:spcBef>
                <a:spcPts val="0"/>
              </a:spcBef>
              <a:spcAft>
                <a:spcPts val="0"/>
              </a:spcAft>
            </a:pPr>
            <a:r>
              <a:rPr lang="en-US" u="none" dirty="0"/>
              <a:t>Recall our list of actionable </a:t>
            </a:r>
            <a:r>
              <a:rPr lang="en-US" sz="1200" u="none" dirty="0">
                <a:effectLst/>
                <a:latin typeface="Times New Roman" pitchFamily="18" charset="0" panose="02020603050405020304"/>
                <a:ea typeface="Times New Roman" pitchFamily="18" charset="0" panose="02020603050405020304"/>
              </a:rPr>
              <a:t>use case requirements and objectives: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M2) User Behavior and Opinions Over Time.</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M3) Composition of User Demographics, Interests, and Intentions.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M4) Distributions of User Age, Income, Usage Intent, and Purchase Intent.</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M5) Demographic and other user-characteristic profile comparison of a) most viable, b) unsure, and c) most disinterested users.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M6) Revelatory relationships between user characteristics and intended behaviors.</a:t>
            </a:r>
          </a:p>
          <a:p>
            <a:r>
              <a:rPr lang="en-US" sz="1200" dirty="0">
                <a:effectLst/>
                <a:latin typeface="Calibri" pitchFamily="34" charset="0" panose="020F0502020204030204"/>
                <a:ea typeface="Calibri" pitchFamily="34" charset="0" panose="020F0502020204030204"/>
              </a:rPr>
              <a:t>M7) Possible data insights from geographical representations.</a:t>
            </a:r>
            <a:r>
              <a:rPr lang="en-US" dirty="0">
                <a:effectLst/>
              </a:rPr>
              <a:t> </a:t>
            </a:r>
          </a:p>
          <a:p>
            <a:endParaRPr lang="en-US" dirty="0">
              <a:effectLst/>
            </a:endParaRP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Instructions for this slide:</a:t>
            </a: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0) Keep this section numbered as section 4.</a:t>
            </a:r>
          </a:p>
          <a:p>
            <a:r>
              <a:rPr lang="en-US" dirty="0">
                <a:effectLst/>
              </a:rPr>
              <a:t>1) Replace the content in </a:t>
            </a:r>
            <a:r>
              <a:rPr lang="en-US" dirty="0">
                <a:solidFill>
                  <a:srgbClr val="FF0000"/>
                </a:solidFill>
                <a:effectLst/>
              </a:rPr>
              <a:t>red font</a:t>
            </a:r>
            <a:r>
              <a:rPr lang="en-US" dirty="0">
                <a:effectLst/>
              </a:rPr>
              <a:t> on the above slide with NOT-RED-FONTED team-created content based on a (your third) selection from the list of </a:t>
            </a:r>
            <a:r>
              <a:rPr lang="en-US" u="none" dirty="0"/>
              <a:t>actionable </a:t>
            </a:r>
            <a:r>
              <a:rPr lang="en-US" sz="1200" u="none" dirty="0">
                <a:effectLst/>
                <a:latin typeface="Times New Roman" pitchFamily="18" charset="0" panose="02020603050405020304"/>
                <a:ea typeface="Times New Roman" pitchFamily="18" charset="0" panose="02020603050405020304"/>
              </a:rPr>
              <a:t>use case requirements and objectives above</a:t>
            </a:r>
            <a:r>
              <a:rPr lang="en-US" dirty="0">
                <a:effectLst/>
              </a:rPr>
              <a:t>.</a:t>
            </a:r>
            <a:br>
              <a:rPr lang="en-US" dirty="0">
                <a:effectLst/>
              </a:rPr>
            </a:br>
            <a:r>
              <a:rPr lang="en-US" dirty="0">
                <a:effectLst/>
              </a:rPr>
              <a:t>2) Then insert the DVs that you used in your One-Page Report (OPR) that correspond to that use case objective item you selected.</a:t>
            </a:r>
          </a:p>
          <a:p>
            <a:r>
              <a:rPr lang="en-US" dirty="0">
                <a:effectLst/>
              </a:rPr>
              <a:t>3) Then insert your Data Insights that you used for each of those DVs. You can add more detail if you wish, since you have more room here in the PRES than you did in the OPR but be sure to match the minimum that you put in your OPR.</a:t>
            </a:r>
          </a:p>
          <a:p>
            <a:r>
              <a:rPr lang="en-US" dirty="0">
                <a:effectLst/>
              </a:rPr>
              <a:t>4) Add more slides if you need/want to but be careful not to lose the flow of your information and be sure not to mess up the numbering of the sections.</a:t>
            </a:r>
            <a:endParaRPr lang="en-US" dirty="0"/>
          </a:p>
          <a:p>
            <a:endParaRPr lang="en-US" dirty="0"/>
          </a:p>
          <a:p>
            <a:endParaRPr lang="en-US" dirty="0"/>
          </a:p>
        </p:txBody>
      </p:sp>
      <p:sp>
        <p:nvSpPr>
          <p:cNvPr id="4" name="Slide Number Placeholder 3"/>
          <p:cNvSpPr>
            <a:spLocks noGrp="1" noEditPoints="1"/>
          </p:cNvSpPr>
          <p:nvPr>
            <p:ph type="sldNum" sz="quarter" idx="5"/>
          </p:nvPr>
        </p:nvSpPr>
        <p:spPr/>
        <p:txBody>
          <a:bodyPr/>
          <a:lstStyle/>
          <a:p>
            <a:fld id="{E6A8A7D4-9FA2-6A49-ABAA-5BFAC53F7BF7}"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p:txBody>
      </p:sp>
      <p:sp>
        <p:nvSpPr>
          <p:cNvPr id="3" name="Notes Placeholder 2"/>
          <p:cNvSpPr>
            <a:spLocks noGrp="1" noEditPoints="1"/>
          </p:cNvSpPr>
          <p:nvPr>
            <p:ph type="body" idx="1"/>
          </p:nvPr>
        </p:nvSpPr>
        <p:spPr/>
        <p:txBody>
          <a:bodyPr/>
          <a:lstStyle/>
          <a:p>
            <a:pPr marL="0" marR="0">
              <a:spcBef>
                <a:spcPts val="0"/>
              </a:spcBef>
              <a:spcAft>
                <a:spcPts val="0"/>
              </a:spcAft>
            </a:pPr>
            <a:r>
              <a:rPr lang="en-US" u="none" dirty="0"/>
              <a:t>Recall our list of actionable </a:t>
            </a:r>
            <a:r>
              <a:rPr lang="en-US" sz="1200" u="none" dirty="0">
                <a:effectLst/>
                <a:latin typeface="Times New Roman" pitchFamily="18" charset="0" panose="02020603050405020304"/>
                <a:ea typeface="Times New Roman" pitchFamily="18" charset="0" panose="02020603050405020304"/>
              </a:rPr>
              <a:t>use case requirements and objectives: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M2) User Behavior and Opinions Over Time.</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M3) Composition of User Demographics, Interests, and Intentions.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M4) Distributions of User Age, Income, Usage Intent, and Purchase Intent.</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M5) Demographic and other user-characteristic profile comparison of a) most viable, b) unsure, and c) most disinterested users.</a:t>
            </a:r>
          </a:p>
          <a:p>
            <a:pPr marL="0" marR="0">
              <a:spcBef>
                <a:spcPts val="0"/>
              </a:spcBef>
              <a:spcAft>
                <a:spcPts val="0"/>
              </a:spcAft>
            </a:pPr>
            <a:r>
              <a:rPr lang="en-US" sz="1200" dirty="0">
                <a:effectLst/>
                <a:latin typeface="Times New Roman" pitchFamily="18" charset="0" panose="02020603050405020304"/>
                <a:ea typeface="Times New Roman" pitchFamily="18" charset="0" panose="02020603050405020304"/>
              </a:rPr>
              <a:t>M6) Revelatory relationships between user characteristics and intended behaviors.</a:t>
            </a:r>
          </a:p>
          <a:p>
            <a:r>
              <a:rPr lang="en-US" sz="1200" dirty="0">
                <a:effectLst/>
                <a:latin typeface="Calibri" pitchFamily="34" charset="0" panose="020F0502020204030204"/>
                <a:ea typeface="Calibri" pitchFamily="34" charset="0" panose="020F0502020204030204"/>
              </a:rPr>
              <a:t>M7) Possible data insights from geographical representations.</a:t>
            </a:r>
            <a:r>
              <a:rPr lang="en-US" dirty="0">
                <a:effectLst/>
              </a:rPr>
              <a:t> </a:t>
            </a:r>
          </a:p>
          <a:p>
            <a:endParaRPr lang="en-US" dirty="0">
              <a:effectLst/>
            </a:endParaRP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Instructions for this slide:</a:t>
            </a:r>
          </a:p>
          <a:p>
            <a:pPr marL="0" marR="0" indent="0" algn="l" defTabSz="914400" rtl="0" eaLnBrk="1" fontAlgn="auto" latinLnBrk="0" hangingPunct="1">
              <a:lnSpc>
                <a:spcPct val="100000"/>
              </a:lnSpc>
              <a:spcBef>
                <a:spcPts val="0"/>
              </a:spcBef>
              <a:spcAft>
                <a:spcPts val="0"/>
              </a:spcAft>
              <a:buSzPct val="100000"/>
              <a:buFontTx/>
              <a:buNone/>
            </a:pPr>
            <a:r>
              <a:rPr lang="en-US" dirty="0">
                <a:effectLst/>
              </a:rPr>
              <a:t>0) Keep this section numbered as section 4.</a:t>
            </a:r>
          </a:p>
          <a:p>
            <a:r>
              <a:rPr lang="en-US" dirty="0">
                <a:effectLst/>
              </a:rPr>
              <a:t>1) Replace the content in </a:t>
            </a:r>
            <a:r>
              <a:rPr lang="en-US" dirty="0">
                <a:solidFill>
                  <a:srgbClr val="FF0000"/>
                </a:solidFill>
                <a:effectLst/>
              </a:rPr>
              <a:t>red font</a:t>
            </a:r>
            <a:r>
              <a:rPr lang="en-US" dirty="0">
                <a:effectLst/>
              </a:rPr>
              <a:t> on the above slide with NOT-RED-FONTED team-created content based on a (your third) selection from the list of </a:t>
            </a:r>
            <a:r>
              <a:rPr lang="en-US" u="none" dirty="0"/>
              <a:t>actionable </a:t>
            </a:r>
            <a:r>
              <a:rPr lang="en-US" sz="1200" u="none" dirty="0">
                <a:effectLst/>
                <a:latin typeface="Times New Roman" pitchFamily="18" charset="0" panose="02020603050405020304"/>
                <a:ea typeface="Times New Roman" pitchFamily="18" charset="0" panose="02020603050405020304"/>
              </a:rPr>
              <a:t>use case requirements and objectives above</a:t>
            </a:r>
            <a:r>
              <a:rPr lang="en-US" dirty="0">
                <a:effectLst/>
              </a:rPr>
              <a:t>.</a:t>
            </a:r>
            <a:br>
              <a:rPr lang="en-US" dirty="0">
                <a:effectLst/>
              </a:rPr>
            </a:br>
            <a:r>
              <a:rPr lang="en-US" dirty="0">
                <a:effectLst/>
              </a:rPr>
              <a:t>2) Then insert the DVs that you used in your One-Page Report (OPR) that correspond to that use case objective item you selected.</a:t>
            </a:r>
          </a:p>
          <a:p>
            <a:r>
              <a:rPr lang="en-US" dirty="0">
                <a:effectLst/>
              </a:rPr>
              <a:t>3) Then insert your Data Insights that you used for each of those DVs. You can add more detail if you wish, since you have more room here in the PRES than you did in the OPR but be sure to match the minimum that you put in your OPR.</a:t>
            </a:r>
          </a:p>
          <a:p>
            <a:r>
              <a:rPr lang="en-US" dirty="0">
                <a:effectLst/>
              </a:rPr>
              <a:t>4) Add more slides if you need/want to but be careful not to lose the flow of your information and be sure not to mess up the numbering of the sections.</a:t>
            </a:r>
            <a:endParaRPr lang="en-US" dirty="0"/>
          </a:p>
          <a:p>
            <a:endParaRPr lang="en-US" dirty="0"/>
          </a:p>
          <a:p>
            <a:endParaRPr lang="en-US" dirty="0"/>
          </a:p>
        </p:txBody>
      </p:sp>
      <p:sp>
        <p:nvSpPr>
          <p:cNvPr id="4" name="Slide Number Placeholder 3"/>
          <p:cNvSpPr>
            <a:spLocks noGrp="1" noEditPoints="1"/>
          </p:cNvSpPr>
          <p:nvPr>
            <p:ph type="sldNum" sz="quarter" idx="5"/>
          </p:nvPr>
        </p:nvSpPr>
        <p:spPr/>
        <p:txBody>
          <a:bodyPr/>
          <a:lstStyle/>
          <a:p>
            <a:fld id="{E6A8A7D4-9FA2-6A49-ABAA-5BFAC53F7BF7}"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F1AB7397-FBC0-3F47-89BB-550C4827FF37}" type="datetime1">
              <a:rPr lang="en-US" smtClean="0"/>
              <a:t>11/17/2023</a:t>
            </a:fld>
            <a:endParaRPr lang="en-US"/>
          </a:p>
        </p:txBody>
      </p:sp>
      <p:sp>
        <p:nvSpPr>
          <p:cNvPr id="5" name="Footer Placeholder 4"/>
          <p:cNvSpPr>
            <a:spLocks noGrp="1" noEditPoints="1"/>
          </p:cNvSpPr>
          <p:nvPr>
            <p:ph type="ftr" sz="quarter" idx="11"/>
          </p:nvPr>
        </p:nvSpPr>
        <p:spPr/>
        <p:txBody>
          <a:bodyPr/>
          <a:lstStyle/>
          <a:p>
            <a:r>
              <a:rPr lang="en-US" dirty="0"/>
              <a:t>SAU MCIS 6183 Special Topics: Data Visualization | Dr. Esther Ledelle Mead</a:t>
            </a:r>
          </a:p>
        </p:txBody>
      </p:sp>
      <p:sp>
        <p:nvSpPr>
          <p:cNvPr id="6" name="Slide Number Placeholder 5"/>
          <p:cNvSpPr>
            <a:spLocks noGrp="1" noEditPoints="1"/>
          </p:cNvSpPr>
          <p:nvPr>
            <p:ph type="sldNum" sz="quarter" idx="12"/>
          </p:nvPr>
        </p:nvSpPr>
        <p:spPr/>
        <p:txBody>
          <a:bodyPr/>
          <a:lstStyle/>
          <a:p>
            <a:fld id="{46F0848B-D9D8-7B4B-B0E8-9003AC130082}" type="slidenum">
              <a:rPr lang="en-US" smtClean="0"/>
              <a:t>‹#›</a:t>
            </a:fld>
            <a:endParaRPr lang="en-US"/>
          </a:p>
        </p:txBody>
      </p:sp>
    </p:spTree>
  </p:cSld>
  <p:clrMapOvr>
    <a:masterClrMapping/>
  </p:clrMapOvr>
  <p:hf dt="0"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FE82032A-1132-974F-9450-6854CC7E8289}" type="datetime1">
              <a:rPr lang="en-US" smtClean="0"/>
              <a:t>11/17/2023</a:t>
            </a:fld>
            <a:endParaRPr lang="en-US"/>
          </a:p>
        </p:txBody>
      </p:sp>
      <p:sp>
        <p:nvSpPr>
          <p:cNvPr id="5" name="Footer Placeholder 4"/>
          <p:cNvSpPr>
            <a:spLocks noGrp="1" noEditPoints="1"/>
          </p:cNvSpPr>
          <p:nvPr>
            <p:ph type="ftr" sz="quarter" idx="11"/>
          </p:nvPr>
        </p:nvSpPr>
        <p:spPr/>
        <p:txBody>
          <a:bodyPr/>
          <a:lstStyle/>
          <a:p>
            <a:r>
              <a:rPr lang="en-US" dirty="0"/>
              <a:t>SAU MCIS 6183 Special Topics: Data Visualization | Dr. Esther Ledelle Mead</a:t>
            </a:r>
          </a:p>
        </p:txBody>
      </p:sp>
      <p:sp>
        <p:nvSpPr>
          <p:cNvPr id="6" name="Slide Number Placeholder 5"/>
          <p:cNvSpPr>
            <a:spLocks noGrp="1" noEditPoints="1"/>
          </p:cNvSpPr>
          <p:nvPr>
            <p:ph type="sldNum" sz="quarter" idx="12"/>
          </p:nvPr>
        </p:nvSpPr>
        <p:spPr/>
        <p:txBody>
          <a:bodyPr/>
          <a:lstStyle/>
          <a:p>
            <a:fld id="{46F0848B-D9D8-7B4B-B0E8-9003AC130082}" type="slidenum">
              <a:rPr lang="en-US" smtClean="0"/>
              <a:t>‹#›</a:t>
            </a:fld>
            <a:endParaRPr lang="en-US"/>
          </a:p>
        </p:txBody>
      </p:sp>
    </p:spTree>
  </p:cSld>
  <p:clrMapOvr>
    <a:masterClrMapping/>
  </p:clrMapOvr>
  <p:hf dt="0"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4B1FD004-EEA3-0D49-A804-A774EDD63C30}" type="datetime1">
              <a:rPr lang="en-US" smtClean="0"/>
              <a:t>11/17/2023</a:t>
            </a:fld>
            <a:endParaRPr lang="en-US"/>
          </a:p>
        </p:txBody>
      </p:sp>
      <p:sp>
        <p:nvSpPr>
          <p:cNvPr id="5" name="Footer Placeholder 4"/>
          <p:cNvSpPr>
            <a:spLocks noGrp="1" noEditPoints="1"/>
          </p:cNvSpPr>
          <p:nvPr>
            <p:ph type="ftr" sz="quarter" idx="11"/>
          </p:nvPr>
        </p:nvSpPr>
        <p:spPr/>
        <p:txBody>
          <a:bodyPr/>
          <a:lstStyle/>
          <a:p>
            <a:r>
              <a:rPr lang="en-US" dirty="0"/>
              <a:t>SAU MCIS 6183 Special Topics: Data Visualization | Dr. Esther Ledelle Mead</a:t>
            </a:r>
          </a:p>
        </p:txBody>
      </p:sp>
      <p:sp>
        <p:nvSpPr>
          <p:cNvPr id="6" name="Slide Number Placeholder 5"/>
          <p:cNvSpPr>
            <a:spLocks noGrp="1" noEditPoints="1"/>
          </p:cNvSpPr>
          <p:nvPr>
            <p:ph type="sldNum" sz="quarter" idx="12"/>
          </p:nvPr>
        </p:nvSpPr>
        <p:spPr/>
        <p:txBody>
          <a:bodyPr/>
          <a:lstStyle/>
          <a:p>
            <a:fld id="{46F0848B-D9D8-7B4B-B0E8-9003AC130082}" type="slidenum">
              <a:rPr lang="en-US" smtClean="0"/>
              <a:t>‹#›</a:t>
            </a:fld>
            <a:endParaRPr lang="en-US"/>
          </a:p>
        </p:txBody>
      </p:sp>
    </p:spTree>
  </p:cSld>
  <p:clrMapOvr>
    <a:masterClrMapping/>
  </p:clrMapOvr>
  <p:hf dt="0"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D2B451E9-95AE-1344-98A9-9C9951450BBD}" type="datetime1">
              <a:rPr lang="en-US" smtClean="0"/>
              <a:t>11/17/2023</a:t>
            </a:fld>
            <a:endParaRPr lang="en-US"/>
          </a:p>
        </p:txBody>
      </p:sp>
      <p:sp>
        <p:nvSpPr>
          <p:cNvPr id="5" name="Footer Placeholder 4"/>
          <p:cNvSpPr>
            <a:spLocks noGrp="1" noEditPoints="1"/>
          </p:cNvSpPr>
          <p:nvPr>
            <p:ph type="ftr" sz="quarter" idx="11"/>
          </p:nvPr>
        </p:nvSpPr>
        <p:spPr/>
        <p:txBody>
          <a:bodyPr/>
          <a:lstStyle/>
          <a:p>
            <a:r>
              <a:rPr lang="en-US" dirty="0"/>
              <a:t>SAU MCIS 6183 Special Topics: Data Visualization | Dr. Esther Ledelle Mead</a:t>
            </a:r>
          </a:p>
        </p:txBody>
      </p:sp>
      <p:sp>
        <p:nvSpPr>
          <p:cNvPr id="6" name="Slide Number Placeholder 5"/>
          <p:cNvSpPr>
            <a:spLocks noGrp="1" noEditPoints="1"/>
          </p:cNvSpPr>
          <p:nvPr>
            <p:ph type="sldNum" sz="quarter" idx="12"/>
          </p:nvPr>
        </p:nvSpPr>
        <p:spPr/>
        <p:txBody>
          <a:bodyPr/>
          <a:lstStyle/>
          <a:p>
            <a:fld id="{46F0848B-D9D8-7B4B-B0E8-9003AC130082}" type="slidenum">
              <a:rPr lang="en-US" smtClean="0"/>
              <a:t>‹#›</a:t>
            </a:fld>
            <a:endParaRPr lang="en-US"/>
          </a:p>
        </p:txBody>
      </p:sp>
    </p:spTree>
  </p:cSld>
  <p:clrMapOvr>
    <a:masterClrMapping/>
  </p:clrMapOvr>
  <p:hf dt="0"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DE5518B7-7EFC-3D4C-8F05-09ADF0361928}" type="datetime1">
              <a:rPr lang="en-US" smtClean="0"/>
              <a:t>11/17/2023</a:t>
            </a:fld>
            <a:endParaRPr lang="en-US"/>
          </a:p>
        </p:txBody>
      </p:sp>
      <p:sp>
        <p:nvSpPr>
          <p:cNvPr id="5" name="Footer Placeholder 4"/>
          <p:cNvSpPr>
            <a:spLocks noGrp="1" noEditPoints="1"/>
          </p:cNvSpPr>
          <p:nvPr>
            <p:ph type="ftr" sz="quarter" idx="11"/>
          </p:nvPr>
        </p:nvSpPr>
        <p:spPr/>
        <p:txBody>
          <a:bodyPr/>
          <a:lstStyle/>
          <a:p>
            <a:r>
              <a:rPr lang="en-US" dirty="0"/>
              <a:t>SAU MCIS 6183 Special Topics: Data Visualization | Dr. Esther Ledelle Mead</a:t>
            </a:r>
          </a:p>
        </p:txBody>
      </p:sp>
      <p:sp>
        <p:nvSpPr>
          <p:cNvPr id="6" name="Slide Number Placeholder 5"/>
          <p:cNvSpPr>
            <a:spLocks noGrp="1" noEditPoints="1"/>
          </p:cNvSpPr>
          <p:nvPr>
            <p:ph type="sldNum" sz="quarter" idx="12"/>
          </p:nvPr>
        </p:nvSpPr>
        <p:spPr/>
        <p:txBody>
          <a:bodyPr/>
          <a:lstStyle/>
          <a:p>
            <a:fld id="{46F0848B-D9D8-7B4B-B0E8-9003AC130082}" type="slidenum">
              <a:rPr lang="en-US" smtClean="0"/>
              <a:t>‹#›</a:t>
            </a:fld>
            <a:endParaRPr lang="en-US"/>
          </a:p>
        </p:txBody>
      </p:sp>
    </p:spTree>
  </p:cSld>
  <p:clrMapOvr>
    <a:masterClrMapping/>
  </p:clrMapOvr>
  <p:hf dt="0"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0BAC4487-33F4-8141-ADD5-719AF86E5F0F}" type="datetime1">
              <a:rPr lang="en-US" smtClean="0"/>
              <a:t>11/17/2023</a:t>
            </a:fld>
            <a:endParaRPr lang="en-US"/>
          </a:p>
        </p:txBody>
      </p:sp>
      <p:sp>
        <p:nvSpPr>
          <p:cNvPr id="6" name="Footer Placeholder 5"/>
          <p:cNvSpPr>
            <a:spLocks noGrp="1" noEditPoints="1"/>
          </p:cNvSpPr>
          <p:nvPr>
            <p:ph type="ftr" sz="quarter" idx="11"/>
          </p:nvPr>
        </p:nvSpPr>
        <p:spPr/>
        <p:txBody>
          <a:bodyPr/>
          <a:lstStyle/>
          <a:p>
            <a:r>
              <a:rPr lang="en-US" dirty="0"/>
              <a:t>SAU MCIS 6183 Special Topics: Data Visualization | Dr. Esther Ledelle Mead</a:t>
            </a:r>
          </a:p>
        </p:txBody>
      </p:sp>
      <p:sp>
        <p:nvSpPr>
          <p:cNvPr id="7" name="Slide Number Placeholder 6"/>
          <p:cNvSpPr>
            <a:spLocks noGrp="1" noEditPoints="1"/>
          </p:cNvSpPr>
          <p:nvPr>
            <p:ph type="sldNum" sz="quarter" idx="12"/>
          </p:nvPr>
        </p:nvSpPr>
        <p:spPr/>
        <p:txBody>
          <a:bodyPr/>
          <a:lstStyle/>
          <a:p>
            <a:fld id="{46F0848B-D9D8-7B4B-B0E8-9003AC130082}" type="slidenum">
              <a:rPr lang="en-US" smtClean="0"/>
              <a:t>‹#›</a:t>
            </a:fld>
            <a:endParaRPr lang="en-US"/>
          </a:p>
        </p:txBody>
      </p:sp>
    </p:spTree>
  </p:cSld>
  <p:clrMapOvr>
    <a:masterClrMapping/>
  </p:clrMapOvr>
  <p:hf dt="0"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CBC8F2A1-F20B-B944-A3E8-B9648A4DA47F}" type="datetime1">
              <a:rPr lang="en-US" smtClean="0"/>
              <a:t>11/17/2023</a:t>
            </a:fld>
            <a:endParaRPr lang="en-US"/>
          </a:p>
        </p:txBody>
      </p:sp>
      <p:sp>
        <p:nvSpPr>
          <p:cNvPr id="8" name="Footer Placeholder 7"/>
          <p:cNvSpPr>
            <a:spLocks noGrp="1" noEditPoints="1"/>
          </p:cNvSpPr>
          <p:nvPr>
            <p:ph type="ftr" sz="quarter" idx="11"/>
          </p:nvPr>
        </p:nvSpPr>
        <p:spPr/>
        <p:txBody>
          <a:bodyPr/>
          <a:lstStyle/>
          <a:p>
            <a:r>
              <a:rPr lang="en-US" dirty="0"/>
              <a:t>SAU MCIS 6183 Special Topics: Data Visualization | Dr. Esther Ledelle Mead</a:t>
            </a:r>
          </a:p>
        </p:txBody>
      </p:sp>
      <p:sp>
        <p:nvSpPr>
          <p:cNvPr id="9" name="Slide Number Placeholder 8"/>
          <p:cNvSpPr>
            <a:spLocks noGrp="1" noEditPoints="1"/>
          </p:cNvSpPr>
          <p:nvPr>
            <p:ph type="sldNum" sz="quarter" idx="12"/>
          </p:nvPr>
        </p:nvSpPr>
        <p:spPr/>
        <p:txBody>
          <a:bodyPr/>
          <a:lstStyle/>
          <a:p>
            <a:fld id="{46F0848B-D9D8-7B4B-B0E8-9003AC130082}" type="slidenum">
              <a:rPr lang="en-US" smtClean="0"/>
              <a:t>‹#›</a:t>
            </a:fld>
            <a:endParaRPr lang="en-US"/>
          </a:p>
        </p:txBody>
      </p:sp>
    </p:spTree>
  </p:cSld>
  <p:clrMapOvr>
    <a:masterClrMapping/>
  </p:clrMapOvr>
  <p:hf dt="0"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15712A58-EC0A-7749-8B16-F0AD0E17C293}" type="datetime1">
              <a:rPr lang="en-US" smtClean="0"/>
              <a:t>11/17/2023</a:t>
            </a:fld>
            <a:endParaRPr lang="en-US"/>
          </a:p>
        </p:txBody>
      </p:sp>
      <p:sp>
        <p:nvSpPr>
          <p:cNvPr id="4" name="Footer Placeholder 3"/>
          <p:cNvSpPr>
            <a:spLocks noGrp="1" noEditPoints="1"/>
          </p:cNvSpPr>
          <p:nvPr>
            <p:ph type="ftr" sz="quarter" idx="11"/>
          </p:nvPr>
        </p:nvSpPr>
        <p:spPr/>
        <p:txBody>
          <a:bodyPr/>
          <a:lstStyle/>
          <a:p>
            <a:r>
              <a:rPr lang="en-US" dirty="0"/>
              <a:t>SAU MCIS 6183 Special Topics: Data Visualization | Dr. Esther Ledelle Mead</a:t>
            </a:r>
          </a:p>
        </p:txBody>
      </p:sp>
      <p:sp>
        <p:nvSpPr>
          <p:cNvPr id="5" name="Slide Number Placeholder 4"/>
          <p:cNvSpPr>
            <a:spLocks noGrp="1" noEditPoints="1"/>
          </p:cNvSpPr>
          <p:nvPr>
            <p:ph type="sldNum" sz="quarter" idx="12"/>
          </p:nvPr>
        </p:nvSpPr>
        <p:spPr/>
        <p:txBody>
          <a:bodyPr/>
          <a:lstStyle/>
          <a:p>
            <a:fld id="{46F0848B-D9D8-7B4B-B0E8-9003AC130082}" type="slidenum">
              <a:rPr lang="en-US" smtClean="0"/>
              <a:t>‹#›</a:t>
            </a:fld>
            <a:endParaRPr lang="en-US"/>
          </a:p>
        </p:txBody>
      </p:sp>
    </p:spTree>
  </p:cSld>
  <p:clrMapOvr>
    <a:masterClrMapping/>
  </p:clrMapOvr>
  <p:hf dt="0"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19A917C5-8C04-A14F-BA89-3C6510D9F3C1}" type="datetime1">
              <a:rPr lang="en-US" smtClean="0"/>
              <a:t>11/17/2023</a:t>
            </a:fld>
            <a:endParaRPr lang="en-US"/>
          </a:p>
        </p:txBody>
      </p:sp>
      <p:sp>
        <p:nvSpPr>
          <p:cNvPr id="3" name="Footer Placeholder 2"/>
          <p:cNvSpPr>
            <a:spLocks noGrp="1" noEditPoints="1"/>
          </p:cNvSpPr>
          <p:nvPr>
            <p:ph type="ftr" sz="quarter" idx="11"/>
          </p:nvPr>
        </p:nvSpPr>
        <p:spPr/>
        <p:txBody>
          <a:bodyPr/>
          <a:lstStyle/>
          <a:p>
            <a:r>
              <a:rPr lang="en-US" dirty="0"/>
              <a:t>SAU MCIS 6183 Special Topics: Data Visualization | Dr. Esther Ledelle Mead</a:t>
            </a:r>
          </a:p>
        </p:txBody>
      </p:sp>
      <p:sp>
        <p:nvSpPr>
          <p:cNvPr id="4" name="Slide Number Placeholder 3"/>
          <p:cNvSpPr>
            <a:spLocks noGrp="1" noEditPoints="1"/>
          </p:cNvSpPr>
          <p:nvPr>
            <p:ph type="sldNum" sz="quarter" idx="12"/>
          </p:nvPr>
        </p:nvSpPr>
        <p:spPr/>
        <p:txBody>
          <a:bodyPr/>
          <a:lstStyle/>
          <a:p>
            <a:fld id="{46F0848B-D9D8-7B4B-B0E8-9003AC130082}" type="slidenum">
              <a:rPr lang="en-US" smtClean="0"/>
              <a:t>‹#›</a:t>
            </a:fld>
            <a:endParaRPr lang="en-US"/>
          </a:p>
        </p:txBody>
      </p:sp>
    </p:spTree>
  </p:cSld>
  <p:clrMapOvr>
    <a:masterClrMapping/>
  </p:clrMapOvr>
  <p:hf dt="0"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CA09A5BB-966F-184B-B66E-10FFA5ED2FF1}" type="datetime1">
              <a:rPr lang="en-US" smtClean="0"/>
              <a:t>11/17/2023</a:t>
            </a:fld>
            <a:endParaRPr lang="en-US"/>
          </a:p>
        </p:txBody>
      </p:sp>
      <p:sp>
        <p:nvSpPr>
          <p:cNvPr id="6" name="Footer Placeholder 5"/>
          <p:cNvSpPr>
            <a:spLocks noGrp="1" noEditPoints="1"/>
          </p:cNvSpPr>
          <p:nvPr>
            <p:ph type="ftr" sz="quarter" idx="11"/>
          </p:nvPr>
        </p:nvSpPr>
        <p:spPr/>
        <p:txBody>
          <a:bodyPr/>
          <a:lstStyle/>
          <a:p>
            <a:r>
              <a:rPr lang="en-US" dirty="0"/>
              <a:t>SAU MCIS 6183 Special Topics: Data Visualization | Dr. Esther Ledelle Mead</a:t>
            </a:r>
          </a:p>
        </p:txBody>
      </p:sp>
      <p:sp>
        <p:nvSpPr>
          <p:cNvPr id="7" name="Slide Number Placeholder 6"/>
          <p:cNvSpPr>
            <a:spLocks noGrp="1" noEditPoints="1"/>
          </p:cNvSpPr>
          <p:nvPr>
            <p:ph type="sldNum" sz="quarter" idx="12"/>
          </p:nvPr>
        </p:nvSpPr>
        <p:spPr/>
        <p:txBody>
          <a:bodyPr/>
          <a:lstStyle/>
          <a:p>
            <a:fld id="{46F0848B-D9D8-7B4B-B0E8-9003AC130082}" type="slidenum">
              <a:rPr lang="en-US" smtClean="0"/>
              <a:t>‹#›</a:t>
            </a:fld>
            <a:endParaRPr lang="en-US"/>
          </a:p>
        </p:txBody>
      </p:sp>
    </p:spTree>
  </p:cSld>
  <p:clrMapOvr>
    <a:masterClrMapping/>
  </p:clrMapOvr>
  <p:hf dt="0"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A856FA9F-A7CA-5143-86A9-8D5725A0F4F4}" type="datetime1">
              <a:rPr lang="en-US" smtClean="0"/>
              <a:t>11/17/2023</a:t>
            </a:fld>
            <a:endParaRPr lang="en-US"/>
          </a:p>
        </p:txBody>
      </p:sp>
      <p:sp>
        <p:nvSpPr>
          <p:cNvPr id="6" name="Footer Placeholder 5"/>
          <p:cNvSpPr>
            <a:spLocks noGrp="1" noEditPoints="1"/>
          </p:cNvSpPr>
          <p:nvPr>
            <p:ph type="ftr" sz="quarter" idx="11"/>
          </p:nvPr>
        </p:nvSpPr>
        <p:spPr/>
        <p:txBody>
          <a:bodyPr/>
          <a:lstStyle/>
          <a:p>
            <a:r>
              <a:rPr lang="en-US" dirty="0"/>
              <a:t>SAU MCIS 6183 Special Topics: Data Visualization | Dr. Esther Ledelle Mead</a:t>
            </a:r>
          </a:p>
        </p:txBody>
      </p:sp>
      <p:sp>
        <p:nvSpPr>
          <p:cNvPr id="7" name="Slide Number Placeholder 6"/>
          <p:cNvSpPr>
            <a:spLocks noGrp="1" noEditPoints="1"/>
          </p:cNvSpPr>
          <p:nvPr>
            <p:ph type="sldNum" sz="quarter" idx="12"/>
          </p:nvPr>
        </p:nvSpPr>
        <p:spPr/>
        <p:txBody>
          <a:bodyPr/>
          <a:lstStyle/>
          <a:p>
            <a:fld id="{46F0848B-D9D8-7B4B-B0E8-9003AC130082}" type="slidenum">
              <a:rPr lang="en-US" smtClean="0"/>
              <a:t>‹#›</a:t>
            </a:fld>
            <a:endParaRPr lang="en-US"/>
          </a:p>
        </p:txBody>
      </p:sp>
    </p:spTree>
  </p:cSld>
  <p:clrMapOvr>
    <a:masterClrMapping/>
  </p:clrMapOvr>
  <p:hf dt="0" sldNum="0" hdr="0" ftr="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AB32F-7A47-7148-96E7-A32B532AD971}" type="datetime1">
              <a:rPr lang="en-US" smtClean="0"/>
              <a:t>11/17/2023</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SAU MCIS 6183 Special Topics: Data Visualization | Dr. Esther Ledelle Mead</a:t>
            </a:r>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0848B-D9D8-7B4B-B0E8-9003AC13008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bmp"/><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4.bmp"/><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15.bmp"/><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16.bmp"/><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17.bmp"/><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19.bmp"/><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0.bmp"/><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1.bmp"/><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2.bmp"/><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p:txBody>
          <a:bodyPr/>
          <a:lstStyle/>
          <a:p>
            <a:r>
              <a:rPr lang="en-US" sz="6000" b="0" i="0" u="none" strike="noStrike">
                <a:latin typeface="Times New Roman" pitchFamily="18" charset="0" panose="02020603050405020304"/>
                <a:ea typeface="Times New Roman" pitchFamily="18" charset="0" panose="02020603050405020304"/>
                <a:cs typeface="Times New Roman" pitchFamily="18" charset="0" panose="02020603050405020304"/>
              </a:rPr>
              <a:t>Better By Far Report</a:t>
            </a:r>
            <a:endParaRPr lang="en-US" dirty="0"/>
          </a:p>
        </p:txBody>
      </p:sp>
      <p:sp>
        <p:nvSpPr>
          <p:cNvPr id="6" name="Subtitle 6"/>
          <p:cNvSpPr>
            <a:spLocks noGrp="1" noEditPoints="1"/>
          </p:cNvSpPr>
          <p:nvPr>
            <p:ph type="subTitle" idx="1"/>
          </p:nvPr>
        </p:nvSpPr>
        <p:spPr>
          <a:xfrm>
            <a:off x="1524000" y="3898600"/>
            <a:ext cx="9144000" cy="1655762"/>
          </a:xfrm>
        </p:spPr>
        <p:txBody>
          <a:bodyPr>
            <a:normAutofit fontScale="85000" lnSpcReduction="20000"/>
          </a:bodyPr>
          <a:lstStyle/>
          <a:p>
            <a:r>
              <a:rPr lang="en-US" i="1" dirty="0"/>
              <a:t>Team Number</a:t>
            </a:r>
            <a:r>
              <a:rPr lang="en-US" dirty="0"/>
              <a:t>: 9</a:t>
            </a:r>
            <a:br>
              <a:rPr lang="en-US" dirty="0"/>
            </a:br>
            <a:r>
              <a:rPr lang="en-US" i="1" dirty="0"/>
              <a:t>Team Name</a:t>
            </a:r>
            <a:r>
              <a:rPr lang="en-US" dirty="0"/>
              <a:t>: Nexus</a:t>
            </a:r>
          </a:p>
          <a:p>
            <a:r>
              <a:rPr lang="en-US" i="1" dirty="0"/>
              <a:t>DVP Team Members</a:t>
            </a:r>
            <a:r>
              <a:rPr lang="en-US" dirty="0"/>
              <a:t>: Vaasanthi Ethakota, Praveen Kumar Kanuri</a:t>
            </a:r>
          </a:p>
          <a:p>
            <a:r>
              <a:rPr lang="en-US" i="1" dirty="0"/>
              <a:t>Date</a:t>
            </a:r>
            <a:r>
              <a:rPr lang="en-US" dirty="0"/>
              <a:t>: November 15, 2023</a:t>
            </a:r>
          </a:p>
        </p:txBody>
      </p:sp>
      <p:sp>
        <p:nvSpPr>
          <p:cNvPr id="3" name="TextBox 2"/>
          <p:cNvSpPr txBox="1"/>
          <p:nvPr/>
        </p:nvSpPr>
        <p:spPr>
          <a:xfrm>
            <a:off x="234778" y="271849"/>
            <a:ext cx="1104165" cy="572107"/>
          </a:xfrm>
          <a:prstGeom prst="rect">
            <a:avLst/>
          </a:prstGeom>
          <a:noFill/>
        </p:spPr>
        <p:txBody>
          <a:bodyPr wrap="square" rtlCol="0">
            <a:spAutoFit/>
          </a:bodyPr>
          <a:lstStyle/>
          <a:p>
            <a:r>
              <a:rPr lang="en-US" sz="1050" dirty="0"/>
              <a:t>MCIS6333_001 DVP FA23</a:t>
            </a:r>
          </a:p>
          <a:p>
            <a:endParaRPr lang="en-US" sz="10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409575" y="365125"/>
            <a:ext cx="11427453" cy="1500745"/>
          </a:xfrm>
        </p:spPr>
        <p:txBody>
          <a:bodyPr>
            <a:normAutofit fontScale="90000"/>
          </a:bodyPr>
          <a:lstStyle/>
          <a:p>
            <a:pPr marL="0" marR="0">
              <a:spcBef>
                <a:spcPts val="0"/>
              </a:spcBef>
              <a:spcAft>
                <a:spcPts val="0"/>
              </a:spcAft>
            </a:pPr>
            <a:r>
              <a:rPr lang="en-US" sz="3200" dirty="0">
                <a:cs typeface="Times New Roman" pitchFamily="18" charset="0" panose="02020603050405020304"/>
              </a:rPr>
              <a:t>4.</a:t>
            </a:r>
            <a:r>
              <a:rPr lang="en-US" sz="3200" dirty="0">
                <a:effectLst/>
                <a:latin typeface="Times New Roman" pitchFamily="18" charset="0" panose="02020603050405020304"/>
                <a:ea typeface="Times New Roman" pitchFamily="18" charset="0" panose="02020603050405020304"/>
              </a:rPr>
              <a:t>M4) Distributions of User Age, Income, Usage Intent, and Purchase Intent.</a:t>
            </a:r>
            <a:r>
              <a:rPr lang="en-US" sz="3200" dirty="0">
                <a:cs typeface="Times New Roman" pitchFamily="18" charset="0" panose="02020603050405020304"/>
              </a:rPr>
              <a:t> </a:t>
            </a:r>
            <a:endParaRPr lang="en-US" sz="3200" dirty="0">
              <a:solidFill>
                <a:srgbClr val="FF0000"/>
              </a:solidFill>
              <a:cs typeface="Times New Roman" pitchFamily="18" charset="0" panose="02020603050405020304"/>
            </a:endParaRPr>
          </a:p>
        </p:txBody>
      </p:sp>
      <p:sp>
        <p:nvSpPr>
          <p:cNvPr id="3" name="Content Placeholder 2"/>
          <p:cNvSpPr>
            <a:spLocks noGrp="1" noEditPoints="1"/>
          </p:cNvSpPr>
          <p:nvPr>
            <p:ph idx="1"/>
          </p:nvPr>
        </p:nvSpPr>
        <p:spPr>
          <a:xfrm>
            <a:off x="838200" y="1966698"/>
            <a:ext cx="3695122" cy="4797640"/>
          </a:xfrm>
        </p:spPr>
        <p:txBody>
          <a:bodyPr>
            <a:normAutofit/>
          </a:bodyPr>
          <a:lstStyle/>
          <a:p>
            <a:pPr marL="0" marR="0" indent="0" algn="just">
              <a:buNone/>
            </a:pPr>
            <a:r>
              <a:rPr lang="en-US" sz="1600" b="1" dirty="0">
                <a:effectLst/>
                <a:latin typeface="Times New Roman" pitchFamily="18" charset="0" panose="02020603050405020304"/>
                <a:ea typeface="Times New Roman" pitchFamily="18" charset="0" panose="02020603050405020304"/>
              </a:rPr>
              <a:t>Limited Print Media Engagement:</a:t>
            </a:r>
          </a:p>
          <a:p>
            <a:pPr marL="0" marR="0" indent="0" algn="just">
              <a:buNone/>
            </a:pPr>
            <a:r>
              <a:rPr lang="en-US" sz="1600" dirty="0">
                <a:effectLst/>
                <a:latin typeface="Times New Roman" pitchFamily="18" charset="0" panose="02020603050405020304"/>
                <a:ea typeface="Times New Roman" pitchFamily="18" charset="0" panose="02020603050405020304"/>
              </a:rPr>
              <a:t>Magazine and Newspaper consumption is notably low, with a substantial number of users spending </a:t>
            </a:r>
            <a:r>
              <a:rPr lang="en-US" sz="1600" b="1" dirty="0">
                <a:effectLst/>
                <a:latin typeface="Times New Roman" pitchFamily="18" charset="0" panose="02020603050405020304"/>
                <a:ea typeface="Times New Roman" pitchFamily="18" charset="0" panose="02020603050405020304"/>
              </a:rPr>
              <a:t>less than 1 hour per week</a:t>
            </a:r>
            <a:r>
              <a:rPr lang="en-US" sz="1600" dirty="0">
                <a:effectLst/>
                <a:latin typeface="Times New Roman" pitchFamily="18" charset="0" panose="02020603050405020304"/>
                <a:ea typeface="Times New Roman" pitchFamily="18" charset="0" panose="02020603050405020304"/>
              </a:rPr>
              <a:t> or showing no engagement.</a:t>
            </a:r>
          </a:p>
          <a:p>
            <a:pPr marL="0" marR="0" indent="0" algn="just">
              <a:buNone/>
            </a:pPr>
            <a:r>
              <a:rPr lang="en-US" sz="1600" b="1" dirty="0">
                <a:effectLst/>
                <a:latin typeface="Times New Roman" pitchFamily="18" charset="0" panose="02020603050405020304"/>
                <a:ea typeface="Times New Roman" pitchFamily="18" charset="0" panose="02020603050405020304"/>
              </a:rPr>
              <a:t>Modest Interest Segment:</a:t>
            </a:r>
          </a:p>
          <a:p>
            <a:pPr marL="0" marR="0" indent="0" algn="just">
              <a:buNone/>
            </a:pPr>
            <a:r>
              <a:rPr lang="en-US" sz="1600" dirty="0">
                <a:effectLst/>
                <a:latin typeface="Times New Roman" pitchFamily="18" charset="0" panose="02020603050405020304"/>
                <a:ea typeface="Times New Roman" pitchFamily="18" charset="0" panose="02020603050405020304"/>
              </a:rPr>
              <a:t>Few users exhibit moderate interest, spending 1-3 hours or 3-5 hours per week on Magazine and Newspaper.</a:t>
            </a:r>
          </a:p>
          <a:p>
            <a:pPr marL="0" marR="0" indent="0" algn="just">
              <a:buNone/>
            </a:pPr>
            <a:endParaRPr lang="en-US" sz="1600" b="1" dirty="0">
              <a:effectLst/>
              <a:latin typeface="Times New Roman" pitchFamily="18" charset="0" panose="02020603050405020304"/>
              <a:ea typeface="Times New Roman" pitchFamily="18" charset="0" panose="02020603050405020304"/>
            </a:endParaRPr>
          </a:p>
          <a:p>
            <a:pPr marL="0" marR="0" indent="0" algn="just">
              <a:buNone/>
            </a:pPr>
            <a:r>
              <a:rPr lang="en-US" sz="1600" b="1" dirty="0">
                <a:effectLst/>
                <a:latin typeface="Times New Roman" pitchFamily="18" charset="0" panose="02020603050405020304"/>
                <a:ea typeface="Times New Roman" pitchFamily="18" charset="0" panose="02020603050405020304"/>
              </a:rPr>
              <a:t>Digital Transition:</a:t>
            </a:r>
          </a:p>
          <a:p>
            <a:pPr marL="0" marR="0" indent="0" algn="just">
              <a:buNone/>
            </a:pPr>
            <a:r>
              <a:rPr lang="en-US" sz="1600" dirty="0">
                <a:effectLst/>
                <a:latin typeface="Times New Roman" pitchFamily="18" charset="0" panose="02020603050405020304"/>
                <a:ea typeface="Times New Roman" pitchFamily="18" charset="0" panose="02020603050405020304"/>
              </a:rPr>
              <a:t>Considering the limited interest, explore </a:t>
            </a:r>
            <a:r>
              <a:rPr lang="en-US" sz="1600" b="1" dirty="0">
                <a:effectLst/>
                <a:latin typeface="Times New Roman" pitchFamily="18" charset="0" panose="02020603050405020304"/>
                <a:ea typeface="Times New Roman" pitchFamily="18" charset="0" panose="02020603050405020304"/>
              </a:rPr>
              <a:t>digital alternatives</a:t>
            </a:r>
            <a:r>
              <a:rPr lang="en-US" sz="1600" dirty="0">
                <a:effectLst/>
                <a:latin typeface="Times New Roman" pitchFamily="18" charset="0" panose="02020603050405020304"/>
                <a:ea typeface="Times New Roman" pitchFamily="18" charset="0" panose="02020603050405020304"/>
              </a:rPr>
              <a:t> or collaborations with online news platforms to revitalize print media consumption.</a:t>
            </a:r>
          </a:p>
        </p:txBody>
      </p:sp>
      <p:pic>
        <p:nvPicPr>
          <p:cNvPr id="5" name="Picture 4"/>
          <p:cNvPicPr>
            <a:picLocks noChangeAspect="1"/>
          </p:cNvPicPr>
          <p:nvPr/>
        </p:nvPicPr>
        <p:blipFill>
          <a:blip r:embed="rId1"/>
          <a:srcRect/>
          <a:stretch>
            <a:fillRect/>
          </a:stretch>
        </p:blipFill>
        <p:spPr>
          <a:xfrm>
            <a:off x="4533322" y="1633323"/>
            <a:ext cx="7303706" cy="49563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rcRect r="18179" b="87750"/>
          <a:stretch/>
        </p:blipFill>
        <p:spPr>
          <a:xfrm>
            <a:off x="1377951" y="1745400"/>
            <a:ext cx="5358765" cy="728345"/>
          </a:xfrm>
          <a:prstGeom prst="rect">
            <a:avLst/>
          </a:prstGeom>
        </p:spPr>
      </p:pic>
      <p:sp>
        <p:nvSpPr>
          <p:cNvPr id="2" name="Title 1"/>
          <p:cNvSpPr>
            <a:spLocks noGrp="1" noEditPoints="1"/>
          </p:cNvSpPr>
          <p:nvPr>
            <p:ph type="title"/>
          </p:nvPr>
        </p:nvSpPr>
        <p:spPr>
          <a:xfrm>
            <a:off x="838200" y="365125"/>
            <a:ext cx="10515600" cy="1500745"/>
          </a:xfrm>
        </p:spPr>
        <p:txBody>
          <a:bodyPr>
            <a:normAutofit fontScale="90000"/>
          </a:bodyPr>
          <a:lstStyle/>
          <a:p>
            <a:pPr marL="0" marR="0">
              <a:spcBef>
                <a:spcPts val="0"/>
              </a:spcBef>
              <a:spcAft>
                <a:spcPts val="0"/>
              </a:spcAft>
            </a:pPr>
            <a:r>
              <a:rPr lang="en-US" sz="3200" dirty="0">
                <a:cs typeface="Times New Roman" pitchFamily="18" charset="0" panose="02020603050405020304"/>
              </a:rPr>
              <a:t>5.</a:t>
            </a:r>
            <a:r>
              <a:rPr lang="en-US" sz="3200" dirty="0">
                <a:effectLst/>
                <a:latin typeface="Times New Roman" pitchFamily="18" charset="0" panose="02020603050405020304"/>
                <a:ea typeface="Times New Roman" pitchFamily="18" charset="0" panose="02020603050405020304"/>
              </a:rPr>
              <a:t>M5) Demographic and other user-characteristic profile comparison of a) most viable, b) unsure, and c) most disinterested users.</a:t>
            </a:r>
            <a:r>
              <a:rPr lang="en-US" sz="4000" dirty="0">
                <a:cs typeface="Times New Roman" pitchFamily="18" charset="0" panose="02020603050405020304"/>
              </a:rPr>
              <a:t> </a:t>
            </a:r>
            <a:endParaRPr lang="en-US" sz="4000" dirty="0">
              <a:solidFill>
                <a:srgbClr val="FF0000"/>
              </a:solidFill>
              <a:cs typeface="Times New Roman" pitchFamily="18" charset="0" panose="02020603050405020304"/>
            </a:endParaRPr>
          </a:p>
        </p:txBody>
      </p:sp>
      <p:sp>
        <p:nvSpPr>
          <p:cNvPr id="3" name="Content Placeholder 2"/>
          <p:cNvSpPr>
            <a:spLocks noGrp="1" noEditPoints="1"/>
          </p:cNvSpPr>
          <p:nvPr>
            <p:ph idx="1"/>
          </p:nvPr>
        </p:nvSpPr>
        <p:spPr>
          <a:xfrm>
            <a:off x="7442200" y="1865870"/>
            <a:ext cx="4165600" cy="4628593"/>
          </a:xfrm>
        </p:spPr>
        <p:txBody>
          <a:bodyPr>
            <a:normAutofit/>
          </a:bodyPr>
          <a:lstStyle/>
          <a:p>
            <a:pPr marL="0" marR="0" indent="0" algn="just">
              <a:buNone/>
            </a:pPr>
            <a:r>
              <a:rPr lang="en-US" sz="1600" b="1" dirty="0">
                <a:effectLst/>
                <a:latin typeface="Times New Roman" pitchFamily="18" charset="0" panose="02020603050405020304"/>
                <a:ea typeface="Times New Roman" pitchFamily="18" charset="0" panose="02020603050405020304"/>
              </a:rPr>
              <a:t>Pricing Sweet Spot Identified:</a:t>
            </a:r>
          </a:p>
          <a:p>
            <a:pPr marL="0" marR="0" indent="0" algn="just">
              <a:buNone/>
            </a:pPr>
            <a:r>
              <a:rPr lang="en-US" sz="1600" dirty="0">
                <a:effectLst/>
                <a:latin typeface="Times New Roman" pitchFamily="18" charset="0" panose="02020603050405020304"/>
                <a:ea typeface="Times New Roman" pitchFamily="18" charset="0" panose="02020603050405020304"/>
              </a:rPr>
              <a:t>The pie chart highlights a significant user preference, with 58% comfortable paying between $6 and $9.99, establishing a distinct "Pricing Sweet Spot" for the student segment.</a:t>
            </a:r>
          </a:p>
          <a:p>
            <a:pPr marL="0" marR="0" indent="0" algn="just">
              <a:buNone/>
            </a:pPr>
            <a:r>
              <a:rPr lang="en-US" sz="1600" b="1" dirty="0">
                <a:effectLst/>
                <a:latin typeface="Times New Roman" pitchFamily="18" charset="0" panose="02020603050405020304"/>
                <a:ea typeface="Times New Roman" pitchFamily="18" charset="0" panose="02020603050405020304"/>
              </a:rPr>
              <a:t>Budget-Conscious Majority:</a:t>
            </a:r>
          </a:p>
          <a:p>
            <a:pPr marL="0" marR="0" indent="0" algn="just">
              <a:buNone/>
            </a:pPr>
            <a:r>
              <a:rPr lang="en-US" sz="1600" dirty="0">
                <a:effectLst/>
                <a:latin typeface="Times New Roman" pitchFamily="18" charset="0" panose="02020603050405020304"/>
                <a:ea typeface="Times New Roman" pitchFamily="18" charset="0" panose="02020603050405020304"/>
              </a:rPr>
              <a:t>A noteworthy 36% of students are comfortable with a subscription cost of $5.99 or less, indicating a sizable budget-conscious user base.</a:t>
            </a:r>
          </a:p>
          <a:p>
            <a:pPr marL="0" marR="0" indent="0" algn="just">
              <a:buNone/>
            </a:pPr>
            <a:endParaRPr lang="en-US" sz="1600" dirty="0">
              <a:effectLst/>
              <a:latin typeface="Times New Roman" pitchFamily="18" charset="0" panose="02020603050405020304"/>
              <a:ea typeface="Times New Roman" pitchFamily="18" charset="0" panose="02020603050405020304"/>
            </a:endParaRPr>
          </a:p>
          <a:p>
            <a:pPr marL="0" marR="0" indent="0" algn="just">
              <a:buNone/>
            </a:pPr>
            <a:r>
              <a:rPr lang="en-US" sz="1600" b="1" dirty="0">
                <a:effectLst/>
                <a:latin typeface="Times New Roman" pitchFamily="18" charset="0" panose="02020603050405020304"/>
                <a:ea typeface="Times New Roman" pitchFamily="18" charset="0" panose="02020603050405020304"/>
              </a:rPr>
              <a:t>Strategic Pricing Blueprint</a:t>
            </a:r>
          </a:p>
          <a:p>
            <a:pPr marL="0" marR="0" indent="0" algn="just">
              <a:buNone/>
            </a:pPr>
            <a:r>
              <a:rPr lang="en-US" sz="1600" dirty="0">
                <a:effectLst/>
                <a:latin typeface="Times New Roman" pitchFamily="18" charset="0" panose="02020603050405020304"/>
                <a:ea typeface="Times New Roman" pitchFamily="18" charset="0" panose="02020603050405020304"/>
              </a:rPr>
              <a:t>Optimize Pricing Strategy for Maximal Engagement: Implement competitive tiered pricing ( $5.99 to $9.99) for broad user appeal, introduce a budget-friendly entry point, and selectively market premium features for enhanced user engagement.</a:t>
            </a:r>
          </a:p>
        </p:txBody>
      </p:sp>
      <p:pic>
        <p:nvPicPr>
          <p:cNvPr id="4" name="Picture 3"/>
          <p:cNvPicPr>
            <a:picLocks noChangeAspect="1"/>
          </p:cNvPicPr>
          <p:nvPr/>
        </p:nvPicPr>
        <p:blipFill>
          <a:blip r:embed="rId2"/>
          <a:srcRect l="7514" t="18737" b="8266"/>
          <a:stretch/>
        </p:blipFill>
        <p:spPr>
          <a:xfrm>
            <a:off x="838200" y="2388539"/>
            <a:ext cx="6438265" cy="446946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365125"/>
            <a:ext cx="10515600" cy="1500745"/>
          </a:xfrm>
        </p:spPr>
        <p:txBody>
          <a:bodyPr>
            <a:normAutofit fontScale="90000"/>
          </a:bodyPr>
          <a:lstStyle/>
          <a:p>
            <a:pPr marL="0" marR="0">
              <a:spcBef>
                <a:spcPts val="0"/>
              </a:spcBef>
              <a:spcAft>
                <a:spcPts val="0"/>
              </a:spcAft>
            </a:pPr>
            <a:r>
              <a:rPr lang="en-US" sz="3200" dirty="0">
                <a:cs typeface="Times New Roman" pitchFamily="18" charset="0" panose="02020603050405020304"/>
              </a:rPr>
              <a:t>5.</a:t>
            </a:r>
            <a:r>
              <a:rPr lang="en-US" sz="3200" dirty="0">
                <a:effectLst/>
                <a:latin typeface="Times New Roman" pitchFamily="18" charset="0" panose="02020603050405020304"/>
                <a:ea typeface="Times New Roman" pitchFamily="18" charset="0" panose="02020603050405020304"/>
              </a:rPr>
              <a:t>M5) Demographic and other user-characteristic profile comparison of a) most viable, b) unsure, and c) most disinterested users.</a:t>
            </a:r>
            <a:r>
              <a:rPr lang="en-US" sz="4000" dirty="0">
                <a:cs typeface="Times New Roman" pitchFamily="18" charset="0" panose="02020603050405020304"/>
              </a:rPr>
              <a:t> </a:t>
            </a:r>
            <a:endParaRPr lang="en-US" sz="4000" dirty="0">
              <a:solidFill>
                <a:srgbClr val="FF0000"/>
              </a:solidFill>
              <a:cs typeface="Times New Roman" pitchFamily="18" charset="0" panose="02020603050405020304"/>
            </a:endParaRPr>
          </a:p>
        </p:txBody>
      </p:sp>
      <p:sp>
        <p:nvSpPr>
          <p:cNvPr id="3" name="Content Placeholder 2"/>
          <p:cNvSpPr>
            <a:spLocks noGrp="1" noEditPoints="1"/>
          </p:cNvSpPr>
          <p:nvPr>
            <p:ph idx="1"/>
          </p:nvPr>
        </p:nvSpPr>
        <p:spPr>
          <a:xfrm>
            <a:off x="838200" y="1865870"/>
            <a:ext cx="3890495" cy="4628593"/>
          </a:xfrm>
        </p:spPr>
        <p:txBody>
          <a:bodyPr>
            <a:normAutofit/>
          </a:bodyPr>
          <a:lstStyle/>
          <a:p>
            <a:pPr marL="0" marR="0" indent="0" algn="just">
              <a:buNone/>
            </a:pPr>
            <a:r>
              <a:rPr lang="en-US" sz="1600" b="1" dirty="0">
                <a:effectLst/>
                <a:latin typeface="Times New Roman" pitchFamily="18" charset="0" panose="02020603050405020304"/>
                <a:ea typeface="Times New Roman" pitchFamily="18" charset="0" panose="02020603050405020304"/>
              </a:rPr>
              <a:t>Privacy Dominance: </a:t>
            </a:r>
          </a:p>
          <a:p>
            <a:pPr marL="0" marR="0" indent="0" algn="just">
              <a:buNone/>
            </a:pPr>
            <a:r>
              <a:rPr lang="en-US" sz="1600" b="0" dirty="0">
                <a:effectLst/>
                <a:latin typeface="Times New Roman" pitchFamily="18" charset="0" panose="02020603050405020304"/>
                <a:ea typeface="Times New Roman" pitchFamily="18" charset="0" panose="02020603050405020304"/>
              </a:rPr>
              <a:t>The Stacked Bar Chart reveals that "</a:t>
            </a:r>
            <a:r>
              <a:rPr lang="en-US" sz="1600" b="1" dirty="0">
                <a:effectLst/>
                <a:latin typeface="Times New Roman" pitchFamily="18" charset="0" panose="02020603050405020304"/>
                <a:ea typeface="Times New Roman" pitchFamily="18" charset="0" panose="02020603050405020304"/>
              </a:rPr>
              <a:t>Privacy</a:t>
            </a:r>
            <a:r>
              <a:rPr lang="en-US" sz="1600" b="0" dirty="0">
                <a:effectLst/>
                <a:latin typeface="Times New Roman" pitchFamily="18" charset="0" panose="02020603050405020304"/>
                <a:ea typeface="Times New Roman" pitchFamily="18" charset="0" panose="02020603050405020304"/>
              </a:rPr>
              <a:t>" is the top preference for </a:t>
            </a:r>
            <a:r>
              <a:rPr lang="en-US" sz="1600" b="1" dirty="0">
                <a:effectLst/>
                <a:latin typeface="Times New Roman" pitchFamily="18" charset="0" panose="02020603050405020304"/>
                <a:ea typeface="Times New Roman" pitchFamily="18" charset="0" panose="02020603050405020304"/>
              </a:rPr>
              <a:t>57%</a:t>
            </a:r>
            <a:r>
              <a:rPr lang="en-US" sz="1600" b="0" dirty="0">
                <a:effectLst/>
                <a:latin typeface="Times New Roman" pitchFamily="18" charset="0" panose="02020603050405020304"/>
                <a:ea typeface="Times New Roman" pitchFamily="18" charset="0" panose="02020603050405020304"/>
              </a:rPr>
              <a:t> of student users, emphasizing the paramount importance of </a:t>
            </a:r>
            <a:r>
              <a:rPr lang="en-US" sz="1600" b="1" dirty="0">
                <a:effectLst/>
                <a:latin typeface="Times New Roman" pitchFamily="18" charset="0" panose="02020603050405020304"/>
                <a:ea typeface="Times New Roman" pitchFamily="18" charset="0" panose="02020603050405020304"/>
              </a:rPr>
              <a:t>data security</a:t>
            </a:r>
            <a:r>
              <a:rPr lang="en-US" sz="1600" b="0" dirty="0">
                <a:effectLst/>
                <a:latin typeface="Times New Roman" pitchFamily="18" charset="0" panose="02020603050405020304"/>
                <a:ea typeface="Times New Roman" pitchFamily="18" charset="0" panose="02020603050405020304"/>
              </a:rPr>
              <a:t>.</a:t>
            </a:r>
          </a:p>
          <a:p>
            <a:pPr marL="0" marR="0" indent="0" algn="just">
              <a:buNone/>
            </a:pPr>
            <a:r>
              <a:rPr lang="en-US" sz="1600" b="1" dirty="0">
                <a:effectLst/>
                <a:latin typeface="Times New Roman" pitchFamily="18" charset="0" panose="02020603050405020304"/>
                <a:ea typeface="Times New Roman" pitchFamily="18" charset="0" panose="02020603050405020304"/>
              </a:rPr>
              <a:t>Neck-and-Neck Preferences: </a:t>
            </a:r>
          </a:p>
          <a:p>
            <a:pPr marL="0" marR="0" indent="0" algn="just">
              <a:buNone/>
            </a:pPr>
            <a:r>
              <a:rPr lang="en-US" sz="1600" dirty="0">
                <a:effectLst/>
                <a:latin typeface="Times New Roman" pitchFamily="18" charset="0" panose="02020603050405020304"/>
                <a:ea typeface="Times New Roman" pitchFamily="18" charset="0" panose="02020603050405020304"/>
              </a:rPr>
              <a:t>"</a:t>
            </a:r>
            <a:r>
              <a:rPr lang="en-US" sz="1600" b="1" dirty="0">
                <a:effectLst/>
                <a:latin typeface="Times New Roman" pitchFamily="18" charset="0" panose="02020603050405020304"/>
                <a:ea typeface="Times New Roman" pitchFamily="18" charset="0" panose="02020603050405020304"/>
              </a:rPr>
              <a:t>Followers</a:t>
            </a:r>
            <a:r>
              <a:rPr lang="en-US" sz="1600" dirty="0">
                <a:effectLst/>
                <a:latin typeface="Times New Roman" pitchFamily="18" charset="0" panose="02020603050405020304"/>
                <a:ea typeface="Times New Roman" pitchFamily="18" charset="0" panose="02020603050405020304"/>
              </a:rPr>
              <a:t>" and "</a:t>
            </a:r>
            <a:r>
              <a:rPr lang="en-US" sz="1600" b="1" dirty="0">
                <a:effectLst/>
                <a:latin typeface="Times New Roman" pitchFamily="18" charset="0" panose="02020603050405020304"/>
                <a:ea typeface="Times New Roman" pitchFamily="18" charset="0" panose="02020603050405020304"/>
              </a:rPr>
              <a:t>GameSpace</a:t>
            </a:r>
            <a:r>
              <a:rPr lang="en-US" sz="1600" dirty="0">
                <a:effectLst/>
                <a:latin typeface="Times New Roman" pitchFamily="18" charset="0" panose="02020603050405020304"/>
                <a:ea typeface="Times New Roman" pitchFamily="18" charset="0" panose="02020603050405020304"/>
              </a:rPr>
              <a:t>" compete closely for second place (</a:t>
            </a:r>
            <a:r>
              <a:rPr lang="en-US" sz="1600" b="1" dirty="0">
                <a:effectLst/>
                <a:latin typeface="Times New Roman" pitchFamily="18" charset="0" panose="02020603050405020304"/>
                <a:ea typeface="Times New Roman" pitchFamily="18" charset="0" panose="02020603050405020304"/>
              </a:rPr>
              <a:t>21%</a:t>
            </a:r>
            <a:r>
              <a:rPr lang="en-US" sz="1600" dirty="0">
                <a:effectLst/>
                <a:latin typeface="Times New Roman" pitchFamily="18" charset="0" panose="02020603050405020304"/>
                <a:ea typeface="Times New Roman" pitchFamily="18" charset="0" panose="02020603050405020304"/>
              </a:rPr>
              <a:t> each), indicating a significant user segment valuing both social interaction and gaming experiences.</a:t>
            </a:r>
          </a:p>
          <a:p>
            <a:pPr marL="0" marR="0" indent="0" algn="just">
              <a:buNone/>
            </a:pPr>
            <a:r>
              <a:rPr lang="en-US" sz="1600" b="1" dirty="0">
                <a:effectLst/>
                <a:latin typeface="Times New Roman" pitchFamily="18" charset="0" panose="02020603050405020304"/>
                <a:ea typeface="Times New Roman" pitchFamily="18" charset="0" panose="02020603050405020304"/>
              </a:rPr>
              <a:t>Strategic Enhancement for Optimal User Experience:</a:t>
            </a:r>
          </a:p>
          <a:p>
            <a:pPr marL="0" marR="0" indent="0" algn="just">
              <a:buNone/>
            </a:pPr>
            <a:r>
              <a:rPr lang="en-US" sz="1600" dirty="0">
                <a:effectLst/>
                <a:latin typeface="Times New Roman" pitchFamily="18" charset="0" panose="02020603050405020304"/>
                <a:ea typeface="Times New Roman" pitchFamily="18" charset="0" panose="02020603050405020304"/>
              </a:rPr>
              <a:t>Prioritize data security, maintain feature balance, and improve content moderation for a safer and more inclusive "</a:t>
            </a:r>
            <a:r>
              <a:rPr lang="en-US" sz="1600" b="1" dirty="0">
                <a:effectLst/>
                <a:latin typeface="Times New Roman" pitchFamily="18" charset="0" panose="02020603050405020304"/>
                <a:ea typeface="Times New Roman" pitchFamily="18" charset="0" panose="02020603050405020304"/>
              </a:rPr>
              <a:t>Better By Far</a:t>
            </a:r>
            <a:r>
              <a:rPr lang="en-US" sz="1600" dirty="0">
                <a:effectLst/>
                <a:latin typeface="Times New Roman" pitchFamily="18" charset="0" panose="02020603050405020304"/>
                <a:ea typeface="Times New Roman" pitchFamily="18" charset="0" panose="02020603050405020304"/>
              </a:rPr>
              <a:t>" platform.</a:t>
            </a:r>
          </a:p>
        </p:txBody>
      </p:sp>
      <p:pic>
        <p:nvPicPr>
          <p:cNvPr id="6" name="Picture 5"/>
          <p:cNvPicPr>
            <a:picLocks noChangeAspect="1"/>
          </p:cNvPicPr>
          <p:nvPr/>
        </p:nvPicPr>
        <p:blipFill>
          <a:blip r:embed="rId1"/>
          <a:srcRect/>
          <a:stretch>
            <a:fillRect/>
          </a:stretch>
        </p:blipFill>
        <p:spPr>
          <a:xfrm>
            <a:off x="4728695" y="1865870"/>
            <a:ext cx="7246614" cy="462859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592137" y="365125"/>
            <a:ext cx="11007725" cy="1500745"/>
          </a:xfrm>
        </p:spPr>
        <p:txBody>
          <a:bodyPr>
            <a:normAutofit fontScale="90000"/>
          </a:bodyPr>
          <a:lstStyle/>
          <a:p>
            <a:pPr marL="0" marR="0">
              <a:spcBef>
                <a:spcPts val="0"/>
              </a:spcBef>
              <a:spcAft>
                <a:spcPts val="0"/>
              </a:spcAft>
            </a:pPr>
            <a:r>
              <a:rPr lang="en-US" sz="3200" dirty="0">
                <a:cs typeface="Times New Roman" pitchFamily="18" charset="0" panose="02020603050405020304"/>
              </a:rPr>
              <a:t>6. </a:t>
            </a:r>
            <a:r>
              <a:rPr lang="en-US" sz="3200" dirty="0">
                <a:effectLst/>
                <a:latin typeface="Times New Roman" pitchFamily="18" charset="0" panose="02020603050405020304"/>
                <a:ea typeface="Times New Roman" pitchFamily="18" charset="0" panose="02020603050405020304"/>
              </a:rPr>
              <a:t>M6) Revelatory relationships between user characteristics and intended behaviors.</a:t>
            </a:r>
            <a:endParaRPr lang="en-US" sz="3200" dirty="0">
              <a:solidFill>
                <a:srgbClr val="FF0000"/>
              </a:solidFill>
              <a:cs typeface="Times New Roman" pitchFamily="18" charset="0" panose="02020603050405020304"/>
            </a:endParaRPr>
          </a:p>
        </p:txBody>
      </p:sp>
      <p:sp>
        <p:nvSpPr>
          <p:cNvPr id="3" name="Content Placeholder 2"/>
          <p:cNvSpPr>
            <a:spLocks noGrp="1" noEditPoints="1"/>
          </p:cNvSpPr>
          <p:nvPr>
            <p:ph idx="1"/>
          </p:nvPr>
        </p:nvSpPr>
        <p:spPr>
          <a:xfrm>
            <a:off x="8120266" y="1865870"/>
            <a:ext cx="3479596" cy="4311093"/>
          </a:xfrm>
        </p:spPr>
        <p:txBody>
          <a:bodyPr>
            <a:normAutofit/>
          </a:bodyPr>
          <a:lstStyle/>
          <a:p>
            <a:pPr marL="0" marR="0" indent="0" algn="just">
              <a:buNone/>
            </a:pPr>
            <a:r>
              <a:rPr lang="en-US" sz="1600" b="1" dirty="0">
                <a:effectLst/>
                <a:latin typeface="Times New Roman" pitchFamily="18" charset="0" panose="02020603050405020304"/>
                <a:ea typeface="Times New Roman" pitchFamily="18" charset="0" panose="02020603050405020304"/>
              </a:rPr>
              <a:t>Target Customer Engagement:</a:t>
            </a:r>
          </a:p>
          <a:p>
            <a:pPr marL="0" marR="0" indent="0" algn="just">
              <a:buNone/>
            </a:pPr>
            <a:r>
              <a:rPr lang="en-US" sz="1600" dirty="0">
                <a:effectLst/>
                <a:latin typeface="Times New Roman" pitchFamily="18" charset="0" panose="02020603050405020304"/>
                <a:ea typeface="Times New Roman" pitchFamily="18" charset="0" panose="02020603050405020304"/>
              </a:rPr>
              <a:t>- </a:t>
            </a:r>
            <a:r>
              <a:rPr lang="en-US" sz="1600" b="1" dirty="0">
                <a:effectLst/>
                <a:latin typeface="Times New Roman" pitchFamily="18" charset="0" panose="02020603050405020304"/>
                <a:ea typeface="Times New Roman" pitchFamily="18" charset="0" panose="02020603050405020304"/>
              </a:rPr>
              <a:t>Fashion </a:t>
            </a:r>
            <a:r>
              <a:rPr lang="en-US" sz="1600" b="0" dirty="0">
                <a:effectLst/>
                <a:latin typeface="Times New Roman" pitchFamily="18" charset="0" panose="02020603050405020304"/>
                <a:ea typeface="Times New Roman" pitchFamily="18" charset="0" panose="02020603050405020304"/>
              </a:rPr>
              <a:t>and</a:t>
            </a:r>
            <a:r>
              <a:rPr lang="en-US" sz="1600" b="1" dirty="0">
                <a:effectLst/>
                <a:latin typeface="Times New Roman" pitchFamily="18" charset="0" panose="02020603050405020304"/>
                <a:ea typeface="Times New Roman" pitchFamily="18" charset="0" panose="02020603050405020304"/>
              </a:rPr>
              <a:t> Music</a:t>
            </a:r>
            <a:r>
              <a:rPr lang="en-US" sz="1600" dirty="0">
                <a:effectLst/>
                <a:latin typeface="Times New Roman" pitchFamily="18" charset="0" panose="02020603050405020304"/>
                <a:ea typeface="Times New Roman" pitchFamily="18" charset="0" panose="02020603050405020304"/>
              </a:rPr>
              <a:t> Categories hold broad appeal, with </a:t>
            </a:r>
            <a:r>
              <a:rPr lang="en-US" sz="1600" b="1" dirty="0">
                <a:effectLst/>
                <a:latin typeface="Times New Roman" pitchFamily="18" charset="0" panose="02020603050405020304"/>
                <a:ea typeface="Times New Roman" pitchFamily="18" charset="0" panose="02020603050405020304"/>
              </a:rPr>
              <a:t>60%</a:t>
            </a:r>
            <a:r>
              <a:rPr lang="en-US" sz="1600" dirty="0">
                <a:effectLst/>
                <a:latin typeface="Times New Roman" pitchFamily="18" charset="0" panose="02020603050405020304"/>
                <a:ea typeface="Times New Roman" pitchFamily="18" charset="0" panose="02020603050405020304"/>
              </a:rPr>
              <a:t> engagement. Optimize content for a larger market share through personalized strategies.</a:t>
            </a:r>
          </a:p>
          <a:p>
            <a:pPr marL="0" marR="0" indent="0" algn="just">
              <a:buNone/>
            </a:pPr>
            <a:r>
              <a:rPr lang="en-US" sz="1600" dirty="0">
                <a:effectLst/>
                <a:latin typeface="Times New Roman" pitchFamily="18" charset="0" panose="02020603050405020304"/>
                <a:ea typeface="Times New Roman" pitchFamily="18" charset="0" panose="02020603050405020304"/>
              </a:rPr>
              <a:t>- </a:t>
            </a:r>
            <a:r>
              <a:rPr lang="en-US" sz="1600" b="1" dirty="0">
                <a:effectLst/>
                <a:latin typeface="Times New Roman" pitchFamily="18" charset="0" panose="02020603050405020304"/>
                <a:ea typeface="Times New Roman" pitchFamily="18" charset="0" panose="02020603050405020304"/>
              </a:rPr>
              <a:t>News </a:t>
            </a:r>
            <a:r>
              <a:rPr lang="en-US" sz="1600" b="0" dirty="0">
                <a:effectLst/>
                <a:latin typeface="Times New Roman" pitchFamily="18" charset="0" panose="02020603050405020304"/>
                <a:ea typeface="Times New Roman" pitchFamily="18" charset="0" panose="02020603050405020304"/>
              </a:rPr>
              <a:t>and</a:t>
            </a:r>
            <a:r>
              <a:rPr lang="en-US" sz="1600" b="1" dirty="0">
                <a:effectLst/>
                <a:latin typeface="Times New Roman" pitchFamily="18" charset="0" panose="02020603050405020304"/>
                <a:ea typeface="Times New Roman" pitchFamily="18" charset="0" panose="02020603050405020304"/>
              </a:rPr>
              <a:t> Technology</a:t>
            </a:r>
            <a:r>
              <a:rPr lang="en-US" sz="1600" dirty="0">
                <a:effectLst/>
                <a:latin typeface="Times New Roman" pitchFamily="18" charset="0" panose="02020603050405020304"/>
                <a:ea typeface="Times New Roman" pitchFamily="18" charset="0" panose="02020603050405020304"/>
              </a:rPr>
              <a:t> are highly attractive, with over </a:t>
            </a:r>
            <a:r>
              <a:rPr lang="en-US" sz="1600" b="1" dirty="0">
                <a:effectLst/>
                <a:latin typeface="Times New Roman" pitchFamily="18" charset="0" panose="02020603050405020304"/>
                <a:ea typeface="Times New Roman" pitchFamily="18" charset="0" panose="02020603050405020304"/>
              </a:rPr>
              <a:t>70%</a:t>
            </a:r>
            <a:r>
              <a:rPr lang="en-US" sz="1600" dirty="0">
                <a:effectLst/>
                <a:latin typeface="Times New Roman" pitchFamily="18" charset="0" panose="02020603050405020304"/>
                <a:ea typeface="Times New Roman" pitchFamily="18" charset="0" panose="02020603050405020304"/>
              </a:rPr>
              <a:t> interest. Allocate resources for content creation, aiming for </a:t>
            </a:r>
            <a:r>
              <a:rPr lang="en-US" sz="1600" b="1" dirty="0">
                <a:effectLst/>
                <a:latin typeface="Times New Roman" pitchFamily="18" charset="0" panose="02020603050405020304"/>
                <a:ea typeface="Times New Roman" pitchFamily="18" charset="0" panose="02020603050405020304"/>
              </a:rPr>
              <a:t>75%</a:t>
            </a:r>
            <a:r>
              <a:rPr lang="en-US" sz="1600" dirty="0">
                <a:effectLst/>
                <a:latin typeface="Times New Roman" pitchFamily="18" charset="0" panose="02020603050405020304"/>
                <a:ea typeface="Times New Roman" pitchFamily="18" charset="0" panose="02020603050405020304"/>
              </a:rPr>
              <a:t> engagement in these categories.</a:t>
            </a:r>
            <a:br>
              <a:rPr lang="en-US" sz="1600" dirty="0">
                <a:effectLst/>
                <a:latin typeface="Times New Roman" pitchFamily="18" charset="0" panose="02020603050405020304"/>
                <a:ea typeface="Times New Roman" pitchFamily="18" charset="0" panose="02020603050405020304"/>
              </a:rPr>
            </a:br>
            <a:br>
              <a:rPr lang="en-US" sz="1600" dirty="0">
                <a:effectLst/>
                <a:latin typeface="Times New Roman" pitchFamily="18" charset="0" panose="02020603050405020304"/>
                <a:ea typeface="Times New Roman" pitchFamily="18" charset="0" panose="02020603050405020304"/>
              </a:rPr>
            </a:br>
            <a:r>
              <a:rPr lang="en-US" sz="1600" b="1" dirty="0">
                <a:effectLst/>
                <a:latin typeface="Times New Roman" pitchFamily="18" charset="0" panose="02020603050405020304"/>
                <a:ea typeface="Times New Roman" pitchFamily="18" charset="0" panose="02020603050405020304"/>
              </a:rPr>
              <a:t>Strategic Engagement for Growth:</a:t>
            </a:r>
            <a:br>
              <a:rPr lang="en-US" sz="1600" dirty="0">
                <a:effectLst/>
                <a:latin typeface="Times New Roman" pitchFamily="18" charset="0" panose="02020603050405020304"/>
                <a:ea typeface="Times New Roman" pitchFamily="18" charset="0" panose="02020603050405020304"/>
              </a:rPr>
            </a:br>
            <a:r>
              <a:rPr lang="en-US" sz="1600" dirty="0">
                <a:effectLst/>
                <a:latin typeface="Times New Roman" pitchFamily="18" charset="0" panose="02020603050405020304"/>
                <a:ea typeface="Times New Roman" pitchFamily="18" charset="0" panose="02020603050405020304"/>
              </a:rPr>
              <a:t>Expand the customer database by </a:t>
            </a:r>
            <a:r>
              <a:rPr lang="en-US" sz="1600" b="1" dirty="0">
                <a:effectLst/>
                <a:latin typeface="Times New Roman" pitchFamily="18" charset="0" panose="02020603050405020304"/>
                <a:ea typeface="Times New Roman" pitchFamily="18" charset="0" panose="02020603050405020304"/>
              </a:rPr>
              <a:t>20%</a:t>
            </a:r>
            <a:r>
              <a:rPr lang="en-US" sz="1600" dirty="0">
                <a:effectLst/>
                <a:latin typeface="Times New Roman" pitchFamily="18" charset="0" panose="02020603050405020304"/>
                <a:ea typeface="Times New Roman" pitchFamily="18" charset="0" panose="02020603050405020304"/>
              </a:rPr>
              <a:t>, align content with </a:t>
            </a:r>
            <a:r>
              <a:rPr lang="en-US" sz="1600" b="1" dirty="0">
                <a:effectLst/>
                <a:latin typeface="Times New Roman" pitchFamily="18" charset="0" panose="02020603050405020304"/>
                <a:ea typeface="Times New Roman" pitchFamily="18" charset="0" panose="02020603050405020304"/>
              </a:rPr>
              <a:t>75%</a:t>
            </a:r>
            <a:r>
              <a:rPr lang="en-US" sz="1600" dirty="0">
                <a:effectLst/>
                <a:latin typeface="Times New Roman" pitchFamily="18" charset="0" panose="02020603050405020304"/>
                <a:ea typeface="Times New Roman" pitchFamily="18" charset="0" panose="02020603050405020304"/>
              </a:rPr>
              <a:t> focus on key categories, and enhance engagement by </a:t>
            </a:r>
            <a:r>
              <a:rPr lang="en-US" sz="1600" b="1" dirty="0">
                <a:effectLst/>
                <a:latin typeface="Times New Roman" pitchFamily="18" charset="0" panose="02020603050405020304"/>
                <a:ea typeface="Times New Roman" pitchFamily="18" charset="0" panose="02020603050405020304"/>
              </a:rPr>
              <a:t>25%</a:t>
            </a:r>
            <a:r>
              <a:rPr lang="en-US" sz="1600" dirty="0">
                <a:effectLst/>
                <a:latin typeface="Times New Roman" pitchFamily="18" charset="0" panose="02020603050405020304"/>
                <a:ea typeface="Times New Roman" pitchFamily="18" charset="0" panose="02020603050405020304"/>
              </a:rPr>
              <a:t> in "</a:t>
            </a:r>
            <a:r>
              <a:rPr lang="en-US" sz="1600" b="1" dirty="0">
                <a:effectLst/>
                <a:latin typeface="Times New Roman" pitchFamily="18" charset="0" panose="02020603050405020304"/>
                <a:ea typeface="Times New Roman" pitchFamily="18" charset="0" panose="02020603050405020304"/>
              </a:rPr>
              <a:t>Sports</a:t>
            </a:r>
            <a:r>
              <a:rPr lang="en-US" sz="1600" dirty="0">
                <a:effectLst/>
                <a:latin typeface="Times New Roman" pitchFamily="18" charset="0" panose="02020603050405020304"/>
                <a:ea typeface="Times New Roman" pitchFamily="18" charset="0" panose="02020603050405020304"/>
              </a:rPr>
              <a:t>" and "</a:t>
            </a:r>
            <a:r>
              <a:rPr lang="en-US" sz="1600" b="1" dirty="0">
                <a:effectLst/>
                <a:latin typeface="Times New Roman" pitchFamily="18" charset="0" panose="02020603050405020304"/>
                <a:ea typeface="Times New Roman" pitchFamily="18" charset="0" panose="02020603050405020304"/>
              </a:rPr>
              <a:t>Nightlife</a:t>
            </a:r>
            <a:r>
              <a:rPr lang="en-US" sz="1600" dirty="0">
                <a:effectLst/>
                <a:latin typeface="Times New Roman" pitchFamily="18" charset="0" panose="02020603050405020304"/>
                <a:ea typeface="Times New Roman" pitchFamily="18" charset="0" panose="02020603050405020304"/>
              </a:rPr>
              <a:t>" for a tailored platform experience.</a:t>
            </a:r>
          </a:p>
        </p:txBody>
      </p:sp>
      <p:pic>
        <p:nvPicPr>
          <p:cNvPr id="4" name="Picture 3"/>
          <p:cNvPicPr>
            <a:picLocks noChangeAspect="1"/>
          </p:cNvPicPr>
          <p:nvPr/>
        </p:nvPicPr>
        <p:blipFill>
          <a:blip r:embed="rId1"/>
          <a:srcRect/>
          <a:stretch>
            <a:fillRect/>
          </a:stretch>
        </p:blipFill>
        <p:spPr>
          <a:xfrm>
            <a:off x="513912" y="1601573"/>
            <a:ext cx="7448699" cy="505704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365125"/>
            <a:ext cx="10515600" cy="1500745"/>
          </a:xfrm>
        </p:spPr>
        <p:txBody>
          <a:bodyPr>
            <a:normAutofit fontScale="90000"/>
          </a:bodyPr>
          <a:lstStyle/>
          <a:p>
            <a:pPr marL="0" marR="0">
              <a:spcBef>
                <a:spcPts val="0"/>
              </a:spcBef>
              <a:spcAft>
                <a:spcPts val="0"/>
              </a:spcAft>
            </a:pPr>
            <a:r>
              <a:rPr lang="en-US" sz="3200" dirty="0">
                <a:cs typeface="Times New Roman" pitchFamily="18" charset="0" panose="02020603050405020304"/>
              </a:rPr>
              <a:t>6. </a:t>
            </a:r>
            <a:r>
              <a:rPr lang="en-US" sz="3200" dirty="0">
                <a:effectLst/>
                <a:latin typeface="Times New Roman" pitchFamily="18" charset="0" panose="02020603050405020304"/>
                <a:ea typeface="Times New Roman" pitchFamily="18" charset="0" panose="02020603050405020304"/>
              </a:rPr>
              <a:t>M6) Revelatory relationships between user characteristics and intended behaviors.</a:t>
            </a:r>
            <a:endParaRPr lang="en-US" sz="3200" dirty="0">
              <a:solidFill>
                <a:srgbClr val="FF0000"/>
              </a:solidFill>
              <a:cs typeface="Times New Roman" pitchFamily="18" charset="0" panose="02020603050405020304"/>
            </a:endParaRPr>
          </a:p>
        </p:txBody>
      </p:sp>
      <p:sp>
        <p:nvSpPr>
          <p:cNvPr id="3" name="Content Placeholder 2"/>
          <p:cNvSpPr>
            <a:spLocks noGrp="1" noEditPoints="1"/>
          </p:cNvSpPr>
          <p:nvPr>
            <p:ph idx="1"/>
          </p:nvPr>
        </p:nvSpPr>
        <p:spPr>
          <a:xfrm>
            <a:off x="838200" y="1865870"/>
            <a:ext cx="3996305" cy="4311093"/>
          </a:xfrm>
        </p:spPr>
        <p:txBody>
          <a:bodyPr>
            <a:normAutofit/>
          </a:bodyPr>
          <a:lstStyle/>
          <a:p>
            <a:pPr marL="0" marR="0" indent="0">
              <a:buNone/>
            </a:pPr>
            <a:r>
              <a:rPr lang="en-US" sz="1600" b="1" dirty="0">
                <a:effectLst/>
                <a:latin typeface="Times New Roman" pitchFamily="18" charset="0" panose="02020603050405020304"/>
                <a:ea typeface="Times New Roman" pitchFamily="18" charset="0" panose="02020603050405020304"/>
              </a:rPr>
              <a:t>Weekend Hurdles: </a:t>
            </a:r>
          </a:p>
          <a:p>
            <a:pPr marL="0" marR="0" indent="0">
              <a:buNone/>
            </a:pPr>
            <a:r>
              <a:rPr lang="en-US" sz="1600" b="1" dirty="0">
                <a:effectLst/>
                <a:latin typeface="Times New Roman" pitchFamily="18" charset="0" panose="02020603050405020304"/>
                <a:ea typeface="Times New Roman" pitchFamily="18" charset="0" panose="02020603050405020304"/>
              </a:rPr>
              <a:t>Fridays</a:t>
            </a:r>
            <a:r>
              <a:rPr lang="en-US" sz="1600" dirty="0">
                <a:effectLst/>
                <a:latin typeface="Times New Roman" pitchFamily="18" charset="0" panose="02020603050405020304"/>
                <a:ea typeface="Times New Roman" pitchFamily="18" charset="0" panose="02020603050405020304"/>
              </a:rPr>
              <a:t> and </a:t>
            </a:r>
            <a:r>
              <a:rPr lang="en-US" sz="1600" b="1" dirty="0">
                <a:effectLst/>
                <a:latin typeface="Times New Roman" pitchFamily="18" charset="0" panose="02020603050405020304"/>
                <a:ea typeface="Times New Roman" pitchFamily="18" charset="0" panose="02020603050405020304"/>
              </a:rPr>
              <a:t>Sundays</a:t>
            </a:r>
            <a:r>
              <a:rPr lang="en-US" sz="1600" dirty="0">
                <a:effectLst/>
                <a:latin typeface="Times New Roman" pitchFamily="18" charset="0" panose="02020603050405020304"/>
                <a:ea typeface="Times New Roman" pitchFamily="18" charset="0" panose="02020603050405020304"/>
              </a:rPr>
              <a:t> pose significant challenges, with around </a:t>
            </a:r>
            <a:r>
              <a:rPr lang="en-US" sz="1600" b="1" dirty="0">
                <a:effectLst/>
                <a:latin typeface="Times New Roman" pitchFamily="18" charset="0" panose="02020603050405020304"/>
                <a:ea typeface="Times New Roman" pitchFamily="18" charset="0" panose="02020603050405020304"/>
              </a:rPr>
              <a:t>17%</a:t>
            </a:r>
            <a:r>
              <a:rPr lang="en-US" sz="1600" dirty="0">
                <a:effectLst/>
                <a:latin typeface="Times New Roman" pitchFamily="18" charset="0" panose="02020603050405020304"/>
                <a:ea typeface="Times New Roman" pitchFamily="18" charset="0" panose="02020603050405020304"/>
              </a:rPr>
              <a:t> and </a:t>
            </a:r>
            <a:r>
              <a:rPr lang="en-US" sz="1600" b="1" dirty="0">
                <a:effectLst/>
                <a:latin typeface="Times New Roman" pitchFamily="18" charset="0" panose="02020603050405020304"/>
                <a:ea typeface="Times New Roman" pitchFamily="18" charset="0" panose="02020603050405020304"/>
              </a:rPr>
              <a:t>18%</a:t>
            </a:r>
            <a:r>
              <a:rPr lang="en-US" sz="1600" dirty="0">
                <a:effectLst/>
                <a:latin typeface="Times New Roman" pitchFamily="18" charset="0" panose="02020603050405020304"/>
                <a:ea typeface="Times New Roman" pitchFamily="18" charset="0" panose="02020603050405020304"/>
              </a:rPr>
              <a:t> of customers unlikely to engage, necessitating tailored content and promotions.</a:t>
            </a:r>
          </a:p>
          <a:p>
            <a:pPr marL="0" marR="0" indent="0">
              <a:buNone/>
            </a:pPr>
            <a:r>
              <a:rPr lang="en-US" sz="1600" b="1" dirty="0">
                <a:effectLst/>
                <a:latin typeface="Times New Roman" pitchFamily="18" charset="0" panose="02020603050405020304"/>
                <a:ea typeface="Times New Roman" pitchFamily="18" charset="0" panose="02020603050405020304"/>
              </a:rPr>
              <a:t>Steady Weekdays: </a:t>
            </a:r>
          </a:p>
          <a:p>
            <a:pPr marL="0" marR="0" indent="0">
              <a:buNone/>
            </a:pPr>
            <a:r>
              <a:rPr lang="en-US" sz="1600" dirty="0">
                <a:effectLst/>
                <a:latin typeface="Times New Roman" pitchFamily="18" charset="0" panose="02020603050405020304"/>
                <a:ea typeface="Times New Roman" pitchFamily="18" charset="0" panose="02020603050405020304"/>
              </a:rPr>
              <a:t>Weekdays (</a:t>
            </a:r>
            <a:r>
              <a:rPr lang="en-US" sz="1600" b="1" dirty="0">
                <a:effectLst/>
                <a:latin typeface="Times New Roman" pitchFamily="18" charset="0" panose="02020603050405020304"/>
                <a:ea typeface="Times New Roman" pitchFamily="18" charset="0" panose="02020603050405020304"/>
              </a:rPr>
              <a:t>Monday to Thursday</a:t>
            </a:r>
            <a:r>
              <a:rPr lang="en-US" sz="1600" dirty="0">
                <a:effectLst/>
                <a:latin typeface="Times New Roman" pitchFamily="18" charset="0" panose="02020603050405020304"/>
                <a:ea typeface="Times New Roman" pitchFamily="18" charset="0" panose="02020603050405020304"/>
              </a:rPr>
              <a:t>) showcase stability, with approximately </a:t>
            </a:r>
            <a:r>
              <a:rPr lang="en-US" sz="1600" b="1" dirty="0">
                <a:effectLst/>
                <a:latin typeface="Times New Roman" pitchFamily="18" charset="0" panose="02020603050405020304"/>
                <a:ea typeface="Times New Roman" pitchFamily="18" charset="0" panose="02020603050405020304"/>
              </a:rPr>
              <a:t>35%</a:t>
            </a:r>
            <a:r>
              <a:rPr lang="en-US" sz="1600" dirty="0">
                <a:effectLst/>
                <a:latin typeface="Times New Roman" pitchFamily="18" charset="0" panose="02020603050405020304"/>
                <a:ea typeface="Times New Roman" pitchFamily="18" charset="0" panose="02020603050405020304"/>
              </a:rPr>
              <a:t> of users likely to engage, forming a foundation for consistent promotional efforts.</a:t>
            </a:r>
          </a:p>
          <a:p>
            <a:pPr marL="0" marR="0" indent="0">
              <a:buNone/>
            </a:pPr>
            <a:endParaRPr lang="en-US" sz="1600" dirty="0">
              <a:effectLst/>
              <a:latin typeface="Times New Roman" pitchFamily="18" charset="0" panose="02020603050405020304"/>
              <a:ea typeface="Times New Roman" pitchFamily="18" charset="0" panose="02020603050405020304"/>
            </a:endParaRPr>
          </a:p>
          <a:p>
            <a:pPr marL="0" marR="0" indent="0">
              <a:buNone/>
            </a:pPr>
            <a:r>
              <a:rPr lang="en-US" sz="1600" b="1" dirty="0">
                <a:effectLst/>
                <a:latin typeface="Times New Roman" pitchFamily="18" charset="0" panose="02020603050405020304"/>
                <a:ea typeface="Times New Roman" pitchFamily="18" charset="0" panose="02020603050405020304"/>
              </a:rPr>
              <a:t>Weekend Revamp Strategy:</a:t>
            </a:r>
          </a:p>
          <a:p>
            <a:pPr marL="0" marR="0" indent="0">
              <a:buNone/>
            </a:pPr>
            <a:r>
              <a:rPr lang="en-US" sz="1600" dirty="0">
                <a:effectLst/>
                <a:latin typeface="Times New Roman" pitchFamily="18" charset="0" panose="02020603050405020304"/>
                <a:ea typeface="Times New Roman" pitchFamily="18" charset="0" panose="02020603050405020304"/>
              </a:rPr>
              <a:t>Refine </a:t>
            </a:r>
            <a:r>
              <a:rPr lang="en-US" sz="1600" b="1" dirty="0">
                <a:effectLst/>
                <a:latin typeface="Times New Roman" pitchFamily="18" charset="0" panose="02020603050405020304"/>
                <a:ea typeface="Times New Roman" pitchFamily="18" charset="0" panose="02020603050405020304"/>
              </a:rPr>
              <a:t>Friday</a:t>
            </a:r>
            <a:r>
              <a:rPr lang="en-US" sz="1600" dirty="0">
                <a:effectLst/>
                <a:latin typeface="Times New Roman" pitchFamily="18" charset="0" panose="02020603050405020304"/>
                <a:ea typeface="Times New Roman" pitchFamily="18" charset="0" panose="02020603050405020304"/>
              </a:rPr>
              <a:t> and </a:t>
            </a:r>
            <a:r>
              <a:rPr lang="en-US" sz="1600" b="1" dirty="0">
                <a:effectLst/>
                <a:latin typeface="Times New Roman" pitchFamily="18" charset="0" panose="02020603050405020304"/>
                <a:ea typeface="Times New Roman" pitchFamily="18" charset="0" panose="02020603050405020304"/>
              </a:rPr>
              <a:t>Sunday</a:t>
            </a:r>
            <a:r>
              <a:rPr lang="en-US" sz="1600" dirty="0">
                <a:effectLst/>
                <a:latin typeface="Times New Roman" pitchFamily="18" charset="0" panose="02020603050405020304"/>
                <a:ea typeface="Times New Roman" pitchFamily="18" charset="0" panose="02020603050405020304"/>
              </a:rPr>
              <a:t> content strategies, implement weekend-specific campaigns, and target a </a:t>
            </a:r>
            <a:r>
              <a:rPr lang="en-US" sz="1600" b="1" dirty="0">
                <a:effectLst/>
                <a:latin typeface="Times New Roman" pitchFamily="18" charset="0" panose="02020603050405020304"/>
                <a:ea typeface="Times New Roman" pitchFamily="18" charset="0" panose="02020603050405020304"/>
              </a:rPr>
              <a:t>20%</a:t>
            </a:r>
            <a:r>
              <a:rPr lang="en-US" sz="1600" dirty="0">
                <a:effectLst/>
                <a:latin typeface="Times New Roman" pitchFamily="18" charset="0" panose="02020603050405020304"/>
                <a:ea typeface="Times New Roman" pitchFamily="18" charset="0" panose="02020603050405020304"/>
              </a:rPr>
              <a:t> increase in engagement for enhanced user participation.</a:t>
            </a:r>
          </a:p>
          <a:p>
            <a:pPr marL="0" marR="0" indent="0">
              <a:buNone/>
            </a:pPr>
            <a:endParaRPr lang="en-US" sz="1600" dirty="0">
              <a:effectLst/>
              <a:latin typeface="Times New Roman" pitchFamily="18" charset="0" panose="02020603050405020304"/>
              <a:ea typeface="Times New Roman" pitchFamily="18" charset="0" panose="02020603050405020304"/>
            </a:endParaRPr>
          </a:p>
          <a:p>
            <a:pPr marL="0" marR="0" indent="0">
              <a:buNone/>
            </a:pPr>
            <a:endParaRPr lang="en-US" sz="1600" dirty="0">
              <a:effectLst/>
              <a:latin typeface="Times New Roman" pitchFamily="18" charset="0" panose="02020603050405020304"/>
              <a:ea typeface="Times New Roman" pitchFamily="18" charset="0" panose="02020603050405020304"/>
            </a:endParaRPr>
          </a:p>
        </p:txBody>
      </p:sp>
      <p:pic>
        <p:nvPicPr>
          <p:cNvPr id="5" name="Picture 3"/>
          <p:cNvPicPr>
            <a:picLocks noChangeAspect="1"/>
          </p:cNvPicPr>
          <p:nvPr/>
        </p:nvPicPr>
        <p:blipFill>
          <a:blip r:embed="rId1"/>
          <a:srcRect l="28995" t="8033" r="15860" b="8208"/>
          <a:stretch/>
        </p:blipFill>
        <p:spPr>
          <a:xfrm>
            <a:off x="5231380" y="1632722"/>
            <a:ext cx="6412545" cy="5191167"/>
          </a:xfrm>
          <a:prstGeom prst="rect">
            <a:avLst/>
          </a:prstGeom>
        </p:spPr>
      </p:pic>
      <p:pic>
        <p:nvPicPr>
          <p:cNvPr id="4" name="Picture 3"/>
          <p:cNvPicPr>
            <a:picLocks noChangeAspect="1"/>
          </p:cNvPicPr>
          <p:nvPr/>
        </p:nvPicPr>
        <p:blipFill>
          <a:blip r:embed="rId1"/>
          <a:srcRect l="11104" t="31948" r="73754" b="25780"/>
          <a:stretch/>
        </p:blipFill>
        <p:spPr>
          <a:xfrm>
            <a:off x="4843415" y="4164805"/>
            <a:ext cx="1411200" cy="2100264"/>
          </a:xfrm>
          <a:prstGeom prst="rect">
            <a:avLst/>
          </a:prstGeom>
        </p:spPr>
      </p:pic>
      <p:pic>
        <p:nvPicPr>
          <p:cNvPr id="6" name="Picture 3"/>
          <p:cNvPicPr>
            <a:picLocks noChangeAspect="1"/>
          </p:cNvPicPr>
          <p:nvPr/>
        </p:nvPicPr>
        <p:blipFill>
          <a:blip r:embed="rId1"/>
          <a:srcRect l="25579" r="25222" b="92697"/>
          <a:stretch/>
        </p:blipFill>
        <p:spPr>
          <a:xfrm>
            <a:off x="6254615" y="1378187"/>
            <a:ext cx="5255105" cy="41568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365125"/>
            <a:ext cx="10515600" cy="1500745"/>
          </a:xfrm>
        </p:spPr>
        <p:txBody>
          <a:bodyPr>
            <a:normAutofit fontScale="90000"/>
          </a:bodyPr>
          <a:lstStyle/>
          <a:p>
            <a:r>
              <a:rPr lang="en-US" sz="3200" dirty="0">
                <a:cs typeface="Times New Roman" pitchFamily="18" charset="0" panose="02020603050405020304"/>
              </a:rPr>
              <a:t>7. </a:t>
            </a:r>
            <a:r>
              <a:rPr lang="en-US" sz="3200" dirty="0">
                <a:effectLst/>
                <a:latin typeface="Calibri" pitchFamily="34" charset="0" panose="020F0502020204030204"/>
                <a:ea typeface="Calibri" pitchFamily="34" charset="0" panose="020F0502020204030204"/>
              </a:rPr>
              <a:t>M7) Possible data insights from geographical representations.</a:t>
            </a:r>
            <a:r>
              <a:rPr lang="en-US" sz="3200" dirty="0">
                <a:effectLst/>
              </a:rPr>
              <a:t> </a:t>
            </a:r>
            <a:endParaRPr lang="en-US" sz="3200" dirty="0">
              <a:solidFill>
                <a:srgbClr val="FF0000"/>
              </a:solidFill>
              <a:cs typeface="Times New Roman" pitchFamily="18" charset="0" panose="02020603050405020304"/>
            </a:endParaRPr>
          </a:p>
        </p:txBody>
      </p:sp>
      <p:sp>
        <p:nvSpPr>
          <p:cNvPr id="3" name="Content Placeholder 2"/>
          <p:cNvSpPr>
            <a:spLocks noGrp="1" noEditPoints="1"/>
          </p:cNvSpPr>
          <p:nvPr>
            <p:ph idx="1"/>
          </p:nvPr>
        </p:nvSpPr>
        <p:spPr>
          <a:xfrm>
            <a:off x="1722038" y="6005024"/>
            <a:ext cx="9175532" cy="852975"/>
          </a:xfrm>
        </p:spPr>
        <p:txBody>
          <a:bodyPr>
            <a:normAutofit/>
          </a:bodyPr>
          <a:lstStyle/>
          <a:p>
            <a:pPr marL="0" marR="0" indent="0">
              <a:buNone/>
            </a:pPr>
            <a:r>
              <a:rPr lang="en-US" sz="1600" dirty="0">
                <a:effectLst/>
                <a:latin typeface="Times New Roman" pitchFamily="18" charset="0" panose="02020603050405020304"/>
                <a:ea typeface="Times New Roman" pitchFamily="18" charset="0" panose="02020603050405020304"/>
              </a:rPr>
              <a:t>We find the sample population for the Target customers are mostly located in and around in </a:t>
            </a:r>
            <a:r>
              <a:rPr lang="en-US" sz="1600" b="1" dirty="0">
                <a:effectLst/>
                <a:latin typeface="Times New Roman" pitchFamily="18" charset="0" panose="02020603050405020304"/>
                <a:ea typeface="Times New Roman" pitchFamily="18" charset="0" panose="02020603050405020304"/>
              </a:rPr>
              <a:t>San Diego.</a:t>
            </a:r>
          </a:p>
        </p:txBody>
      </p:sp>
      <p:pic>
        <p:nvPicPr>
          <p:cNvPr id="4" name="Picture 3"/>
          <p:cNvPicPr>
            <a:picLocks noChangeAspect="1"/>
          </p:cNvPicPr>
          <p:nvPr/>
        </p:nvPicPr>
        <p:blipFill>
          <a:blip r:embed="rId1"/>
          <a:srcRect/>
          <a:stretch>
            <a:fillRect/>
          </a:stretch>
        </p:blipFill>
        <p:spPr>
          <a:xfrm>
            <a:off x="2052553" y="1381380"/>
            <a:ext cx="7857605" cy="452067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365125"/>
            <a:ext cx="10515600" cy="1500745"/>
          </a:xfrm>
        </p:spPr>
        <p:txBody>
          <a:bodyPr>
            <a:normAutofit fontScale="90000"/>
          </a:bodyPr>
          <a:lstStyle/>
          <a:p>
            <a:r>
              <a:rPr lang="en-US" dirty="0">
                <a:cs typeface="Times New Roman" pitchFamily="18" charset="0" panose="02020603050405020304"/>
              </a:rPr>
              <a:t>8. </a:t>
            </a:r>
            <a:r>
              <a:rPr lang="en-US" sz="4400" dirty="0">
                <a:cs typeface="Times New Roman" pitchFamily="18" charset="0" panose="02020603050405020304"/>
              </a:rPr>
              <a:t>Summary of Data </a:t>
            </a:r>
            <a:r>
              <a:rPr lang="en-US" dirty="0">
                <a:cs typeface="Times New Roman" pitchFamily="18" charset="0" panose="02020603050405020304"/>
              </a:rPr>
              <a:t>I</a:t>
            </a:r>
            <a:r>
              <a:rPr lang="en-US" sz="4400" dirty="0">
                <a:cs typeface="Times New Roman" pitchFamily="18" charset="0" panose="02020603050405020304"/>
              </a:rPr>
              <a:t>nsights most effective for decision making</a:t>
            </a:r>
          </a:p>
        </p:txBody>
      </p:sp>
      <p:sp>
        <p:nvSpPr>
          <p:cNvPr id="3" name="Content Placeholder 2"/>
          <p:cNvSpPr>
            <a:spLocks noGrp="1" noEditPoints="1"/>
          </p:cNvSpPr>
          <p:nvPr>
            <p:ph idx="1"/>
          </p:nvPr>
        </p:nvSpPr>
        <p:spPr>
          <a:xfrm>
            <a:off x="838200" y="2236573"/>
            <a:ext cx="10515600" cy="3940390"/>
          </a:xfrm>
        </p:spPr>
        <p:txBody>
          <a:bodyPr>
            <a:normAutofit/>
          </a:bodyPr>
          <a:lstStyle/>
          <a:p>
            <a:pPr marL="0" marR="0" indent="0">
              <a:buNone/>
            </a:pPr>
            <a:r>
              <a:rPr lang="en-US" sz="1600" dirty="0">
                <a:effectLst/>
                <a:latin typeface="Times New Roman" pitchFamily="18" charset="0" panose="02020603050405020304"/>
                <a:ea typeface="Times New Roman" pitchFamily="18" charset="0" panose="02020603050405020304"/>
              </a:rPr>
              <a:t>We deduced the following insights from the given data:</a:t>
            </a:r>
          </a:p>
          <a:p>
            <a:pPr marR="0">
              <a:buFont typeface="Arial" pitchFamily="34" charset="0" panose="020B0604020202020204"/>
              <a:buChar char="•"/>
            </a:pPr>
            <a:r>
              <a:rPr lang="en-US" sz="1600" b="1" dirty="0">
                <a:effectLst/>
                <a:latin typeface="Times New Roman" pitchFamily="18" charset="0" panose="02020603050405020304"/>
                <a:ea typeface="Times New Roman" pitchFamily="18" charset="0" panose="02020603050405020304"/>
              </a:rPr>
              <a:t>Diverse Engagement:</a:t>
            </a:r>
            <a:r>
              <a:rPr lang="en-US" sz="1600" dirty="0">
                <a:effectLst/>
                <a:latin typeface="Times New Roman" pitchFamily="18" charset="0" panose="02020603050405020304"/>
                <a:ea typeface="Times New Roman" pitchFamily="18" charset="0" panose="02020603050405020304"/>
              </a:rPr>
              <a:t> Fashion, Music, News, and Tech categories attract </a:t>
            </a:r>
            <a:r>
              <a:rPr lang="en-US" sz="1600" b="1" dirty="0">
                <a:effectLst/>
                <a:latin typeface="Times New Roman" pitchFamily="18" charset="0" panose="02020603050405020304"/>
                <a:ea typeface="Times New Roman" pitchFamily="18" charset="0" panose="02020603050405020304"/>
              </a:rPr>
              <a:t>60-70%</a:t>
            </a:r>
            <a:r>
              <a:rPr lang="en-US" sz="1600" dirty="0">
                <a:effectLst/>
                <a:latin typeface="Times New Roman" pitchFamily="18" charset="0" panose="02020603050405020304"/>
                <a:ea typeface="Times New Roman" pitchFamily="18" charset="0" panose="02020603050405020304"/>
              </a:rPr>
              <a:t> </a:t>
            </a:r>
            <a:r>
              <a:rPr lang="en-US" sz="1600" b="1" dirty="0">
                <a:effectLst/>
                <a:latin typeface="Times New Roman" pitchFamily="18" charset="0" panose="02020603050405020304"/>
                <a:ea typeface="Times New Roman" pitchFamily="18" charset="0" panose="02020603050405020304"/>
              </a:rPr>
              <a:t>engagement</a:t>
            </a:r>
            <a:r>
              <a:rPr lang="en-US" sz="1600" dirty="0">
                <a:effectLst/>
                <a:latin typeface="Times New Roman" pitchFamily="18" charset="0" panose="02020603050405020304"/>
                <a:ea typeface="Times New Roman" pitchFamily="18" charset="0" panose="02020603050405020304"/>
              </a:rPr>
              <a:t>.</a:t>
            </a:r>
          </a:p>
          <a:p>
            <a:pPr marR="0">
              <a:buFont typeface="Arial" pitchFamily="34" charset="0" panose="020B0604020202020204"/>
              <a:buChar char="•"/>
            </a:pPr>
            <a:r>
              <a:rPr lang="en-US" sz="1600" b="1" dirty="0">
                <a:effectLst/>
                <a:latin typeface="Times New Roman" pitchFamily="18" charset="0" panose="02020603050405020304"/>
                <a:ea typeface="Times New Roman" pitchFamily="18" charset="0" panose="02020603050405020304"/>
              </a:rPr>
              <a:t>Engagement Challenges:</a:t>
            </a:r>
            <a:r>
              <a:rPr lang="en-US" sz="1600" dirty="0">
                <a:effectLst/>
                <a:latin typeface="Times New Roman" pitchFamily="18" charset="0" panose="02020603050405020304"/>
                <a:ea typeface="Times New Roman" pitchFamily="18" charset="0" panose="02020603050405020304"/>
              </a:rPr>
              <a:t> </a:t>
            </a:r>
            <a:r>
              <a:rPr lang="en-US" sz="1600" b="1" dirty="0">
                <a:effectLst/>
                <a:latin typeface="Times New Roman" pitchFamily="18" charset="0" panose="02020603050405020304"/>
                <a:ea typeface="Times New Roman" pitchFamily="18" charset="0" panose="02020603050405020304"/>
              </a:rPr>
              <a:t>Friday</a:t>
            </a:r>
            <a:r>
              <a:rPr lang="en-US" sz="1600" dirty="0">
                <a:effectLst/>
                <a:latin typeface="Times New Roman" pitchFamily="18" charset="0" panose="02020603050405020304"/>
                <a:ea typeface="Times New Roman" pitchFamily="18" charset="0" panose="02020603050405020304"/>
              </a:rPr>
              <a:t> and </a:t>
            </a:r>
            <a:r>
              <a:rPr lang="en-US" sz="1600" b="1" dirty="0">
                <a:effectLst/>
                <a:latin typeface="Times New Roman" pitchFamily="18" charset="0" panose="02020603050405020304"/>
                <a:ea typeface="Times New Roman" pitchFamily="18" charset="0" panose="02020603050405020304"/>
              </a:rPr>
              <a:t>Sunday</a:t>
            </a:r>
            <a:r>
              <a:rPr lang="en-US" sz="1600" dirty="0">
                <a:effectLst/>
                <a:latin typeface="Times New Roman" pitchFamily="18" charset="0" panose="02020603050405020304"/>
                <a:ea typeface="Times New Roman" pitchFamily="18" charset="0" panose="02020603050405020304"/>
              </a:rPr>
              <a:t> face </a:t>
            </a:r>
            <a:r>
              <a:rPr lang="en-US" sz="1600" b="1" dirty="0">
                <a:effectLst/>
                <a:latin typeface="Times New Roman" pitchFamily="18" charset="0" panose="02020603050405020304"/>
                <a:ea typeface="Times New Roman" pitchFamily="18" charset="0" panose="02020603050405020304"/>
              </a:rPr>
              <a:t>17-18% </a:t>
            </a:r>
            <a:r>
              <a:rPr lang="en-US" sz="1600" dirty="0">
                <a:effectLst/>
                <a:latin typeface="Times New Roman" pitchFamily="18" charset="0" panose="02020603050405020304"/>
                <a:ea typeface="Times New Roman" pitchFamily="18" charset="0" panose="02020603050405020304"/>
              </a:rPr>
              <a:t>disengagement, and </a:t>
            </a:r>
            <a:r>
              <a:rPr lang="en-US" sz="1600" b="1" dirty="0">
                <a:effectLst/>
                <a:latin typeface="Times New Roman" pitchFamily="18" charset="0" panose="02020603050405020304"/>
                <a:ea typeface="Times New Roman" pitchFamily="18" charset="0" panose="02020603050405020304"/>
              </a:rPr>
              <a:t>Saturdays</a:t>
            </a:r>
            <a:r>
              <a:rPr lang="en-US" sz="1600" dirty="0">
                <a:effectLst/>
                <a:latin typeface="Times New Roman" pitchFamily="18" charset="0" panose="02020603050405020304"/>
                <a:ea typeface="Times New Roman" pitchFamily="18" charset="0" panose="02020603050405020304"/>
              </a:rPr>
              <a:t> and </a:t>
            </a:r>
            <a:r>
              <a:rPr lang="en-US" sz="1600" b="1" dirty="0">
                <a:effectLst/>
                <a:latin typeface="Times New Roman" pitchFamily="18" charset="0" panose="02020603050405020304"/>
                <a:ea typeface="Times New Roman" pitchFamily="18" charset="0" panose="02020603050405020304"/>
              </a:rPr>
              <a:t>Wednesdays</a:t>
            </a:r>
            <a:r>
              <a:rPr lang="en-US" sz="1600" dirty="0">
                <a:effectLst/>
                <a:latin typeface="Times New Roman" pitchFamily="18" charset="0" panose="02020603050405020304"/>
                <a:ea typeface="Times New Roman" pitchFamily="18" charset="0" panose="02020603050405020304"/>
              </a:rPr>
              <a:t> have </a:t>
            </a:r>
            <a:r>
              <a:rPr lang="en-US" sz="1600" b="1" dirty="0">
                <a:effectLst/>
                <a:latin typeface="Times New Roman" pitchFamily="18" charset="0" panose="02020603050405020304"/>
                <a:ea typeface="Times New Roman" pitchFamily="18" charset="0" panose="02020603050405020304"/>
              </a:rPr>
              <a:t>21-22%</a:t>
            </a:r>
            <a:r>
              <a:rPr lang="en-US" sz="1600" dirty="0">
                <a:effectLst/>
                <a:latin typeface="Times New Roman" pitchFamily="18" charset="0" panose="02020603050405020304"/>
                <a:ea typeface="Times New Roman" pitchFamily="18" charset="0" panose="02020603050405020304"/>
              </a:rPr>
              <a:t> </a:t>
            </a:r>
            <a:r>
              <a:rPr lang="en-US" sz="1600" b="1" dirty="0">
                <a:effectLst/>
                <a:latin typeface="Times New Roman" pitchFamily="18" charset="0" panose="02020603050405020304"/>
                <a:ea typeface="Times New Roman" pitchFamily="18" charset="0" panose="02020603050405020304"/>
              </a:rPr>
              <a:t>uncertainty</a:t>
            </a:r>
            <a:r>
              <a:rPr lang="en-US" sz="1600" dirty="0">
                <a:effectLst/>
                <a:latin typeface="Times New Roman" pitchFamily="18" charset="0" panose="02020603050405020304"/>
                <a:ea typeface="Times New Roman" pitchFamily="18" charset="0" panose="02020603050405020304"/>
              </a:rPr>
              <a:t>.</a:t>
            </a:r>
          </a:p>
          <a:p>
            <a:pPr marR="0">
              <a:buFont typeface="Arial" pitchFamily="34" charset="0" panose="020B0604020202020204"/>
              <a:buChar char="•"/>
            </a:pPr>
            <a:r>
              <a:rPr lang="en-US" sz="1600" b="1" dirty="0">
                <a:effectLst/>
                <a:latin typeface="Times New Roman" pitchFamily="18" charset="0" panose="02020603050405020304"/>
                <a:ea typeface="Times New Roman" pitchFamily="18" charset="0" panose="02020603050405020304"/>
              </a:rPr>
              <a:t>Demographic Diversity:</a:t>
            </a:r>
            <a:r>
              <a:rPr lang="en-US" sz="1600" dirty="0">
                <a:effectLst/>
                <a:latin typeface="Times New Roman" pitchFamily="18" charset="0" panose="02020603050405020304"/>
                <a:ea typeface="Times New Roman" pitchFamily="18" charset="0" panose="02020603050405020304"/>
              </a:rPr>
              <a:t> User base is multicultural with </a:t>
            </a:r>
            <a:r>
              <a:rPr lang="en-US" sz="1600" b="1" dirty="0">
                <a:effectLst/>
                <a:latin typeface="Times New Roman" pitchFamily="18" charset="0" panose="02020603050405020304"/>
                <a:ea typeface="Times New Roman" pitchFamily="18" charset="0" panose="02020603050405020304"/>
              </a:rPr>
              <a:t>privacy</a:t>
            </a:r>
            <a:r>
              <a:rPr lang="en-US" sz="1600" dirty="0">
                <a:effectLst/>
                <a:latin typeface="Times New Roman" pitchFamily="18" charset="0" panose="02020603050405020304"/>
                <a:ea typeface="Times New Roman" pitchFamily="18" charset="0" panose="02020603050405020304"/>
              </a:rPr>
              <a:t> as a top choice,</a:t>
            </a:r>
            <a:r>
              <a:rPr lang="en-US" sz="1600" b="1" dirty="0">
                <a:effectLst/>
                <a:latin typeface="Times New Roman" pitchFamily="18" charset="0" panose="02020603050405020304"/>
                <a:ea typeface="Times New Roman" pitchFamily="18" charset="0" panose="02020603050405020304"/>
              </a:rPr>
              <a:t> 57%</a:t>
            </a:r>
            <a:r>
              <a:rPr lang="en-US" sz="1600" dirty="0">
                <a:effectLst/>
                <a:latin typeface="Times New Roman" pitchFamily="18" charset="0" panose="02020603050405020304"/>
                <a:ea typeface="Times New Roman" pitchFamily="18" charset="0" panose="02020603050405020304"/>
              </a:rPr>
              <a:t>.</a:t>
            </a:r>
          </a:p>
          <a:p>
            <a:pPr marL="0" marR="0" indent="0">
              <a:buNone/>
            </a:pPr>
            <a:r>
              <a:rPr lang="en-US" sz="1600" dirty="0">
                <a:effectLst/>
                <a:latin typeface="Times New Roman" pitchFamily="18" charset="0" panose="02020603050405020304"/>
                <a:ea typeface="Times New Roman" pitchFamily="18" charset="0" panose="02020603050405020304"/>
              </a:rPr>
              <a:t>By aligning strategies with these insights, we recommend, Better By Far can enhance and optimize platform performance for sustained success using the following:</a:t>
            </a:r>
          </a:p>
          <a:p>
            <a:pPr marR="0">
              <a:buFont typeface="Arial" pitchFamily="34" charset="0" panose="020B0604020202020204"/>
              <a:buChar char="•"/>
            </a:pPr>
            <a:r>
              <a:rPr lang="en-US" sz="1600" b="1" dirty="0">
                <a:effectLst/>
                <a:latin typeface="Times New Roman" pitchFamily="18" charset="0" panose="02020603050405020304"/>
                <a:ea typeface="Times New Roman" pitchFamily="18" charset="0" panose="02020603050405020304"/>
              </a:rPr>
              <a:t>Optimize Content:</a:t>
            </a:r>
            <a:r>
              <a:rPr lang="en-US" sz="1600" dirty="0">
                <a:effectLst/>
                <a:latin typeface="Times New Roman" pitchFamily="18" charset="0" panose="02020603050405020304"/>
                <a:ea typeface="Times New Roman" pitchFamily="18" charset="0" panose="02020603050405020304"/>
              </a:rPr>
              <a:t> Focus on Fashion, Music, News, and Tech, targeting </a:t>
            </a:r>
            <a:r>
              <a:rPr lang="en-US" sz="1600" b="1" dirty="0">
                <a:effectLst/>
                <a:latin typeface="Times New Roman" pitchFamily="18" charset="0" panose="02020603050405020304"/>
                <a:ea typeface="Times New Roman" pitchFamily="18" charset="0" panose="02020603050405020304"/>
              </a:rPr>
              <a:t>75% content alignment</a:t>
            </a:r>
            <a:r>
              <a:rPr lang="en-US" sz="1600" dirty="0">
                <a:effectLst/>
                <a:latin typeface="Times New Roman" pitchFamily="18" charset="0" panose="02020603050405020304"/>
                <a:ea typeface="Times New Roman" pitchFamily="18" charset="0" panose="02020603050405020304"/>
              </a:rPr>
              <a:t>.</a:t>
            </a:r>
          </a:p>
          <a:p>
            <a:pPr marR="0">
              <a:buFont typeface="Arial" pitchFamily="34" charset="0" panose="020B0604020202020204"/>
              <a:buChar char="•"/>
            </a:pPr>
            <a:r>
              <a:rPr lang="en-US" sz="1600" b="1" dirty="0">
                <a:effectLst/>
                <a:latin typeface="Times New Roman" pitchFamily="18" charset="0" panose="02020603050405020304"/>
                <a:ea typeface="Times New Roman" pitchFamily="18" charset="0" panose="02020603050405020304"/>
              </a:rPr>
              <a:t>Address Engagement Challenges:</a:t>
            </a:r>
            <a:r>
              <a:rPr lang="en-US" sz="1600" dirty="0">
                <a:effectLst/>
                <a:latin typeface="Times New Roman" pitchFamily="18" charset="0" panose="02020603050405020304"/>
                <a:ea typeface="Times New Roman" pitchFamily="18" charset="0" panose="02020603050405020304"/>
              </a:rPr>
              <a:t> Refine Friday and Sunday strategies, aim for </a:t>
            </a:r>
            <a:r>
              <a:rPr lang="en-US" sz="1600" b="1" dirty="0">
                <a:effectLst/>
                <a:latin typeface="Times New Roman" pitchFamily="18" charset="0" panose="02020603050405020304"/>
                <a:ea typeface="Times New Roman" pitchFamily="18" charset="0" panose="02020603050405020304"/>
              </a:rPr>
              <a:t>20% improvement</a:t>
            </a:r>
            <a:r>
              <a:rPr lang="en-US" sz="1600" dirty="0">
                <a:effectLst/>
                <a:latin typeface="Times New Roman" pitchFamily="18" charset="0" panose="02020603050405020304"/>
                <a:ea typeface="Times New Roman" pitchFamily="18" charset="0" panose="02020603050405020304"/>
              </a:rPr>
              <a:t>, maintain weekday consistency, and </a:t>
            </a:r>
            <a:r>
              <a:rPr lang="en-US" sz="1600" b="1" dirty="0">
                <a:effectLst/>
                <a:latin typeface="Times New Roman" pitchFamily="18" charset="0" panose="02020603050405020304"/>
                <a:ea typeface="Times New Roman" pitchFamily="18" charset="0" panose="02020603050405020304"/>
              </a:rPr>
              <a:t>reduce Saturday</a:t>
            </a:r>
            <a:r>
              <a:rPr lang="en-US" sz="1600" dirty="0">
                <a:effectLst/>
                <a:latin typeface="Times New Roman" pitchFamily="18" charset="0" panose="02020603050405020304"/>
                <a:ea typeface="Times New Roman" pitchFamily="18" charset="0" panose="02020603050405020304"/>
              </a:rPr>
              <a:t> and </a:t>
            </a:r>
            <a:r>
              <a:rPr lang="en-US" sz="1600" b="1" dirty="0">
                <a:effectLst/>
                <a:latin typeface="Times New Roman" pitchFamily="18" charset="0" panose="02020603050405020304"/>
                <a:ea typeface="Times New Roman" pitchFamily="18" charset="0" panose="02020603050405020304"/>
              </a:rPr>
              <a:t>Wednesday</a:t>
            </a:r>
            <a:r>
              <a:rPr lang="en-US" sz="1600" dirty="0">
                <a:effectLst/>
                <a:latin typeface="Times New Roman" pitchFamily="18" charset="0" panose="02020603050405020304"/>
                <a:ea typeface="Times New Roman" pitchFamily="18" charset="0" panose="02020603050405020304"/>
              </a:rPr>
              <a:t> uncertainty by </a:t>
            </a:r>
            <a:r>
              <a:rPr lang="en-US" sz="1600" b="1" dirty="0">
                <a:effectLst/>
                <a:latin typeface="Times New Roman" pitchFamily="18" charset="0" panose="02020603050405020304"/>
                <a:ea typeface="Times New Roman" pitchFamily="18" charset="0" panose="02020603050405020304"/>
              </a:rPr>
              <a:t>15%</a:t>
            </a:r>
            <a:r>
              <a:rPr lang="en-US" sz="1600" dirty="0">
                <a:effectLst/>
                <a:latin typeface="Times New Roman" pitchFamily="18" charset="0" panose="02020603050405020304"/>
                <a:ea typeface="Times New Roman" pitchFamily="18" charset="0" panose="02020603050405020304"/>
              </a:rPr>
              <a:t>.</a:t>
            </a:r>
          </a:p>
          <a:p>
            <a:pPr marR="0">
              <a:buFont typeface="Arial" pitchFamily="34" charset="0" panose="020B0604020202020204"/>
              <a:buChar char="•"/>
            </a:pPr>
            <a:r>
              <a:rPr lang="en-US" sz="1600" b="1" dirty="0">
                <a:effectLst/>
                <a:latin typeface="Times New Roman" pitchFamily="18" charset="0" panose="02020603050405020304"/>
                <a:ea typeface="Times New Roman" pitchFamily="18" charset="0" panose="02020603050405020304"/>
              </a:rPr>
              <a:t>Demographic Targeting:</a:t>
            </a:r>
            <a:r>
              <a:rPr lang="en-US" sz="1600" dirty="0">
                <a:effectLst/>
                <a:latin typeface="Times New Roman" pitchFamily="18" charset="0" panose="02020603050405020304"/>
                <a:ea typeface="Times New Roman" pitchFamily="18" charset="0" panose="02020603050405020304"/>
              </a:rPr>
              <a:t> Expand customer database by </a:t>
            </a:r>
            <a:r>
              <a:rPr lang="en-US" sz="1600" b="1" dirty="0">
                <a:effectLst/>
                <a:latin typeface="Times New Roman" pitchFamily="18" charset="0" panose="02020603050405020304"/>
                <a:ea typeface="Times New Roman" pitchFamily="18" charset="0" panose="02020603050405020304"/>
              </a:rPr>
              <a:t>20%</a:t>
            </a:r>
            <a:r>
              <a:rPr lang="en-US" sz="1600" dirty="0">
                <a:effectLst/>
                <a:latin typeface="Times New Roman" pitchFamily="18" charset="0" panose="02020603050405020304"/>
                <a:ea typeface="Times New Roman" pitchFamily="18" charset="0" panose="02020603050405020304"/>
              </a:rPr>
              <a:t>, invest significantly in key categories, and develop strategies for the </a:t>
            </a:r>
            <a:r>
              <a:rPr lang="en-US" sz="1600" b="1" dirty="0">
                <a:effectLst/>
                <a:latin typeface="Times New Roman" pitchFamily="18" charset="0" panose="02020603050405020304"/>
                <a:ea typeface="Times New Roman" pitchFamily="18" charset="0" panose="02020603050405020304"/>
              </a:rPr>
              <a:t>40%</a:t>
            </a:r>
            <a:r>
              <a:rPr lang="en-US" sz="1600" dirty="0">
                <a:effectLst/>
                <a:latin typeface="Times New Roman" pitchFamily="18" charset="0" panose="02020603050405020304"/>
                <a:ea typeface="Times New Roman" pitchFamily="18" charset="0" panose="02020603050405020304"/>
              </a:rPr>
              <a:t> uncertain in "</a:t>
            </a:r>
            <a:r>
              <a:rPr lang="en-US" sz="1600" b="1" dirty="0">
                <a:effectLst/>
                <a:latin typeface="Times New Roman" pitchFamily="18" charset="0" panose="02020603050405020304"/>
                <a:ea typeface="Times New Roman" pitchFamily="18" charset="0" panose="02020603050405020304"/>
              </a:rPr>
              <a:t>Sports</a:t>
            </a:r>
            <a:r>
              <a:rPr lang="en-US" sz="1600" dirty="0">
                <a:effectLst/>
                <a:latin typeface="Times New Roman" pitchFamily="18" charset="0" panose="02020603050405020304"/>
                <a:ea typeface="Times New Roman" pitchFamily="18" charset="0" panose="02020603050405020304"/>
              </a:rPr>
              <a:t>" and "</a:t>
            </a:r>
            <a:r>
              <a:rPr lang="en-US" sz="1600" b="1" dirty="0">
                <a:effectLst/>
                <a:latin typeface="Times New Roman" pitchFamily="18" charset="0" panose="02020603050405020304"/>
                <a:ea typeface="Times New Roman" pitchFamily="18" charset="0" panose="02020603050405020304"/>
              </a:rPr>
              <a:t>Nightlife</a:t>
            </a:r>
            <a:r>
              <a:rPr lang="en-US" sz="1600" dirty="0">
                <a:effectLst/>
                <a:latin typeface="Times New Roman" pitchFamily="18" charset="0" panose="02020603050405020304"/>
                <a:ea typeface="Times New Roman" pitchFamily="18" charset="0" panose="02020603050405020304"/>
              </a:rPr>
              <a:t>," targeting a </a:t>
            </a:r>
            <a:r>
              <a:rPr lang="en-US" sz="1600" b="1" dirty="0">
                <a:effectLst/>
                <a:latin typeface="Times New Roman" pitchFamily="18" charset="0" panose="02020603050405020304"/>
                <a:ea typeface="Times New Roman" pitchFamily="18" charset="0" panose="02020603050405020304"/>
              </a:rPr>
              <a:t>25%</a:t>
            </a:r>
            <a:r>
              <a:rPr lang="en-US" sz="1600" dirty="0">
                <a:effectLst/>
                <a:latin typeface="Times New Roman" pitchFamily="18" charset="0" panose="02020603050405020304"/>
                <a:ea typeface="Times New Roman" pitchFamily="18" charset="0" panose="02020603050405020304"/>
              </a:rPr>
              <a:t> improvement in </a:t>
            </a:r>
            <a:r>
              <a:rPr lang="en-US" sz="1600" b="1" dirty="0">
                <a:effectLst/>
                <a:latin typeface="Times New Roman" pitchFamily="18" charset="0" panose="02020603050405020304"/>
                <a:ea typeface="Times New Roman" pitchFamily="18" charset="0" panose="02020603050405020304"/>
              </a:rPr>
              <a:t>engagement</a:t>
            </a:r>
            <a:r>
              <a:rPr lang="en-US" sz="1600" dirty="0">
                <a:effectLst/>
                <a:latin typeface="Times New Roman" pitchFamily="18" charset="0" panose="02020603050405020304"/>
                <a:ea typeface="Times New Roman" pitchFamily="18" charset="0" panose="02020603050405020304"/>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798404"/>
            <a:ext cx="9144000" cy="2387600"/>
          </a:xfrm>
        </p:spPr>
        <p:txBody>
          <a:bodyPr/>
          <a:lstStyle/>
          <a:p>
            <a:r>
              <a:rPr lang="en-US" dirty="0"/>
              <a:t>End of the part of the Use Case Report wherein you are "speaking to the client".</a:t>
            </a:r>
          </a:p>
        </p:txBody>
      </p:sp>
      <p:sp>
        <p:nvSpPr>
          <p:cNvPr id="3" name="Title 1"/>
          <p:cNvSpPr txBox="1"/>
          <p:nvPr/>
        </p:nvSpPr>
        <p:spPr>
          <a:xfrm>
            <a:off x="1712686" y="3730289"/>
            <a:ext cx="9144000" cy="238760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Next comes the part of the Use Case Report wherein you are "speaking among us as a group of programmers".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228600" y="211991"/>
            <a:ext cx="11760200" cy="1464410"/>
          </a:xfrm>
        </p:spPr>
        <p:txBody>
          <a:bodyPr>
            <a:noAutofit/>
          </a:bodyPr>
          <a:lstStyle/>
          <a:p>
            <a:pPr marL="0" indent="0">
              <a:buNone/>
            </a:pPr>
            <a:r>
              <a:rPr lang="en-US" sz="1600" dirty="0">
                <a:cs typeface="Times New Roman" pitchFamily="18" charset="0" panose="02020603050405020304"/>
              </a:rPr>
              <a:t>1. Discuss and showcase the Python code required for using the JupyterLite web-based environment to use your raw Use Case datasets to create a DV that shows how target customers for your use case vary with regard to their reported interest in or intentions for the client's offering based on some demographic variable.</a:t>
            </a:r>
          </a:p>
        </p:txBody>
      </p:sp>
      <p:pic>
        <p:nvPicPr>
          <p:cNvPr id="10" name="Picture 9"/>
          <p:cNvPicPr>
            <a:picLocks noChangeAspect="1"/>
          </p:cNvPicPr>
          <p:nvPr/>
        </p:nvPicPr>
        <p:blipFill>
          <a:blip r:embed="rId1"/>
          <a:srcRect/>
          <a:stretch>
            <a:fillRect/>
          </a:stretch>
        </p:blipFill>
        <p:spPr>
          <a:xfrm>
            <a:off x="1309838" y="944196"/>
            <a:ext cx="8770910" cy="585113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228600" y="211991"/>
            <a:ext cx="11760200" cy="1464410"/>
          </a:xfrm>
        </p:spPr>
        <p:txBody>
          <a:bodyPr>
            <a:noAutofit/>
          </a:bodyPr>
          <a:lstStyle/>
          <a:p>
            <a:pPr marL="0" indent="0">
              <a:buNone/>
            </a:pPr>
            <a:r>
              <a:rPr lang="en-US" sz="1600" dirty="0">
                <a:cs typeface="Times New Roman" pitchFamily="18" charset="0" panose="02020603050405020304"/>
              </a:rPr>
              <a:t>1. Discuss and showcase the Python code required for using the JupyterLite web-based environment to use your raw Use Case datasets to create a DV that shows how target customers for your use case vary with regard to their reported interest in or intentions for the client's offering based on some demographic variable.</a:t>
            </a:r>
          </a:p>
        </p:txBody>
      </p:sp>
      <p:pic>
        <p:nvPicPr>
          <p:cNvPr id="7" name="Picture 6"/>
          <p:cNvPicPr>
            <a:picLocks noChangeAspect="1"/>
          </p:cNvPicPr>
          <p:nvPr/>
        </p:nvPicPr>
        <p:blipFill>
          <a:blip r:embed="rId1"/>
          <a:srcRect/>
          <a:stretch>
            <a:fillRect/>
          </a:stretch>
        </p:blipFill>
        <p:spPr>
          <a:xfrm>
            <a:off x="1682549" y="1022201"/>
            <a:ext cx="7343335" cy="56733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p:txBody>
          <a:bodyPr/>
          <a:lstStyle/>
          <a:p>
            <a:r>
              <a:rPr lang="en-US" i="1" dirty="0"/>
              <a:t>Client Name</a:t>
            </a:r>
            <a:r>
              <a:rPr lang="en-US" dirty="0"/>
              <a:t>: </a:t>
            </a:r>
            <a:r>
              <a:rPr lang="en-US" sz="6000" b="0" i="0" u="none" strike="noStrike">
                <a:latin typeface="Times New Roman" pitchFamily="18" charset="0" panose="02020603050405020304"/>
                <a:ea typeface="Times New Roman" pitchFamily="18" charset="0" panose="02020603050405020304"/>
                <a:cs typeface="Times New Roman" pitchFamily="18" charset="0" panose="02020603050405020304"/>
              </a:rPr>
              <a:t>Better By Far</a:t>
            </a:r>
            <a:endParaRPr lang="en-US" b="0" dirty="0"/>
          </a:p>
        </p:txBody>
      </p:sp>
      <p:sp>
        <p:nvSpPr>
          <p:cNvPr id="7" name="Subtitle 6"/>
          <p:cNvSpPr>
            <a:spLocks noGrp="1" noEditPoints="1"/>
          </p:cNvSpPr>
          <p:nvPr>
            <p:ph type="subTitle" idx="1"/>
          </p:nvPr>
        </p:nvSpPr>
        <p:spPr/>
        <p:txBody>
          <a:bodyPr/>
          <a:lstStyle/>
          <a:p>
            <a:r>
              <a:rPr lang="en-US" i="1" dirty="0"/>
              <a:t>Offering</a:t>
            </a:r>
            <a:r>
              <a:rPr lang="en-US" dirty="0"/>
              <a:t>: Social Media Platform</a:t>
            </a:r>
          </a:p>
          <a:p>
            <a:r>
              <a:rPr lang="en-US" i="1" dirty="0"/>
              <a:t>Brand</a:t>
            </a:r>
            <a:r>
              <a:rPr lang="en-US" dirty="0"/>
              <a:t>: Better By Far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228600" y="211991"/>
            <a:ext cx="11760200" cy="1464410"/>
          </a:xfrm>
        </p:spPr>
        <p:txBody>
          <a:bodyPr>
            <a:noAutofit/>
          </a:bodyPr>
          <a:lstStyle/>
          <a:p>
            <a:pPr marL="0" indent="0">
              <a:buNone/>
            </a:pPr>
            <a:r>
              <a:rPr lang="en-US" sz="1800" dirty="0">
                <a:cs typeface="Times New Roman" pitchFamily="18" charset="0" panose="02020603050405020304"/>
              </a:rPr>
              <a:t>1. Discuss and showcase the Python code required for using the JupyterLite web-based environment to use your raw Use Case datasets to create a DV that shows how target customers for your use case vary with regard to their reported interest in or intentions for the client's offering based on some demographic variable.</a:t>
            </a:r>
          </a:p>
        </p:txBody>
      </p:sp>
      <p:pic>
        <p:nvPicPr>
          <p:cNvPr id="8" name="Picture 7"/>
          <p:cNvPicPr>
            <a:picLocks noChangeAspect="1"/>
          </p:cNvPicPr>
          <p:nvPr/>
        </p:nvPicPr>
        <p:blipFill>
          <a:blip r:embed="rId1"/>
          <a:srcRect/>
          <a:stretch>
            <a:fillRect/>
          </a:stretch>
        </p:blipFill>
        <p:spPr>
          <a:xfrm>
            <a:off x="1337009" y="1023377"/>
            <a:ext cx="9156869" cy="576466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228600" y="211991"/>
            <a:ext cx="11760200" cy="1464410"/>
          </a:xfrm>
        </p:spPr>
        <p:txBody>
          <a:bodyPr>
            <a:noAutofit/>
          </a:bodyPr>
          <a:lstStyle/>
          <a:p>
            <a:pPr marL="0" indent="0">
              <a:buNone/>
            </a:pPr>
            <a:r>
              <a:rPr lang="en-US" sz="1800" dirty="0">
                <a:cs typeface="Times New Roman" pitchFamily="18" charset="0" panose="02020603050405020304"/>
              </a:rPr>
              <a:t>1. Discuss and showcase the Python code required for using the JupyterLite web-based environment to use your raw Use Case datasets to create a DV that shows how target customers for your use case vary with regard to their reported interest in or intentions for the client's offering based on some demographic variable.</a:t>
            </a:r>
          </a:p>
        </p:txBody>
      </p:sp>
      <p:pic>
        <p:nvPicPr>
          <p:cNvPr id="9" name="Picture 8"/>
          <p:cNvPicPr>
            <a:picLocks noChangeAspect="1"/>
          </p:cNvPicPr>
          <p:nvPr/>
        </p:nvPicPr>
        <p:blipFill>
          <a:blip r:embed="rId1"/>
          <a:srcRect/>
          <a:stretch>
            <a:fillRect/>
          </a:stretch>
        </p:blipFill>
        <p:spPr>
          <a:xfrm>
            <a:off x="1961617" y="1017833"/>
            <a:ext cx="7352821" cy="584016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228600" y="211991"/>
            <a:ext cx="11760200" cy="1464410"/>
          </a:xfrm>
        </p:spPr>
        <p:txBody>
          <a:bodyPr>
            <a:noAutofit/>
          </a:bodyPr>
          <a:lstStyle/>
          <a:p>
            <a:pPr marL="0" indent="0">
              <a:buNone/>
            </a:pPr>
            <a:r>
              <a:rPr lang="en-US" sz="1800" dirty="0">
                <a:cs typeface="Times New Roman" pitchFamily="18" charset="0" panose="02020603050405020304"/>
              </a:rPr>
              <a:t>1. Discuss and showcase the Python code required for using the JupyterLite web-based environment to use your raw Use Case datasets to create a DV that shows how target customers for your use case vary with regard to their reported interest in or intentions for the client's offering based on some demographic variable.</a:t>
            </a:r>
          </a:p>
        </p:txBody>
      </p:sp>
      <p:pic>
        <p:nvPicPr>
          <p:cNvPr id="10" name="Picture 9"/>
          <p:cNvPicPr>
            <a:picLocks noChangeAspect="1"/>
          </p:cNvPicPr>
          <p:nvPr/>
        </p:nvPicPr>
        <p:blipFill>
          <a:blip r:embed="rId1"/>
          <a:srcRect/>
          <a:stretch>
            <a:fillRect/>
          </a:stretch>
        </p:blipFill>
        <p:spPr>
          <a:xfrm>
            <a:off x="2164615" y="1143698"/>
            <a:ext cx="6995126" cy="558730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228600" y="211991"/>
            <a:ext cx="11760200" cy="1464410"/>
          </a:xfrm>
        </p:spPr>
        <p:txBody>
          <a:bodyPr>
            <a:noAutofit/>
          </a:bodyPr>
          <a:lstStyle/>
          <a:p>
            <a:pPr marL="0" indent="0">
              <a:buNone/>
            </a:pPr>
            <a:r>
              <a:rPr lang="en-US" sz="2400" dirty="0">
                <a:cs typeface="Times New Roman" pitchFamily="18" charset="0" panose="02020603050405020304"/>
              </a:rPr>
              <a:t>2. Discuss and showcase the R code required for using the Posit Cloud RStudio Cloud web-based environment to use your raw Use Case datasets to create a DV that shows how target customers for your use case vary with regard to their reported interest in or intentions for the client's offering based on some demographic variable.</a:t>
            </a:r>
          </a:p>
        </p:txBody>
      </p:sp>
      <p:pic>
        <p:nvPicPr>
          <p:cNvPr id="5" name="Picture 4"/>
          <p:cNvPicPr>
            <a:picLocks noChangeAspect="1"/>
          </p:cNvPicPr>
          <p:nvPr/>
        </p:nvPicPr>
        <p:blipFill>
          <a:blip r:embed="rId1"/>
          <a:srcRect/>
          <a:stretch>
            <a:fillRect/>
          </a:stretch>
        </p:blipFill>
        <p:spPr>
          <a:xfrm>
            <a:off x="1200116" y="1676401"/>
            <a:ext cx="9817170" cy="510277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228600" y="211991"/>
            <a:ext cx="11760200" cy="1464410"/>
          </a:xfrm>
        </p:spPr>
        <p:txBody>
          <a:bodyPr>
            <a:noAutofit/>
          </a:bodyPr>
          <a:lstStyle/>
          <a:p>
            <a:pPr marL="0" indent="0">
              <a:buNone/>
            </a:pPr>
            <a:r>
              <a:rPr lang="en-US" sz="2400" dirty="0">
                <a:cs typeface="Times New Roman" pitchFamily="18" charset="0" panose="02020603050405020304"/>
              </a:rPr>
              <a:t>2. Discuss and showcase the R code required for using the Posit Cloud RStudio Cloud web-based environment to use your raw Use Case datasets to create a DV that shows how target customers for your use case vary with regard to their reported interest in or intentions for the client's offering based on some demographic variable.</a:t>
            </a:r>
          </a:p>
        </p:txBody>
      </p:sp>
      <p:pic>
        <p:nvPicPr>
          <p:cNvPr id="5" name="Picture 4"/>
          <p:cNvPicPr>
            <a:picLocks noChangeAspect="1"/>
          </p:cNvPicPr>
          <p:nvPr/>
        </p:nvPicPr>
        <p:blipFill>
          <a:blip r:embed="rId1"/>
          <a:srcRect/>
          <a:stretch>
            <a:fillRect/>
          </a:stretch>
        </p:blipFill>
        <p:spPr>
          <a:xfrm>
            <a:off x="2350971" y="1676401"/>
            <a:ext cx="7515459" cy="518159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228600" y="211991"/>
            <a:ext cx="11760200" cy="1464410"/>
          </a:xfrm>
        </p:spPr>
        <p:txBody>
          <a:bodyPr>
            <a:noAutofit/>
          </a:bodyPr>
          <a:lstStyle/>
          <a:p>
            <a:pPr marL="0" indent="0">
              <a:buNone/>
            </a:pPr>
            <a:r>
              <a:rPr lang="en-US" sz="2400" dirty="0">
                <a:cs typeface="Times New Roman" pitchFamily="18" charset="0" panose="02020603050405020304"/>
              </a:rPr>
              <a:t>2. Discuss and showcase the R code required for using the Posit Cloud RStudio Cloud web-based environment to use your raw Use Case datasets to create a DV that shows how target customers for your use case vary with regard to their reported interest in or intentions for the client's offering based on some demographic variable.</a:t>
            </a:r>
          </a:p>
        </p:txBody>
      </p:sp>
      <p:pic>
        <p:nvPicPr>
          <p:cNvPr id="5" name="Picture 4"/>
          <p:cNvPicPr>
            <a:picLocks noChangeAspect="1"/>
          </p:cNvPicPr>
          <p:nvPr/>
        </p:nvPicPr>
        <p:blipFill>
          <a:blip r:embed="rId1"/>
          <a:srcRect/>
          <a:stretch>
            <a:fillRect/>
          </a:stretch>
        </p:blipFill>
        <p:spPr>
          <a:xfrm>
            <a:off x="2875856" y="1610711"/>
            <a:ext cx="6440287" cy="518159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228600" y="211991"/>
            <a:ext cx="11760200" cy="1464410"/>
          </a:xfrm>
        </p:spPr>
        <p:txBody>
          <a:bodyPr>
            <a:noAutofit/>
          </a:bodyPr>
          <a:lstStyle/>
          <a:p>
            <a:pPr marL="0" indent="0">
              <a:buNone/>
            </a:pPr>
            <a:r>
              <a:rPr lang="en-US" sz="2400" dirty="0">
                <a:cs typeface="Times New Roman" pitchFamily="18" charset="0" panose="02020603050405020304"/>
              </a:rPr>
              <a:t>2. Discuss and showcase the R code required for using the Posit Cloud RStudio Cloud web-based environment to use your raw Use Case datasets to create a DV that shows how target customers for your use case vary with regard to their reported interest in or intentions for the client's offering based on some demographic variable.</a:t>
            </a:r>
          </a:p>
        </p:txBody>
      </p:sp>
      <p:pic>
        <p:nvPicPr>
          <p:cNvPr id="5" name="Picture 4"/>
          <p:cNvPicPr>
            <a:picLocks noChangeAspect="1"/>
          </p:cNvPicPr>
          <p:nvPr/>
        </p:nvPicPr>
        <p:blipFill>
          <a:blip r:embed="rId1"/>
          <a:srcRect/>
          <a:stretch>
            <a:fillRect/>
          </a:stretch>
        </p:blipFill>
        <p:spPr>
          <a:xfrm>
            <a:off x="2388393" y="1676401"/>
            <a:ext cx="6640076" cy="501614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2670747"/>
            <a:ext cx="9144000" cy="2387600"/>
          </a:xfrm>
        </p:spPr>
        <p:txBody>
          <a:bodyPr/>
          <a:lstStyle/>
          <a:p>
            <a:r>
              <a:rPr lang="en-US" dirty="0"/>
              <a:t>End of file.</a:t>
            </a:r>
          </a:p>
        </p:txBody>
      </p:sp>
      <p:sp>
        <p:nvSpPr>
          <p:cNvPr id="3" name="TextBox 2"/>
          <p:cNvSpPr txBox="1"/>
          <p:nvPr/>
        </p:nvSpPr>
        <p:spPr>
          <a:xfrm>
            <a:off x="234778" y="271849"/>
            <a:ext cx="1104165" cy="415498"/>
          </a:xfrm>
          <a:prstGeom prst="rect">
            <a:avLst/>
          </a:prstGeom>
          <a:noFill/>
        </p:spPr>
        <p:txBody>
          <a:bodyPr wrap="square" rtlCol="0">
            <a:spAutoFit/>
          </a:bodyPr>
          <a:lstStyle/>
          <a:p>
            <a:r>
              <a:rPr lang="en-US" sz="1050" dirty="0"/>
              <a:t>MCIS6333_001 DVP FA23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a:t>Contents</a:t>
            </a:r>
          </a:p>
        </p:txBody>
      </p:sp>
      <p:sp>
        <p:nvSpPr>
          <p:cNvPr id="3" name="Content Placeholder 2"/>
          <p:cNvSpPr>
            <a:spLocks noGrp="1" noEditPoints="1"/>
          </p:cNvSpPr>
          <p:nvPr>
            <p:ph idx="1"/>
          </p:nvPr>
        </p:nvSpPr>
        <p:spPr>
          <a:xfrm>
            <a:off x="838200" y="1590847"/>
            <a:ext cx="10515600" cy="4351338"/>
          </a:xfrm>
        </p:spPr>
        <p:txBody>
          <a:bodyPr>
            <a:noAutofit/>
          </a:bodyPr>
          <a:lstStyle/>
          <a:p>
            <a:pPr marL="457200" indent="-457200">
              <a:buFont typeface="+mj-lt"/>
              <a:buAutoNum type="arabicPeriod"/>
            </a:pPr>
            <a:r>
              <a:rPr lang="en-US" sz="2000" dirty="0">
                <a:latin typeface="Times New Roman" pitchFamily="18" charset="0" panose="02020603050405020304"/>
                <a:ea typeface="Times New Roman" pitchFamily="18" charset="0" panose="02020603050405020304"/>
                <a:cs typeface="Times New Roman" pitchFamily="18" charset="0" panose="02020603050405020304"/>
              </a:rPr>
              <a:t>Brief description of the Use Case</a:t>
            </a:r>
          </a:p>
          <a:p>
            <a:pPr marL="457200" indent="-457200">
              <a:buFont typeface="+mj-lt"/>
              <a:buAutoNum type="arabicPeriod"/>
            </a:pPr>
            <a:r>
              <a:rPr lang="en-US" sz="2000" dirty="0">
                <a:effectLst/>
                <a:latin typeface="Times New Roman" pitchFamily="18" charset="0" panose="02020603050405020304"/>
                <a:ea typeface="Times New Roman" pitchFamily="18" charset="0" panose="02020603050405020304"/>
                <a:cs typeface="Times New Roman" pitchFamily="18" charset="0" panose="02020603050405020304"/>
              </a:rPr>
              <a:t>M2) User Behavior and Opinions Over Time.</a:t>
            </a:r>
          </a:p>
          <a:p>
            <a:pPr marL="457200" indent="-457200">
              <a:buFont typeface="+mj-lt"/>
              <a:buAutoNum type="arabicPeriod"/>
            </a:pPr>
            <a:r>
              <a:rPr lang="en-US" sz="2000" dirty="0">
                <a:effectLst/>
                <a:latin typeface="Times New Roman" pitchFamily="18" charset="0" panose="02020603050405020304"/>
                <a:ea typeface="Times New Roman" pitchFamily="18" charset="0" panose="02020603050405020304"/>
                <a:cs typeface="Times New Roman" pitchFamily="18" charset="0" panose="02020603050405020304"/>
              </a:rPr>
              <a:t>M3) Composition of User Demographics, Interests, and Intentions</a:t>
            </a:r>
          </a:p>
          <a:p>
            <a:pPr marL="457200" indent="-457200">
              <a:buFont typeface="+mj-lt"/>
              <a:buAutoNum type="arabicPeriod"/>
            </a:pPr>
            <a:r>
              <a:rPr lang="en-US" sz="2000" dirty="0">
                <a:effectLst/>
                <a:latin typeface="Times New Roman" pitchFamily="18" charset="0" panose="02020603050405020304"/>
                <a:ea typeface="Times New Roman" pitchFamily="18" charset="0" panose="02020603050405020304"/>
                <a:cs typeface="Times New Roman" pitchFamily="18" charset="0" panose="02020603050405020304"/>
              </a:rPr>
              <a:t>M4) Distributions of User Age, Income, Usage Intent, and Purchase Intent.</a:t>
            </a:r>
          </a:p>
          <a:p>
            <a:pPr marL="457200" indent="-457200">
              <a:buFont typeface="+mj-lt"/>
              <a:buAutoNum type="arabicPeriod"/>
            </a:pPr>
            <a:r>
              <a:rPr lang="en-US" sz="2000" dirty="0">
                <a:effectLst/>
                <a:latin typeface="Times New Roman" pitchFamily="18" charset="0" panose="02020603050405020304"/>
                <a:ea typeface="Times New Roman" pitchFamily="18" charset="0" panose="02020603050405020304"/>
                <a:cs typeface="Times New Roman" pitchFamily="18" charset="0" panose="02020603050405020304"/>
              </a:rPr>
              <a:t>M5) Demographic and other user-characteristic profile comparison of a) most viable, b) unsure, and c) most disinterested users.</a:t>
            </a:r>
          </a:p>
          <a:p>
            <a:pPr marL="457200" indent="-457200">
              <a:buFont typeface="+mj-lt"/>
              <a:buAutoNum type="arabicPeriod"/>
            </a:pPr>
            <a:r>
              <a:rPr lang="en-US" sz="2000" dirty="0">
                <a:effectLst/>
                <a:latin typeface="Times New Roman" pitchFamily="18" charset="0" panose="02020603050405020304"/>
                <a:ea typeface="Times New Roman" pitchFamily="18" charset="0" panose="02020603050405020304"/>
                <a:cs typeface="Times New Roman" pitchFamily="18" charset="0" panose="02020603050405020304"/>
              </a:rPr>
              <a:t>M6) Revelatory relationships between user characteristics and intended behaviors.</a:t>
            </a:r>
          </a:p>
          <a:p>
            <a:pPr marL="457200" indent="-457200">
              <a:buFont typeface="+mj-lt"/>
              <a:buAutoNum type="arabicPeriod"/>
            </a:pPr>
            <a:r>
              <a:rPr lang="en-US" sz="2000" dirty="0">
                <a:solidFill>
                  <a:schemeClr val="tx1"/>
                </a:solidFill>
                <a:effectLst/>
                <a:latin typeface="Times New Roman" pitchFamily="18" charset="0" panose="02020603050405020304"/>
                <a:ea typeface="Times New Roman" pitchFamily="18" charset="0" panose="02020603050405020304"/>
                <a:cs typeface="Times New Roman" pitchFamily="18" charset="0" panose="02020603050405020304"/>
              </a:rPr>
              <a:t>M7) Possible data insights from geographical representations.</a:t>
            </a:r>
          </a:p>
          <a:p>
            <a:pPr marL="457200" indent="-457200">
              <a:buFont typeface="+mj-lt"/>
              <a:buAutoNum type="arabicPeriod"/>
            </a:pPr>
            <a:r>
              <a:rPr lang="en-US" sz="2000" dirty="0">
                <a:latin typeface="Times New Roman" pitchFamily="18" charset="0" panose="02020603050405020304"/>
                <a:ea typeface="Times New Roman" pitchFamily="18" charset="0" panose="02020603050405020304"/>
                <a:cs typeface="Times New Roman" pitchFamily="18" charset="0" panose="02020603050405020304"/>
              </a:rPr>
              <a:t>Summary of data insights most effective for decision making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539750"/>
            <a:ext cx="10515600" cy="1500745"/>
          </a:xfrm>
        </p:spPr>
        <p:txBody>
          <a:bodyPr>
            <a:normAutofit fontScale="90000"/>
          </a:bodyPr>
          <a:lstStyle/>
          <a:p>
            <a:r>
              <a:rPr lang="en-US" sz="3200" b="1" dirty="0">
                <a:cs typeface="Times New Roman" pitchFamily="18" charset="0" panose="02020603050405020304"/>
              </a:rPr>
              <a:t>1. Brief description of the Use Case</a:t>
            </a:r>
          </a:p>
        </p:txBody>
      </p:sp>
      <p:sp>
        <p:nvSpPr>
          <p:cNvPr id="3" name="Content Placeholder 2"/>
          <p:cNvSpPr>
            <a:spLocks noGrp="1" noEditPoints="1"/>
          </p:cNvSpPr>
          <p:nvPr>
            <p:ph idx="1"/>
          </p:nvPr>
        </p:nvSpPr>
        <p:spPr>
          <a:xfrm>
            <a:off x="838200" y="1950823"/>
            <a:ext cx="10515600" cy="3940390"/>
          </a:xfrm>
        </p:spPr>
        <p:txBody>
          <a:bodyPr>
            <a:normAutofit/>
          </a:bodyPr>
          <a:lstStyle/>
          <a:p>
            <a:pPr marL="0" marR="0" indent="0">
              <a:buNone/>
            </a:pPr>
            <a:r>
              <a:rPr lang="en-US" sz="2000" dirty="0">
                <a:effectLst/>
                <a:latin typeface="Times New Roman" pitchFamily="18" charset="0" panose="02020603050405020304"/>
                <a:ea typeface="Times New Roman" pitchFamily="18" charset="0" panose="02020603050405020304"/>
              </a:rPr>
              <a:t>	Better By Far aims to launch a cutting-edge Social Media Platform, "Better By Far." Our Data Visualization Programming team, under Dr. Mead's guidance, is tasked with decoding seven pivotal datasets. Each module, aligned with Better By Far's objectives, unfolds a unique facet of user behavior, demographics, and intentions, paving the way for data-driven decisions.</a:t>
            </a:r>
          </a:p>
          <a:p>
            <a:pPr marL="0" marR="0" indent="0">
              <a:buNone/>
            </a:pPr>
            <a:endParaRPr lang="en-US" sz="2000" dirty="0">
              <a:effectLst/>
              <a:latin typeface="Times New Roman" pitchFamily="18" charset="0" panose="02020603050405020304"/>
              <a:ea typeface="Times New Roman" pitchFamily="18" charset="0" panose="02020603050405020304"/>
            </a:endParaRPr>
          </a:p>
          <a:p>
            <a:pPr marL="342900" marR="0" indent="-342900">
              <a:buFont typeface="+mj-lt"/>
              <a:buAutoNum type="arabicPeriod"/>
            </a:pPr>
            <a:r>
              <a:rPr lang="en-US" sz="2000" b="1" dirty="0">
                <a:effectLst/>
                <a:latin typeface="Times New Roman" pitchFamily="18" charset="0" panose="02020603050405020304"/>
                <a:ea typeface="Times New Roman" pitchFamily="18" charset="0" panose="02020603050405020304"/>
              </a:rPr>
              <a:t>Data Exploration Journey:</a:t>
            </a:r>
            <a:r>
              <a:rPr lang="en-US" sz="2000" dirty="0">
                <a:effectLst/>
                <a:latin typeface="Times New Roman" pitchFamily="18" charset="0" panose="02020603050405020304"/>
                <a:ea typeface="Times New Roman" pitchFamily="18" charset="0" panose="02020603050405020304"/>
              </a:rPr>
              <a:t> Embark on a modular analysis journey, unraveling insights from the initial dataset to subsequent ones.</a:t>
            </a:r>
          </a:p>
          <a:p>
            <a:pPr marL="342900" marR="0" indent="-342900">
              <a:buFont typeface="+mj-lt"/>
              <a:buAutoNum type="arabicPeriod"/>
            </a:pPr>
            <a:r>
              <a:rPr lang="en-US" sz="2000" b="1" dirty="0">
                <a:effectLst/>
                <a:latin typeface="Times New Roman" pitchFamily="18" charset="0" panose="02020603050405020304"/>
                <a:ea typeface="Times New Roman" pitchFamily="18" charset="0" panose="02020603050405020304"/>
              </a:rPr>
              <a:t>Strategic Objectives: </a:t>
            </a:r>
            <a:r>
              <a:rPr lang="en-US" sz="2000" dirty="0">
                <a:effectLst/>
                <a:latin typeface="Times New Roman" pitchFamily="18" charset="0" panose="02020603050405020304"/>
                <a:ea typeface="Times New Roman" pitchFamily="18" charset="0" panose="02020603050405020304"/>
              </a:rPr>
              <a:t>Address Better By Far's seven objectives (M1 to M7), encompassing user behavior, demographics, and geographical representations.</a:t>
            </a:r>
          </a:p>
          <a:p>
            <a:pPr marL="342900" marR="0" indent="-342900">
              <a:buFont typeface="+mj-lt"/>
              <a:buAutoNum type="arabicPeriod"/>
            </a:pPr>
            <a:r>
              <a:rPr lang="en-US" sz="2000" b="1" dirty="0">
                <a:effectLst/>
                <a:latin typeface="Times New Roman" pitchFamily="18" charset="0" panose="02020603050405020304"/>
                <a:ea typeface="Times New Roman" pitchFamily="18" charset="0" panose="02020603050405020304"/>
              </a:rPr>
              <a:t>Actionable Insights: </a:t>
            </a:r>
            <a:r>
              <a:rPr lang="en-US" sz="2000" dirty="0">
                <a:effectLst/>
                <a:latin typeface="Times New Roman" pitchFamily="18" charset="0" panose="02020603050405020304"/>
                <a:ea typeface="Times New Roman" pitchFamily="18" charset="0" panose="02020603050405020304"/>
              </a:rPr>
              <a:t>Illuminate how the data insights will guide Better By Far's strategic decisions for a successful social media platform launch.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365125"/>
            <a:ext cx="10515600" cy="1500745"/>
          </a:xfrm>
        </p:spPr>
        <p:txBody>
          <a:bodyPr>
            <a:normAutofit fontScale="90000"/>
          </a:bodyPr>
          <a:lstStyle/>
          <a:p>
            <a:r>
              <a:rPr lang="en-US" sz="3200" dirty="0">
                <a:cs typeface="Times New Roman" pitchFamily="18" charset="0" panose="02020603050405020304"/>
              </a:rPr>
              <a:t>2 </a:t>
            </a:r>
            <a:r>
              <a:rPr lang="en-US" sz="3200" dirty="0">
                <a:effectLst/>
                <a:latin typeface="Times New Roman" pitchFamily="18" charset="0" panose="02020603050405020304"/>
                <a:ea typeface="Times New Roman" pitchFamily="18" charset="0" panose="02020603050405020304"/>
              </a:rPr>
              <a:t>M2) User Behavior and Opinions Over Time.</a:t>
            </a:r>
            <a:endParaRPr lang="en-US" sz="3200" dirty="0">
              <a:solidFill>
                <a:srgbClr val="FF0000"/>
              </a:solidFill>
              <a:cs typeface="Times New Roman" pitchFamily="18" charset="0" panose="02020603050405020304"/>
            </a:endParaRPr>
          </a:p>
        </p:txBody>
      </p:sp>
      <p:sp>
        <p:nvSpPr>
          <p:cNvPr id="3" name="Content Placeholder 2"/>
          <p:cNvSpPr>
            <a:spLocks noGrp="1" noEditPoints="1"/>
          </p:cNvSpPr>
          <p:nvPr>
            <p:ph idx="1"/>
          </p:nvPr>
        </p:nvSpPr>
        <p:spPr>
          <a:xfrm>
            <a:off x="7961688" y="1775137"/>
            <a:ext cx="3392112" cy="4576451"/>
          </a:xfrm>
        </p:spPr>
        <p:txBody>
          <a:bodyPr>
            <a:normAutofit/>
          </a:bodyPr>
          <a:lstStyle/>
          <a:p>
            <a:pPr marL="0" marR="0" indent="0" algn="just">
              <a:buNone/>
            </a:pPr>
            <a:r>
              <a:rPr lang="en-US" sz="1600" b="1" dirty="0">
                <a:effectLst/>
                <a:latin typeface="Times New Roman" pitchFamily="18" charset="0" panose="02020603050405020304"/>
                <a:ea typeface="Times New Roman" pitchFamily="18" charset="0" panose="02020603050405020304"/>
              </a:rPr>
              <a:t>Income Diversity Trends:</a:t>
            </a:r>
          </a:p>
          <a:p>
            <a:pPr marL="0" marR="0" indent="0" algn="just">
              <a:buNone/>
            </a:pPr>
            <a:r>
              <a:rPr lang="en-US" sz="1600" dirty="0">
                <a:effectLst/>
                <a:latin typeface="Times New Roman" pitchFamily="18" charset="0" panose="02020603050405020304"/>
                <a:ea typeface="Times New Roman" pitchFamily="18" charset="0" panose="02020603050405020304"/>
              </a:rPr>
              <a:t>Identified gaps in income disclosure during specific months, emphasizing the need for targeted engagement strategies.</a:t>
            </a:r>
          </a:p>
          <a:p>
            <a:pPr marL="0" marR="0" indent="0" algn="just">
              <a:buNone/>
            </a:pPr>
            <a:r>
              <a:rPr lang="en-US" sz="1600" dirty="0">
                <a:effectLst/>
                <a:latin typeface="Times New Roman" pitchFamily="18" charset="0" panose="02020603050405020304"/>
                <a:ea typeface="Times New Roman" pitchFamily="18" charset="0" panose="02020603050405020304"/>
              </a:rPr>
              <a:t>Discovered a significant portion of users reporting annual incomes over </a:t>
            </a:r>
            <a:r>
              <a:rPr lang="en-US" sz="1600" b="1" dirty="0">
                <a:effectLst/>
                <a:latin typeface="Times New Roman" pitchFamily="18" charset="0" panose="02020603050405020304"/>
                <a:ea typeface="Times New Roman" pitchFamily="18" charset="0" panose="02020603050405020304"/>
              </a:rPr>
              <a:t>$100,000</a:t>
            </a:r>
            <a:r>
              <a:rPr lang="en-US" sz="1600" dirty="0">
                <a:effectLst/>
                <a:latin typeface="Times New Roman" pitchFamily="18" charset="0" panose="02020603050405020304"/>
                <a:ea typeface="Times New Roman" pitchFamily="18" charset="0" panose="02020603050405020304"/>
              </a:rPr>
              <a:t>, indicating a high-purchasing-power user </a:t>
            </a:r>
            <a:r>
              <a:rPr lang="en-US" sz="2000" dirty="0">
                <a:effectLst/>
                <a:latin typeface="Times New Roman" pitchFamily="18" charset="0" panose="02020603050405020304"/>
                <a:ea typeface="Times New Roman" pitchFamily="18" charset="0" panose="02020603050405020304"/>
              </a:rPr>
              <a:t>segment</a:t>
            </a:r>
            <a:r>
              <a:rPr lang="en-US" sz="1600" dirty="0">
                <a:effectLst/>
                <a:latin typeface="Times New Roman" pitchFamily="18" charset="0" panose="02020603050405020304"/>
                <a:ea typeface="Times New Roman" pitchFamily="18" charset="0" panose="02020603050405020304"/>
              </a:rPr>
              <a:t>.</a:t>
            </a:r>
          </a:p>
          <a:p>
            <a:pPr marL="0" marR="0" indent="0" algn="just">
              <a:buNone/>
            </a:pPr>
            <a:r>
              <a:rPr lang="en-US" sz="1600" b="1" dirty="0">
                <a:effectLst/>
                <a:latin typeface="Times New Roman" pitchFamily="18" charset="0" panose="02020603050405020304"/>
                <a:ea typeface="Times New Roman" pitchFamily="18" charset="0" panose="02020603050405020304"/>
              </a:rPr>
              <a:t>Proactive Engagement:</a:t>
            </a:r>
          </a:p>
          <a:p>
            <a:pPr marL="0" marR="0" indent="0" algn="just">
              <a:buNone/>
            </a:pPr>
            <a:r>
              <a:rPr lang="en-US" sz="1600" dirty="0">
                <a:effectLst/>
                <a:latin typeface="Times New Roman" pitchFamily="18" charset="0" panose="02020603050405020304"/>
                <a:ea typeface="Times New Roman" pitchFamily="18" charset="0" panose="02020603050405020304"/>
              </a:rPr>
              <a:t>Implement targeted campaigns to address income disclosure gaps and encourage users to willingly share financial information.</a:t>
            </a:r>
          </a:p>
          <a:p>
            <a:pPr marL="0" marR="0" indent="0" algn="just">
              <a:buNone/>
            </a:pPr>
            <a:r>
              <a:rPr lang="en-US" sz="1600" dirty="0">
                <a:effectLst/>
                <a:latin typeface="Times New Roman" pitchFamily="18" charset="0" panose="02020603050405020304"/>
                <a:ea typeface="Times New Roman" pitchFamily="18" charset="0" panose="02020603050405020304"/>
              </a:rPr>
              <a:t>Devise </a:t>
            </a:r>
            <a:r>
              <a:rPr lang="en-US" sz="1600" b="1" dirty="0">
                <a:effectLst/>
                <a:latin typeface="Times New Roman" pitchFamily="18" charset="0" panose="02020603050405020304"/>
                <a:ea typeface="Times New Roman" pitchFamily="18" charset="0" panose="02020603050405020304"/>
              </a:rPr>
              <a:t>exclusive features</a:t>
            </a:r>
            <a:r>
              <a:rPr lang="en-US" sz="1600" dirty="0">
                <a:effectLst/>
                <a:latin typeface="Times New Roman" pitchFamily="18" charset="0" panose="02020603050405020304"/>
                <a:ea typeface="Times New Roman" pitchFamily="18" charset="0" panose="02020603050405020304"/>
              </a:rPr>
              <a:t> and </a:t>
            </a:r>
            <a:r>
              <a:rPr lang="en-US" sz="1600" b="1" dirty="0">
                <a:effectLst/>
                <a:latin typeface="Times New Roman" pitchFamily="18" charset="0" panose="02020603050405020304"/>
                <a:ea typeface="Times New Roman" pitchFamily="18" charset="0" panose="02020603050405020304"/>
              </a:rPr>
              <a:t>personalized content</a:t>
            </a:r>
            <a:r>
              <a:rPr lang="en-US" sz="1600" dirty="0">
                <a:effectLst/>
                <a:latin typeface="Times New Roman" pitchFamily="18" charset="0" panose="02020603050405020304"/>
                <a:ea typeface="Times New Roman" pitchFamily="18" charset="0" panose="02020603050405020304"/>
              </a:rPr>
              <a:t> for high-income users to maximize engagement and satisfaction.</a:t>
            </a:r>
          </a:p>
        </p:txBody>
      </p:sp>
      <p:pic>
        <p:nvPicPr>
          <p:cNvPr id="4" name="Picture 3"/>
          <p:cNvPicPr>
            <a:picLocks noChangeAspect="1"/>
          </p:cNvPicPr>
          <p:nvPr/>
        </p:nvPicPr>
        <p:blipFill>
          <a:blip r:embed="rId1"/>
          <a:srcRect/>
          <a:stretch>
            <a:fillRect/>
          </a:stretch>
        </p:blipFill>
        <p:spPr>
          <a:xfrm>
            <a:off x="520700" y="1625014"/>
            <a:ext cx="7440988" cy="50261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rcRect l="27653" r="27653" b="93715"/>
          <a:stretch/>
        </p:blipFill>
        <p:spPr>
          <a:xfrm>
            <a:off x="7026728" y="1115497"/>
            <a:ext cx="4136600" cy="602418"/>
          </a:xfrm>
          <a:prstGeom prst="rect">
            <a:avLst/>
          </a:prstGeom>
        </p:spPr>
      </p:pic>
      <p:sp>
        <p:nvSpPr>
          <p:cNvPr id="2" name="Title 1"/>
          <p:cNvSpPr>
            <a:spLocks noGrp="1" noEditPoints="1"/>
          </p:cNvSpPr>
          <p:nvPr>
            <p:ph type="title"/>
          </p:nvPr>
        </p:nvSpPr>
        <p:spPr>
          <a:xfrm>
            <a:off x="838200" y="365125"/>
            <a:ext cx="10515600" cy="1500745"/>
          </a:xfrm>
        </p:spPr>
        <p:txBody>
          <a:bodyPr>
            <a:normAutofit fontScale="90000"/>
          </a:bodyPr>
          <a:lstStyle/>
          <a:p>
            <a:pPr marL="0" marR="0">
              <a:spcBef>
                <a:spcPts val="0"/>
              </a:spcBef>
              <a:spcAft>
                <a:spcPts val="0"/>
              </a:spcAft>
            </a:pPr>
            <a:r>
              <a:rPr lang="en-US" sz="3200" dirty="0">
                <a:cs typeface="Times New Roman" pitchFamily="18" charset="0" panose="02020603050405020304"/>
              </a:rPr>
              <a:t>3. </a:t>
            </a:r>
            <a:r>
              <a:rPr lang="en-US" sz="3200" dirty="0">
                <a:effectLst/>
                <a:latin typeface="Times New Roman" pitchFamily="18" charset="0" panose="02020603050405020304"/>
                <a:ea typeface="Times New Roman" pitchFamily="18" charset="0" panose="02020603050405020304"/>
              </a:rPr>
              <a:t>M3) Composition of User Demographics, Interests, and Intentions.</a:t>
            </a:r>
            <a:endParaRPr lang="en-US" sz="3200" dirty="0">
              <a:solidFill>
                <a:srgbClr val="FF0000"/>
              </a:solidFill>
              <a:cs typeface="Times New Roman" pitchFamily="18" charset="0" panose="02020603050405020304"/>
            </a:endParaRPr>
          </a:p>
        </p:txBody>
      </p:sp>
      <p:pic>
        <p:nvPicPr>
          <p:cNvPr id="4" name="Picture 3"/>
          <p:cNvPicPr>
            <a:picLocks noChangeAspect="1"/>
          </p:cNvPicPr>
          <p:nvPr/>
        </p:nvPicPr>
        <p:blipFill>
          <a:blip r:embed="rId2"/>
          <a:srcRect l="9205" t="13197" r="8622" b="10513"/>
          <a:stretch/>
        </p:blipFill>
        <p:spPr>
          <a:xfrm>
            <a:off x="6270625" y="1588453"/>
            <a:ext cx="5406447" cy="5185798"/>
          </a:xfrm>
          <a:prstGeom prst="rect">
            <a:avLst/>
          </a:prstGeom>
        </p:spPr>
      </p:pic>
      <p:sp>
        <p:nvSpPr>
          <p:cNvPr id="3" name="Content Placeholder 2"/>
          <p:cNvSpPr>
            <a:spLocks noGrp="1" noEditPoints="1"/>
          </p:cNvSpPr>
          <p:nvPr>
            <p:ph idx="1"/>
          </p:nvPr>
        </p:nvSpPr>
        <p:spPr>
          <a:xfrm>
            <a:off x="1044575" y="1933345"/>
            <a:ext cx="4606925" cy="4496015"/>
          </a:xfrm>
        </p:spPr>
        <p:txBody>
          <a:bodyPr>
            <a:normAutofit/>
          </a:bodyPr>
          <a:lstStyle/>
          <a:p>
            <a:pPr marL="0" marR="0" indent="0" algn="just">
              <a:buNone/>
            </a:pPr>
            <a:r>
              <a:rPr lang="en-US" sz="1800" b="1" dirty="0">
                <a:effectLst/>
                <a:latin typeface="Times New Roman" pitchFamily="18" charset="0" panose="02020603050405020304"/>
                <a:ea typeface="Times New Roman" pitchFamily="18" charset="0" panose="02020603050405020304"/>
              </a:rPr>
              <a:t>Diverse User Base:</a:t>
            </a:r>
          </a:p>
          <a:p>
            <a:pPr marL="0" marR="0" indent="0" algn="just">
              <a:buNone/>
            </a:pPr>
            <a:r>
              <a:rPr lang="en-US" sz="1600" dirty="0">
                <a:effectLst/>
                <a:latin typeface="Times New Roman" pitchFamily="18" charset="0" panose="02020603050405020304"/>
                <a:ea typeface="Times New Roman" pitchFamily="18" charset="0" panose="02020603050405020304"/>
              </a:rPr>
              <a:t>   - Uncovered a diverse user composition with </a:t>
            </a:r>
            <a:r>
              <a:rPr lang="en-US" sz="1600" b="1" dirty="0">
                <a:effectLst/>
                <a:latin typeface="Times New Roman" pitchFamily="18" charset="0" panose="02020603050405020304"/>
                <a:ea typeface="Times New Roman" pitchFamily="18" charset="0" panose="02020603050405020304"/>
              </a:rPr>
              <a:t>White (41%) and Mexican American (27%) </a:t>
            </a:r>
            <a:r>
              <a:rPr lang="en-US" sz="1600" b="0" dirty="0">
                <a:effectLst/>
                <a:latin typeface="Times New Roman" pitchFamily="18" charset="0" panose="02020603050405020304"/>
                <a:ea typeface="Times New Roman" pitchFamily="18" charset="0" panose="02020603050405020304"/>
              </a:rPr>
              <a:t>target customers</a:t>
            </a:r>
            <a:r>
              <a:rPr lang="en-US" sz="1600" dirty="0">
                <a:effectLst/>
                <a:latin typeface="Times New Roman" pitchFamily="18" charset="0" panose="02020603050405020304"/>
                <a:ea typeface="Times New Roman" pitchFamily="18" charset="0" panose="02020603050405020304"/>
              </a:rPr>
              <a:t> as the majority, alongside </a:t>
            </a:r>
            <a:r>
              <a:rPr lang="en-US" sz="1600" b="1" dirty="0">
                <a:effectLst/>
                <a:latin typeface="Times New Roman" pitchFamily="18" charset="0" panose="02020603050405020304"/>
                <a:ea typeface="Times New Roman" pitchFamily="18" charset="0" panose="02020603050405020304"/>
              </a:rPr>
              <a:t>Southeast Asian </a:t>
            </a:r>
            <a:r>
              <a:rPr lang="en-US" sz="1600" b="0" dirty="0">
                <a:effectLst/>
                <a:latin typeface="Times New Roman" pitchFamily="18" charset="0" panose="02020603050405020304"/>
                <a:ea typeface="Times New Roman" pitchFamily="18" charset="0" panose="02020603050405020304"/>
              </a:rPr>
              <a:t>and</a:t>
            </a:r>
            <a:r>
              <a:rPr lang="en-US" sz="1600" b="1" dirty="0">
                <a:effectLst/>
                <a:latin typeface="Times New Roman" pitchFamily="18" charset="0" panose="02020603050405020304"/>
                <a:ea typeface="Times New Roman" pitchFamily="18" charset="0" panose="02020603050405020304"/>
              </a:rPr>
              <a:t> International</a:t>
            </a:r>
            <a:r>
              <a:rPr lang="en-US" sz="1600" dirty="0">
                <a:effectLst/>
                <a:latin typeface="Times New Roman" pitchFamily="18" charset="0" panose="02020603050405020304"/>
                <a:ea typeface="Times New Roman" pitchFamily="18" charset="0" panose="02020603050405020304"/>
              </a:rPr>
              <a:t> users (both at </a:t>
            </a:r>
            <a:r>
              <a:rPr lang="en-US" sz="1600" b="1" dirty="0">
                <a:effectLst/>
                <a:latin typeface="Times New Roman" pitchFamily="18" charset="0" panose="02020603050405020304"/>
                <a:ea typeface="Times New Roman" pitchFamily="18" charset="0" panose="02020603050405020304"/>
              </a:rPr>
              <a:t>2%</a:t>
            </a:r>
            <a:r>
              <a:rPr lang="en-US" sz="1600" dirty="0">
                <a:effectLst/>
                <a:latin typeface="Times New Roman" pitchFamily="18" charset="0" panose="02020603050405020304"/>
                <a:ea typeface="Times New Roman" pitchFamily="18" charset="0" panose="02020603050405020304"/>
              </a:rPr>
              <a:t>).</a:t>
            </a:r>
          </a:p>
          <a:p>
            <a:pPr marL="0" marR="0" indent="0" algn="just">
              <a:buNone/>
            </a:pPr>
            <a:r>
              <a:rPr lang="en-US" sz="1600" dirty="0">
                <a:effectLst/>
                <a:latin typeface="Times New Roman" pitchFamily="18" charset="0" panose="02020603050405020304"/>
                <a:ea typeface="Times New Roman" pitchFamily="18" charset="0" panose="02020603050405020304"/>
              </a:rPr>
              <a:t>   - Noted a significant opportunity for engagement with Mexican American users and the potential for international user outreach.</a:t>
            </a:r>
          </a:p>
          <a:p>
            <a:pPr marL="0" marR="0" indent="0" algn="just">
              <a:buNone/>
            </a:pPr>
            <a:r>
              <a:rPr lang="en-US" sz="1800" b="1" dirty="0">
                <a:effectLst/>
                <a:latin typeface="Times New Roman" pitchFamily="18" charset="0" panose="02020603050405020304"/>
                <a:ea typeface="Times New Roman" pitchFamily="18" charset="0" panose="02020603050405020304"/>
              </a:rPr>
              <a:t>Culturally Inclusive Platform:</a:t>
            </a:r>
          </a:p>
          <a:p>
            <a:pPr marL="0" marR="0" indent="0" algn="just">
              <a:buNone/>
            </a:pPr>
            <a:r>
              <a:rPr lang="en-US" sz="1600" dirty="0">
                <a:effectLst/>
                <a:latin typeface="Times New Roman" pitchFamily="18" charset="0" panose="02020603050405020304"/>
                <a:ea typeface="Times New Roman" pitchFamily="18" charset="0" panose="02020603050405020304"/>
              </a:rPr>
              <a:t>   - Foster platform inclusivity by creating tailored content for the prominent Mexican American demographic.</a:t>
            </a:r>
          </a:p>
          <a:p>
            <a:pPr marL="0" marR="0" indent="0" algn="just">
              <a:buNone/>
            </a:pPr>
            <a:r>
              <a:rPr lang="en-US" sz="1600" dirty="0">
                <a:effectLst/>
                <a:latin typeface="Times New Roman" pitchFamily="18" charset="0" panose="02020603050405020304"/>
                <a:ea typeface="Times New Roman" pitchFamily="18" charset="0" panose="02020603050405020304"/>
              </a:rPr>
              <a:t>   - </a:t>
            </a:r>
            <a:r>
              <a:rPr lang="en-US" sz="1600" b="1" dirty="0">
                <a:effectLst/>
                <a:latin typeface="Times New Roman" pitchFamily="18" charset="0" panose="02020603050405020304"/>
                <a:ea typeface="Times New Roman" pitchFamily="18" charset="0" panose="02020603050405020304"/>
              </a:rPr>
              <a:t>Expand international appeal</a:t>
            </a:r>
            <a:r>
              <a:rPr lang="en-US" sz="1600" dirty="0">
                <a:effectLst/>
                <a:latin typeface="Times New Roman" pitchFamily="18" charset="0" panose="02020603050405020304"/>
                <a:ea typeface="Times New Roman" pitchFamily="18" charset="0" panose="02020603050405020304"/>
              </a:rPr>
              <a:t> through multilingual support, respecting user privacy, and implementing personalized marketing strategies for diverse user segments.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76275" y="349250"/>
            <a:ext cx="11515725" cy="1500745"/>
          </a:xfrm>
        </p:spPr>
        <p:txBody>
          <a:bodyPr>
            <a:normAutofit fontScale="90000"/>
          </a:bodyPr>
          <a:lstStyle/>
          <a:p>
            <a:pPr marL="0" marR="0">
              <a:spcBef>
                <a:spcPts val="0"/>
              </a:spcBef>
              <a:spcAft>
                <a:spcPts val="0"/>
              </a:spcAft>
            </a:pPr>
            <a:r>
              <a:rPr lang="en-US" sz="3200" dirty="0">
                <a:cs typeface="Times New Roman" pitchFamily="18" charset="0" panose="02020603050405020304"/>
              </a:rPr>
              <a:t>3. </a:t>
            </a:r>
            <a:r>
              <a:rPr lang="en-US" sz="3200" dirty="0">
                <a:effectLst/>
                <a:latin typeface="Times New Roman" pitchFamily="18" charset="0" panose="02020603050405020304"/>
                <a:ea typeface="Times New Roman" pitchFamily="18" charset="0" panose="02020603050405020304"/>
              </a:rPr>
              <a:t>M3) Composition of User Demographics, Interests, and Intentions.</a:t>
            </a:r>
            <a:endParaRPr lang="en-US" sz="3200" dirty="0">
              <a:solidFill>
                <a:srgbClr val="FF0000"/>
              </a:solidFill>
              <a:cs typeface="Times New Roman" pitchFamily="18" charset="0" panose="02020603050405020304"/>
            </a:endParaRPr>
          </a:p>
        </p:txBody>
      </p:sp>
      <p:sp>
        <p:nvSpPr>
          <p:cNvPr id="3" name="Content Placeholder 2"/>
          <p:cNvSpPr>
            <a:spLocks noGrp="1" noEditPoints="1"/>
          </p:cNvSpPr>
          <p:nvPr>
            <p:ph idx="1"/>
          </p:nvPr>
        </p:nvSpPr>
        <p:spPr>
          <a:xfrm>
            <a:off x="7537450" y="1454727"/>
            <a:ext cx="4276725" cy="4801611"/>
          </a:xfrm>
        </p:spPr>
        <p:txBody>
          <a:bodyPr>
            <a:normAutofit/>
          </a:bodyPr>
          <a:lstStyle/>
          <a:p>
            <a:pPr marL="0" marR="0" indent="0" algn="just">
              <a:buNone/>
            </a:pPr>
            <a:r>
              <a:rPr lang="en-US" sz="1600" b="1" dirty="0">
                <a:effectLst/>
                <a:latin typeface="Times New Roman" pitchFamily="18" charset="0" panose="02020603050405020304"/>
                <a:ea typeface="Times New Roman" pitchFamily="18" charset="0" panose="02020603050405020304"/>
              </a:rPr>
              <a:t>Diverse Break Preferences:</a:t>
            </a:r>
          </a:p>
          <a:p>
            <a:pPr marL="0" marR="0" indent="0" algn="just">
              <a:buNone/>
            </a:pPr>
            <a:r>
              <a:rPr lang="en-US" sz="1600" dirty="0">
                <a:effectLst/>
                <a:latin typeface="Times New Roman" pitchFamily="18" charset="0" panose="02020603050405020304"/>
                <a:ea typeface="Times New Roman" pitchFamily="18" charset="0" panose="02020603050405020304"/>
              </a:rPr>
              <a:t>Uncovered diverse user preferences, with </a:t>
            </a:r>
            <a:r>
              <a:rPr lang="en-US" sz="1600" b="1" dirty="0">
                <a:effectLst/>
                <a:latin typeface="Times New Roman" pitchFamily="18" charset="0" panose="02020603050405020304"/>
                <a:ea typeface="Times New Roman" pitchFamily="18" charset="0" panose="02020603050405020304"/>
              </a:rPr>
              <a:t>15</a:t>
            </a:r>
            <a:r>
              <a:rPr lang="en-US" sz="1600" dirty="0">
                <a:effectLst/>
                <a:latin typeface="Times New Roman" pitchFamily="18" charset="0" panose="02020603050405020304"/>
                <a:ea typeface="Times New Roman" pitchFamily="18" charset="0" panose="02020603050405020304"/>
              </a:rPr>
              <a:t> students favoring very short social media breaks, </a:t>
            </a:r>
            <a:r>
              <a:rPr lang="en-US" sz="1600" b="1" dirty="0">
                <a:effectLst/>
                <a:latin typeface="Times New Roman" pitchFamily="18" charset="0" panose="02020603050405020304"/>
                <a:ea typeface="Times New Roman" pitchFamily="18" charset="0" panose="02020603050405020304"/>
              </a:rPr>
              <a:t>13</a:t>
            </a:r>
            <a:r>
              <a:rPr lang="en-US" sz="1600" dirty="0">
                <a:effectLst/>
                <a:latin typeface="Times New Roman" pitchFamily="18" charset="0" panose="02020603050405020304"/>
                <a:ea typeface="Times New Roman" pitchFamily="18" charset="0" panose="02020603050405020304"/>
              </a:rPr>
              <a:t> each opting for </a:t>
            </a:r>
            <a:r>
              <a:rPr lang="en-US" sz="1600" b="1" dirty="0">
                <a:effectLst/>
                <a:latin typeface="Times New Roman" pitchFamily="18" charset="0" panose="02020603050405020304"/>
                <a:ea typeface="Times New Roman" pitchFamily="18" charset="0" panose="02020603050405020304"/>
              </a:rPr>
              <a:t>3 weeks</a:t>
            </a:r>
            <a:r>
              <a:rPr lang="en-US" sz="1600" dirty="0">
                <a:effectLst/>
                <a:latin typeface="Times New Roman" pitchFamily="18" charset="0" panose="02020603050405020304"/>
                <a:ea typeface="Times New Roman" pitchFamily="18" charset="0" panose="02020603050405020304"/>
              </a:rPr>
              <a:t> and </a:t>
            </a:r>
            <a:r>
              <a:rPr lang="en-US" sz="1600" b="1" dirty="0">
                <a:effectLst/>
                <a:latin typeface="Times New Roman" pitchFamily="18" charset="0" panose="02020603050405020304"/>
                <a:ea typeface="Times New Roman" pitchFamily="18" charset="0" panose="02020603050405020304"/>
              </a:rPr>
              <a:t>1 month</a:t>
            </a:r>
            <a:r>
              <a:rPr lang="en-US" sz="1600" dirty="0">
                <a:effectLst/>
                <a:latin typeface="Times New Roman" pitchFamily="18" charset="0" panose="02020603050405020304"/>
                <a:ea typeface="Times New Roman" pitchFamily="18" charset="0" panose="02020603050405020304"/>
              </a:rPr>
              <a:t> off, and </a:t>
            </a:r>
            <a:r>
              <a:rPr lang="en-US" sz="1600" b="1" dirty="0">
                <a:effectLst/>
                <a:latin typeface="Times New Roman" pitchFamily="18" charset="0" panose="02020603050405020304"/>
                <a:ea typeface="Times New Roman" pitchFamily="18" charset="0" panose="02020603050405020304"/>
              </a:rPr>
              <a:t>10</a:t>
            </a:r>
            <a:r>
              <a:rPr lang="en-US" sz="1600" dirty="0">
                <a:effectLst/>
                <a:latin typeface="Times New Roman" pitchFamily="18" charset="0" panose="02020603050405020304"/>
                <a:ea typeface="Times New Roman" pitchFamily="18" charset="0" panose="02020603050405020304"/>
              </a:rPr>
              <a:t> students for a </a:t>
            </a:r>
            <a:r>
              <a:rPr lang="en-US" sz="1600" b="1" dirty="0">
                <a:effectLst/>
                <a:latin typeface="Times New Roman" pitchFamily="18" charset="0" panose="02020603050405020304"/>
                <a:ea typeface="Times New Roman" pitchFamily="18" charset="0" panose="02020603050405020304"/>
              </a:rPr>
              <a:t>one-week break</a:t>
            </a:r>
            <a:r>
              <a:rPr lang="en-US" sz="1600" dirty="0">
                <a:effectLst/>
                <a:latin typeface="Times New Roman" pitchFamily="18" charset="0" panose="02020603050405020304"/>
                <a:ea typeface="Times New Roman" pitchFamily="18" charset="0" panose="02020603050405020304"/>
              </a:rPr>
              <a:t>, indicating a balanced range of user choices.</a:t>
            </a:r>
          </a:p>
          <a:p>
            <a:pPr marL="0" marR="0" indent="0" algn="just">
              <a:buNone/>
            </a:pPr>
            <a:r>
              <a:rPr lang="en-US" sz="1600" b="1" dirty="0">
                <a:effectLst/>
                <a:latin typeface="Times New Roman" pitchFamily="18" charset="0" panose="02020603050405020304"/>
                <a:ea typeface="Times New Roman" pitchFamily="18" charset="0" panose="02020603050405020304"/>
              </a:rPr>
              <a:t>Mid-Range Break Preferences:</a:t>
            </a:r>
          </a:p>
          <a:p>
            <a:pPr marL="0" marR="0" indent="0" algn="just">
              <a:buNone/>
            </a:pPr>
            <a:r>
              <a:rPr lang="en-US" sz="1600" dirty="0">
                <a:effectLst/>
                <a:latin typeface="Times New Roman" pitchFamily="18" charset="0" panose="02020603050405020304"/>
                <a:ea typeface="Times New Roman" pitchFamily="18" charset="0" panose="02020603050405020304"/>
              </a:rPr>
              <a:t>Identified a mid-range preference among </a:t>
            </a:r>
            <a:r>
              <a:rPr lang="en-US" sz="1600" b="1" dirty="0">
                <a:effectLst/>
                <a:latin typeface="Times New Roman" pitchFamily="18" charset="0" panose="02020603050405020304"/>
                <a:ea typeface="Times New Roman" pitchFamily="18" charset="0" panose="02020603050405020304"/>
              </a:rPr>
              <a:t>10 </a:t>
            </a:r>
            <a:r>
              <a:rPr lang="en-US" sz="1600" dirty="0">
                <a:effectLst/>
                <a:latin typeface="Times New Roman" pitchFamily="18" charset="0" panose="02020603050405020304"/>
                <a:ea typeface="Times New Roman" pitchFamily="18" charset="0" panose="02020603050405020304"/>
              </a:rPr>
              <a:t>students for a one-week break and </a:t>
            </a:r>
            <a:r>
              <a:rPr lang="en-US" sz="1600" b="1" dirty="0">
                <a:effectLst/>
                <a:latin typeface="Times New Roman" pitchFamily="18" charset="0" panose="02020603050405020304"/>
                <a:ea typeface="Times New Roman" pitchFamily="18" charset="0" panose="02020603050405020304"/>
              </a:rPr>
              <a:t>8</a:t>
            </a:r>
            <a:r>
              <a:rPr lang="en-US" sz="1600" dirty="0">
                <a:effectLst/>
                <a:latin typeface="Times New Roman" pitchFamily="18" charset="0" panose="02020603050405020304"/>
                <a:ea typeface="Times New Roman" pitchFamily="18" charset="0" panose="02020603050405020304"/>
              </a:rPr>
              <a:t> students for two weeks, suggesting a potential target segment for tailored features.</a:t>
            </a:r>
          </a:p>
          <a:p>
            <a:pPr marL="0" marR="0" indent="0" algn="just">
              <a:buNone/>
            </a:pPr>
            <a:r>
              <a:rPr lang="en-US" sz="1600" b="1" dirty="0">
                <a:effectLst/>
                <a:latin typeface="Times New Roman" pitchFamily="18" charset="0" panose="02020603050405020304"/>
                <a:ea typeface="Times New Roman" pitchFamily="18" charset="0" panose="02020603050405020304"/>
              </a:rPr>
              <a:t>Tailored Break Features:</a:t>
            </a:r>
          </a:p>
          <a:p>
            <a:pPr marL="0" marR="0" indent="0" algn="just">
              <a:buNone/>
            </a:pPr>
            <a:r>
              <a:rPr lang="en-US" sz="1600" dirty="0">
                <a:effectLst/>
                <a:latin typeface="Times New Roman" pitchFamily="18" charset="0" panose="02020603050405020304"/>
                <a:ea typeface="Times New Roman" pitchFamily="18" charset="0" panose="02020603050405020304"/>
              </a:rPr>
              <a:t>Implement platform features like </a:t>
            </a:r>
            <a:r>
              <a:rPr lang="en-US" sz="1600" b="1" dirty="0">
                <a:effectLst/>
                <a:latin typeface="Times New Roman" pitchFamily="18" charset="0" panose="02020603050405020304"/>
                <a:ea typeface="Times New Roman" pitchFamily="18" charset="0" panose="02020603050405020304"/>
              </a:rPr>
              <a:t>daily highlights</a:t>
            </a:r>
            <a:r>
              <a:rPr lang="en-US" sz="1600" dirty="0">
                <a:effectLst/>
                <a:latin typeface="Times New Roman" pitchFamily="18" charset="0" panose="02020603050405020304"/>
                <a:ea typeface="Times New Roman" pitchFamily="18" charset="0" panose="02020603050405020304"/>
              </a:rPr>
              <a:t> for users taking short breaks, fostering more frequent engagement.</a:t>
            </a:r>
          </a:p>
          <a:p>
            <a:pPr marL="0" marR="0" indent="0" algn="just">
              <a:buNone/>
            </a:pPr>
            <a:r>
              <a:rPr lang="en-US" sz="1600" dirty="0">
                <a:effectLst/>
                <a:latin typeface="Times New Roman" pitchFamily="18" charset="0" panose="02020603050405020304"/>
                <a:ea typeface="Times New Roman" pitchFamily="18" charset="0" panose="02020603050405020304"/>
              </a:rPr>
              <a:t>Provide content such as productivity tips and personal development for those on one or two-week breaks, enhancing overall user experience and potentially </a:t>
            </a:r>
            <a:r>
              <a:rPr lang="en-US" sz="1600" b="1" dirty="0">
                <a:effectLst/>
                <a:latin typeface="Times New Roman" pitchFamily="18" charset="0" panose="02020603050405020304"/>
                <a:ea typeface="Times New Roman" pitchFamily="18" charset="0" panose="02020603050405020304"/>
              </a:rPr>
              <a:t>increasing retention</a:t>
            </a:r>
            <a:r>
              <a:rPr lang="en-US" sz="1600" dirty="0">
                <a:effectLst/>
                <a:latin typeface="Times New Roman" pitchFamily="18" charset="0" panose="02020603050405020304"/>
                <a:ea typeface="Times New Roman" pitchFamily="18" charset="0" panose="02020603050405020304"/>
              </a:rPr>
              <a:t>.</a:t>
            </a:r>
          </a:p>
        </p:txBody>
      </p:sp>
      <p:pic>
        <p:nvPicPr>
          <p:cNvPr id="4" name="Picture 3"/>
          <p:cNvPicPr>
            <a:picLocks noChangeAspect="1"/>
          </p:cNvPicPr>
          <p:nvPr/>
        </p:nvPicPr>
        <p:blipFill>
          <a:blip r:embed="rId1"/>
          <a:srcRect/>
          <a:stretch>
            <a:fillRect/>
          </a:stretch>
        </p:blipFill>
        <p:spPr>
          <a:xfrm>
            <a:off x="727075" y="1661102"/>
            <a:ext cx="6738793" cy="50182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441325" y="333375"/>
            <a:ext cx="11392477" cy="1500745"/>
          </a:xfrm>
        </p:spPr>
        <p:txBody>
          <a:bodyPr>
            <a:normAutofit fontScale="90000"/>
          </a:bodyPr>
          <a:lstStyle/>
          <a:p>
            <a:pPr marL="0" marR="0">
              <a:spcBef>
                <a:spcPts val="0"/>
              </a:spcBef>
              <a:spcAft>
                <a:spcPts val="0"/>
              </a:spcAft>
            </a:pPr>
            <a:r>
              <a:rPr lang="en-US" sz="3200" dirty="0">
                <a:cs typeface="Times New Roman" pitchFamily="18" charset="0" panose="02020603050405020304"/>
              </a:rPr>
              <a:t>4.</a:t>
            </a:r>
            <a:r>
              <a:rPr lang="en-US" sz="3200" dirty="0">
                <a:effectLst/>
                <a:latin typeface="Times New Roman" pitchFamily="18" charset="0" panose="02020603050405020304"/>
                <a:ea typeface="Times New Roman" pitchFamily="18" charset="0" panose="02020603050405020304"/>
              </a:rPr>
              <a:t>M4) Distributions of User Age, Income, Usage Intent, and Purchase Intent.</a:t>
            </a:r>
            <a:r>
              <a:rPr lang="en-US" sz="3200" dirty="0">
                <a:cs typeface="Times New Roman" pitchFamily="18" charset="0" panose="02020603050405020304"/>
              </a:rPr>
              <a:t> </a:t>
            </a:r>
            <a:endParaRPr lang="en-US" sz="3200" dirty="0">
              <a:solidFill>
                <a:srgbClr val="FF0000"/>
              </a:solidFill>
              <a:cs typeface="Times New Roman" pitchFamily="18" charset="0" panose="02020603050405020304"/>
            </a:endParaRPr>
          </a:p>
        </p:txBody>
      </p:sp>
      <p:sp>
        <p:nvSpPr>
          <p:cNvPr id="3" name="Content Placeholder 2"/>
          <p:cNvSpPr>
            <a:spLocks noGrp="1" noEditPoints="1"/>
          </p:cNvSpPr>
          <p:nvPr>
            <p:ph idx="1"/>
          </p:nvPr>
        </p:nvSpPr>
        <p:spPr>
          <a:xfrm>
            <a:off x="838200" y="1680948"/>
            <a:ext cx="3695122" cy="4797640"/>
          </a:xfrm>
        </p:spPr>
        <p:txBody>
          <a:bodyPr>
            <a:normAutofit/>
          </a:bodyPr>
          <a:lstStyle/>
          <a:p>
            <a:pPr marL="0" marR="0" indent="0" algn="just">
              <a:buNone/>
            </a:pPr>
            <a:r>
              <a:rPr lang="en-US" sz="1600" b="1" dirty="0">
                <a:effectLst/>
                <a:latin typeface="Times New Roman" pitchFamily="18" charset="0" panose="02020603050405020304"/>
                <a:ea typeface="Times New Roman" pitchFamily="18" charset="0" panose="02020603050405020304"/>
              </a:rPr>
              <a:t> Diverse Work Hour Engagement:</a:t>
            </a:r>
          </a:p>
          <a:p>
            <a:pPr marL="0" marR="0" indent="0" algn="just">
              <a:buNone/>
            </a:pPr>
            <a:r>
              <a:rPr lang="en-US" sz="1600" dirty="0">
                <a:effectLst/>
                <a:latin typeface="Times New Roman" pitchFamily="18" charset="0" panose="02020603050405020304"/>
                <a:ea typeface="Times New Roman" pitchFamily="18" charset="0" panose="02020603050405020304"/>
              </a:rPr>
              <a:t>   - A diverse user base with </a:t>
            </a:r>
            <a:r>
              <a:rPr lang="en-US" sz="1600" b="1" dirty="0">
                <a:effectLst/>
                <a:latin typeface="Times New Roman" pitchFamily="18" charset="0" panose="02020603050405020304"/>
                <a:ea typeface="Times New Roman" pitchFamily="18" charset="0" panose="02020603050405020304"/>
              </a:rPr>
              <a:t>31</a:t>
            </a:r>
            <a:r>
              <a:rPr lang="en-US" sz="1600" dirty="0">
                <a:effectLst/>
                <a:latin typeface="Times New Roman" pitchFamily="18" charset="0" panose="02020603050405020304"/>
                <a:ea typeface="Times New Roman" pitchFamily="18" charset="0" panose="02020603050405020304"/>
              </a:rPr>
              <a:t> members working </a:t>
            </a:r>
            <a:r>
              <a:rPr lang="en-US" sz="1600" b="1" dirty="0">
                <a:effectLst/>
                <a:latin typeface="Times New Roman" pitchFamily="18" charset="0" panose="02020603050405020304"/>
                <a:ea typeface="Times New Roman" pitchFamily="18" charset="0" panose="02020603050405020304"/>
              </a:rPr>
              <a:t>0-14 hours</a:t>
            </a:r>
            <a:r>
              <a:rPr lang="en-US" sz="1600" dirty="0">
                <a:effectLst/>
                <a:latin typeface="Times New Roman" pitchFamily="18" charset="0" panose="02020603050405020304"/>
                <a:ea typeface="Times New Roman" pitchFamily="18" charset="0" panose="02020603050405020304"/>
              </a:rPr>
              <a:t>, </a:t>
            </a:r>
            <a:r>
              <a:rPr lang="en-US" sz="1600" b="1" dirty="0">
                <a:effectLst/>
                <a:latin typeface="Times New Roman" pitchFamily="18" charset="0" panose="02020603050405020304"/>
                <a:ea typeface="Times New Roman" pitchFamily="18" charset="0" panose="02020603050405020304"/>
              </a:rPr>
              <a:t>10</a:t>
            </a:r>
            <a:r>
              <a:rPr lang="en-US" sz="1600" dirty="0">
                <a:effectLst/>
                <a:latin typeface="Times New Roman" pitchFamily="18" charset="0" panose="02020603050405020304"/>
                <a:ea typeface="Times New Roman" pitchFamily="18" charset="0" panose="02020603050405020304"/>
              </a:rPr>
              <a:t> members engaged for </a:t>
            </a:r>
            <a:r>
              <a:rPr lang="en-US" sz="1600" b="1" dirty="0">
                <a:effectLst/>
                <a:latin typeface="Times New Roman" pitchFamily="18" charset="0" panose="02020603050405020304"/>
                <a:ea typeface="Times New Roman" pitchFamily="18" charset="0" panose="02020603050405020304"/>
              </a:rPr>
              <a:t>20-24</a:t>
            </a:r>
            <a:r>
              <a:rPr lang="en-US" sz="1600" dirty="0">
                <a:effectLst/>
                <a:latin typeface="Times New Roman" pitchFamily="18" charset="0" panose="02020603050405020304"/>
                <a:ea typeface="Times New Roman" pitchFamily="18" charset="0" panose="02020603050405020304"/>
              </a:rPr>
              <a:t> </a:t>
            </a:r>
            <a:r>
              <a:rPr lang="en-US" sz="1600" b="1" dirty="0">
                <a:effectLst/>
                <a:latin typeface="Times New Roman" pitchFamily="18" charset="0" panose="02020603050405020304"/>
                <a:ea typeface="Times New Roman" pitchFamily="18" charset="0" panose="02020603050405020304"/>
              </a:rPr>
              <a:t>hours</a:t>
            </a:r>
            <a:r>
              <a:rPr lang="en-US" sz="1600" dirty="0">
                <a:effectLst/>
                <a:latin typeface="Times New Roman" pitchFamily="18" charset="0" panose="02020603050405020304"/>
                <a:ea typeface="Times New Roman" pitchFamily="18" charset="0" panose="02020603050405020304"/>
              </a:rPr>
              <a:t>, and </a:t>
            </a:r>
            <a:r>
              <a:rPr lang="en-US" sz="1600" b="1" dirty="0">
                <a:effectLst/>
                <a:latin typeface="Times New Roman" pitchFamily="18" charset="0" panose="02020603050405020304"/>
                <a:ea typeface="Times New Roman" pitchFamily="18" charset="0" panose="02020603050405020304"/>
              </a:rPr>
              <a:t>4</a:t>
            </a:r>
            <a:r>
              <a:rPr lang="en-US" sz="1600" dirty="0">
                <a:effectLst/>
                <a:latin typeface="Times New Roman" pitchFamily="18" charset="0" panose="02020603050405020304"/>
                <a:ea typeface="Times New Roman" pitchFamily="18" charset="0" panose="02020603050405020304"/>
              </a:rPr>
              <a:t> members working </a:t>
            </a:r>
            <a:r>
              <a:rPr lang="en-US" sz="1600" b="1" dirty="0">
                <a:effectLst/>
                <a:latin typeface="Times New Roman" pitchFamily="18" charset="0" panose="02020603050405020304"/>
                <a:ea typeface="Times New Roman" pitchFamily="18" charset="0" panose="02020603050405020304"/>
              </a:rPr>
              <a:t>40</a:t>
            </a:r>
            <a:r>
              <a:rPr lang="en-US" sz="1600" dirty="0">
                <a:effectLst/>
                <a:latin typeface="Times New Roman" pitchFamily="18" charset="0" panose="02020603050405020304"/>
                <a:ea typeface="Times New Roman" pitchFamily="18" charset="0" panose="02020603050405020304"/>
              </a:rPr>
              <a:t> </a:t>
            </a:r>
            <a:r>
              <a:rPr lang="en-US" sz="1600" b="1" dirty="0">
                <a:effectLst/>
                <a:latin typeface="Times New Roman" pitchFamily="18" charset="0" panose="02020603050405020304"/>
                <a:ea typeface="Times New Roman" pitchFamily="18" charset="0" panose="02020603050405020304"/>
              </a:rPr>
              <a:t>or more hours</a:t>
            </a:r>
            <a:r>
              <a:rPr lang="en-US" sz="1600" dirty="0">
                <a:effectLst/>
                <a:latin typeface="Times New Roman" pitchFamily="18" charset="0" panose="02020603050405020304"/>
                <a:ea typeface="Times New Roman" pitchFamily="18" charset="0" panose="02020603050405020304"/>
              </a:rPr>
              <a:t> per week reflects varying work commitments.</a:t>
            </a:r>
          </a:p>
          <a:p>
            <a:pPr marL="0" marR="0" indent="0" algn="just">
              <a:buNone/>
            </a:pPr>
            <a:r>
              <a:rPr lang="en-US" sz="1600" b="1" dirty="0">
                <a:effectLst/>
                <a:latin typeface="Times New Roman" pitchFamily="18" charset="0" panose="02020603050405020304"/>
                <a:ea typeface="Times New Roman" pitchFamily="18" charset="0" panose="02020603050405020304"/>
              </a:rPr>
              <a:t>Engagement Segmentation:</a:t>
            </a:r>
          </a:p>
          <a:p>
            <a:pPr marL="0" marR="0" indent="0" algn="just">
              <a:buNone/>
            </a:pPr>
            <a:r>
              <a:rPr lang="en-US" sz="1600" dirty="0">
                <a:effectLst/>
                <a:latin typeface="Times New Roman" pitchFamily="18" charset="0" panose="02020603050405020304"/>
                <a:ea typeface="Times New Roman" pitchFamily="18" charset="0" panose="02020603050405020304"/>
              </a:rPr>
              <a:t>   - Identified a moderately engaged group (20-24 hours) and a </a:t>
            </a:r>
            <a:r>
              <a:rPr lang="en-US" sz="1600" b="1" dirty="0">
                <a:effectLst/>
                <a:latin typeface="Times New Roman" pitchFamily="18" charset="0" panose="02020603050405020304"/>
                <a:ea typeface="Times New Roman" pitchFamily="18" charset="0" panose="02020603050405020304"/>
              </a:rPr>
              <a:t>highly engaged segment</a:t>
            </a:r>
            <a:r>
              <a:rPr lang="en-US" sz="1600" dirty="0">
                <a:effectLst/>
                <a:latin typeface="Times New Roman" pitchFamily="18" charset="0" panose="02020603050405020304"/>
                <a:ea typeface="Times New Roman" pitchFamily="18" charset="0" panose="02020603050405020304"/>
              </a:rPr>
              <a:t> (40 or more hours) within the user base.</a:t>
            </a:r>
          </a:p>
          <a:p>
            <a:pPr marL="0" marR="0" indent="0" algn="just">
              <a:buNone/>
            </a:pPr>
            <a:endParaRPr lang="en-US" sz="1600" b="1" dirty="0">
              <a:effectLst/>
              <a:latin typeface="Times New Roman" pitchFamily="18" charset="0" panose="02020603050405020304"/>
              <a:ea typeface="Times New Roman" pitchFamily="18" charset="0" panose="02020603050405020304"/>
            </a:endParaRPr>
          </a:p>
          <a:p>
            <a:pPr marL="0" marR="0" indent="0" algn="just">
              <a:buNone/>
            </a:pPr>
            <a:r>
              <a:rPr lang="en-US" sz="1600" b="1" dirty="0">
                <a:effectLst/>
                <a:latin typeface="Times New Roman" pitchFamily="18" charset="0" panose="02020603050405020304"/>
                <a:ea typeface="Times New Roman" pitchFamily="18" charset="0" panose="02020603050405020304"/>
              </a:rPr>
              <a:t>Personalized Engagement Strategies:</a:t>
            </a:r>
          </a:p>
          <a:p>
            <a:pPr marL="0" marR="0" indent="0" algn="just">
              <a:buNone/>
            </a:pPr>
            <a:r>
              <a:rPr lang="en-US" sz="1600" dirty="0">
                <a:effectLst/>
                <a:latin typeface="Times New Roman" pitchFamily="18" charset="0" panose="02020603050405020304"/>
                <a:ea typeface="Times New Roman" pitchFamily="18" charset="0" panose="02020603050405020304"/>
              </a:rPr>
              <a:t>   - </a:t>
            </a:r>
            <a:r>
              <a:rPr lang="en-US" sz="1600" b="1" dirty="0">
                <a:effectLst/>
                <a:latin typeface="Times New Roman" pitchFamily="18" charset="0" panose="02020603050405020304"/>
                <a:ea typeface="Times New Roman" pitchFamily="18" charset="0" panose="02020603050405020304"/>
              </a:rPr>
              <a:t>Tailor engagement initiatives</a:t>
            </a:r>
            <a:r>
              <a:rPr lang="en-US" sz="1600" dirty="0">
                <a:effectLst/>
                <a:latin typeface="Times New Roman" pitchFamily="18" charset="0" panose="02020603050405020304"/>
                <a:ea typeface="Times New Roman" pitchFamily="18" charset="0" panose="02020603050405020304"/>
              </a:rPr>
              <a:t> based on users' work hours, providing a personalized experience for diverse engagement levels and ensuring sustained platform usage.</a:t>
            </a:r>
          </a:p>
        </p:txBody>
      </p:sp>
      <p:pic>
        <p:nvPicPr>
          <p:cNvPr id="4" name="Picture 3"/>
          <p:cNvPicPr>
            <a:picLocks noChangeAspect="1"/>
          </p:cNvPicPr>
          <p:nvPr/>
        </p:nvPicPr>
        <p:blipFill>
          <a:blip r:embed="rId1"/>
          <a:srcRect b="3661"/>
          <a:stretch/>
        </p:blipFill>
        <p:spPr>
          <a:xfrm>
            <a:off x="4533322" y="1493802"/>
            <a:ext cx="7300480" cy="517193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520700" y="365125"/>
            <a:ext cx="11528425" cy="1500745"/>
          </a:xfrm>
        </p:spPr>
        <p:txBody>
          <a:bodyPr>
            <a:normAutofit fontScale="90000"/>
          </a:bodyPr>
          <a:lstStyle/>
          <a:p>
            <a:pPr marL="0" marR="0">
              <a:spcBef>
                <a:spcPts val="0"/>
              </a:spcBef>
              <a:spcAft>
                <a:spcPts val="0"/>
              </a:spcAft>
            </a:pPr>
            <a:r>
              <a:rPr lang="en-US" sz="3200" dirty="0">
                <a:cs typeface="Times New Roman" pitchFamily="18" charset="0" panose="02020603050405020304"/>
              </a:rPr>
              <a:t>4.</a:t>
            </a:r>
            <a:r>
              <a:rPr lang="en-US" sz="3200" dirty="0">
                <a:effectLst/>
                <a:latin typeface="Times New Roman" pitchFamily="18" charset="0" panose="02020603050405020304"/>
                <a:ea typeface="Times New Roman" pitchFamily="18" charset="0" panose="02020603050405020304"/>
              </a:rPr>
              <a:t>M4) Distributions of User Age, Income, Usage Intent, and Purchase Intent.</a:t>
            </a:r>
            <a:r>
              <a:rPr lang="en-US" sz="3200" dirty="0">
                <a:cs typeface="Times New Roman" pitchFamily="18" charset="0" panose="02020603050405020304"/>
              </a:rPr>
              <a:t> </a:t>
            </a:r>
            <a:endParaRPr lang="en-US" sz="3200" dirty="0">
              <a:solidFill>
                <a:srgbClr val="FF0000"/>
              </a:solidFill>
              <a:cs typeface="Times New Roman" pitchFamily="18" charset="0" panose="02020603050405020304"/>
            </a:endParaRPr>
          </a:p>
        </p:txBody>
      </p:sp>
      <p:sp>
        <p:nvSpPr>
          <p:cNvPr id="3" name="Content Placeholder 2"/>
          <p:cNvSpPr>
            <a:spLocks noGrp="1" noEditPoints="1"/>
          </p:cNvSpPr>
          <p:nvPr>
            <p:ph idx="1"/>
          </p:nvPr>
        </p:nvSpPr>
        <p:spPr>
          <a:xfrm>
            <a:off x="7934325" y="1760323"/>
            <a:ext cx="3790372" cy="4797640"/>
          </a:xfrm>
        </p:spPr>
        <p:txBody>
          <a:bodyPr>
            <a:normAutofit/>
          </a:bodyPr>
          <a:lstStyle/>
          <a:p>
            <a:pPr marL="0" marR="0" indent="0" algn="just">
              <a:buNone/>
            </a:pPr>
            <a:r>
              <a:rPr lang="en-US" sz="1600" b="1" dirty="0">
                <a:effectLst/>
                <a:latin typeface="Times New Roman" pitchFamily="18" charset="0" panose="02020603050405020304"/>
                <a:ea typeface="Times New Roman" pitchFamily="18" charset="0" panose="02020603050405020304"/>
              </a:rPr>
              <a:t>TV and Radio Dominance:</a:t>
            </a:r>
          </a:p>
          <a:p>
            <a:pPr marL="0" marR="0" indent="0" algn="just">
              <a:buNone/>
            </a:pPr>
            <a:r>
              <a:rPr lang="en-US" sz="1600" dirty="0">
                <a:effectLst/>
                <a:latin typeface="Times New Roman" pitchFamily="18" charset="0" panose="02020603050405020304"/>
                <a:ea typeface="Times New Roman" pitchFamily="18" charset="0" panose="02020603050405020304"/>
              </a:rPr>
              <a:t>Majority of students prefer spending </a:t>
            </a:r>
            <a:r>
              <a:rPr lang="en-US" sz="1600" b="1" dirty="0">
                <a:effectLst/>
                <a:latin typeface="Times New Roman" pitchFamily="18" charset="0" panose="02020603050405020304"/>
                <a:ea typeface="Times New Roman" pitchFamily="18" charset="0" panose="02020603050405020304"/>
              </a:rPr>
              <a:t>1-3 hours</a:t>
            </a:r>
            <a:r>
              <a:rPr lang="en-US" sz="1600" dirty="0">
                <a:effectLst/>
                <a:latin typeface="Times New Roman" pitchFamily="18" charset="0" panose="02020603050405020304"/>
                <a:ea typeface="Times New Roman" pitchFamily="18" charset="0" panose="02020603050405020304"/>
              </a:rPr>
              <a:t> daily on </a:t>
            </a:r>
            <a:r>
              <a:rPr lang="en-US" sz="1600" b="1" dirty="0">
                <a:effectLst/>
                <a:latin typeface="Times New Roman" pitchFamily="18" charset="0" panose="02020603050405020304"/>
                <a:ea typeface="Times New Roman" pitchFamily="18" charset="0" panose="02020603050405020304"/>
              </a:rPr>
              <a:t>TV</a:t>
            </a:r>
            <a:r>
              <a:rPr lang="en-US" sz="1600" dirty="0">
                <a:effectLst/>
                <a:latin typeface="Times New Roman" pitchFamily="18" charset="0" panose="02020603050405020304"/>
                <a:ea typeface="Times New Roman" pitchFamily="18" charset="0" panose="02020603050405020304"/>
              </a:rPr>
              <a:t> and </a:t>
            </a:r>
            <a:r>
              <a:rPr lang="en-US" sz="1600" b="1" dirty="0">
                <a:effectLst/>
                <a:latin typeface="Times New Roman" pitchFamily="18" charset="0" panose="02020603050405020304"/>
                <a:ea typeface="Times New Roman" pitchFamily="18" charset="0" panose="02020603050405020304"/>
              </a:rPr>
              <a:t>Radio</a:t>
            </a:r>
            <a:r>
              <a:rPr lang="en-US" sz="1600" dirty="0">
                <a:effectLst/>
                <a:latin typeface="Times New Roman" pitchFamily="18" charset="0" panose="02020603050405020304"/>
                <a:ea typeface="Times New Roman" pitchFamily="18" charset="0" panose="02020603050405020304"/>
              </a:rPr>
              <a:t>, indicating their popularity as primary media choices.</a:t>
            </a:r>
          </a:p>
          <a:p>
            <a:pPr marL="0" marR="0" indent="0" algn="just">
              <a:buNone/>
            </a:pPr>
            <a:r>
              <a:rPr lang="en-US" sz="1600" b="1" dirty="0">
                <a:effectLst/>
                <a:latin typeface="Times New Roman" pitchFamily="18" charset="0" panose="02020603050405020304"/>
                <a:ea typeface="Times New Roman" pitchFamily="18" charset="0" panose="02020603050405020304"/>
              </a:rPr>
              <a:t>Diverse Engagement Levels:</a:t>
            </a:r>
          </a:p>
          <a:p>
            <a:pPr marL="0" marR="0" indent="0" algn="just">
              <a:buNone/>
            </a:pPr>
            <a:r>
              <a:rPr lang="en-US" sz="1600" dirty="0">
                <a:effectLst/>
                <a:latin typeface="Times New Roman" pitchFamily="18" charset="0" panose="02020603050405020304"/>
                <a:ea typeface="Times New Roman" pitchFamily="18" charset="0" panose="02020603050405020304"/>
              </a:rPr>
              <a:t>Some users display high engagement, investing </a:t>
            </a:r>
            <a:r>
              <a:rPr lang="en-US" sz="1600" b="1" dirty="0">
                <a:effectLst/>
                <a:latin typeface="Times New Roman" pitchFamily="18" charset="0" panose="02020603050405020304"/>
                <a:ea typeface="Times New Roman" pitchFamily="18" charset="0" panose="02020603050405020304"/>
              </a:rPr>
              <a:t>3-5 hours </a:t>
            </a:r>
            <a:r>
              <a:rPr lang="en-US" sz="1600" b="0" dirty="0">
                <a:effectLst/>
                <a:latin typeface="Times New Roman" pitchFamily="18" charset="0" panose="02020603050405020304"/>
                <a:ea typeface="Times New Roman" pitchFamily="18" charset="0" panose="02020603050405020304"/>
              </a:rPr>
              <a:t>or</a:t>
            </a:r>
            <a:r>
              <a:rPr lang="en-US" sz="1600" b="1" dirty="0">
                <a:effectLst/>
                <a:latin typeface="Times New Roman" pitchFamily="18" charset="0" panose="02020603050405020304"/>
                <a:ea typeface="Times New Roman" pitchFamily="18" charset="0" panose="02020603050405020304"/>
              </a:rPr>
              <a:t> 5-7 hours</a:t>
            </a:r>
            <a:r>
              <a:rPr lang="en-US" sz="1600" dirty="0">
                <a:effectLst/>
                <a:latin typeface="Times New Roman" pitchFamily="18" charset="0" panose="02020603050405020304"/>
                <a:ea typeface="Times New Roman" pitchFamily="18" charset="0" panose="02020603050405020304"/>
              </a:rPr>
              <a:t> daily on TV and Radio, showcasing varied media consumption habits.</a:t>
            </a:r>
          </a:p>
          <a:p>
            <a:pPr marL="0" marR="0" indent="0" algn="just">
              <a:buNone/>
            </a:pPr>
            <a:endParaRPr lang="en-US" sz="1600" dirty="0">
              <a:effectLst/>
              <a:latin typeface="Times New Roman" pitchFamily="18" charset="0" panose="02020603050405020304"/>
              <a:ea typeface="Times New Roman" pitchFamily="18" charset="0" panose="02020603050405020304"/>
            </a:endParaRPr>
          </a:p>
          <a:p>
            <a:pPr marL="0" marR="0" indent="0" algn="just">
              <a:buNone/>
            </a:pPr>
            <a:r>
              <a:rPr lang="en-US" sz="1600" b="1" dirty="0">
                <a:effectLst/>
                <a:latin typeface="Times New Roman" pitchFamily="18" charset="0" panose="02020603050405020304"/>
                <a:ea typeface="Times New Roman" pitchFamily="18" charset="0" panose="02020603050405020304"/>
              </a:rPr>
              <a:t>Targeted Ad Campaigns:</a:t>
            </a:r>
          </a:p>
          <a:p>
            <a:pPr marL="0" marR="0" indent="0" algn="just">
              <a:buNone/>
            </a:pPr>
            <a:r>
              <a:rPr lang="en-US" sz="1600" dirty="0">
                <a:effectLst/>
                <a:latin typeface="Times New Roman" pitchFamily="18" charset="0" panose="02020603050405020304"/>
                <a:ea typeface="Times New Roman" pitchFamily="18" charset="0" panose="02020603050405020304"/>
              </a:rPr>
              <a:t>   - Focus advertising efforts on users with higher TV and Radio engagement (3-5 hours, 5-7 hours) for </a:t>
            </a:r>
            <a:r>
              <a:rPr lang="en-US" sz="1600" b="1" dirty="0">
                <a:effectLst/>
                <a:latin typeface="Times New Roman" pitchFamily="18" charset="0" panose="02020603050405020304"/>
                <a:ea typeface="Times New Roman" pitchFamily="18" charset="0" panose="02020603050405020304"/>
              </a:rPr>
              <a:t>effective targeting</a:t>
            </a:r>
            <a:r>
              <a:rPr lang="en-US" sz="1600" dirty="0">
                <a:effectLst/>
                <a:latin typeface="Times New Roman" pitchFamily="18" charset="0" panose="02020603050405020304"/>
                <a:ea typeface="Times New Roman" pitchFamily="18" charset="0" panose="02020603050405020304"/>
              </a:rPr>
              <a:t>.</a:t>
            </a:r>
          </a:p>
          <a:p>
            <a:pPr marL="0" marR="0" indent="0" algn="just">
              <a:buNone/>
            </a:pPr>
            <a:r>
              <a:rPr lang="en-US" sz="1600" dirty="0">
                <a:effectLst/>
                <a:latin typeface="Times New Roman" pitchFamily="18" charset="0" panose="02020603050405020304"/>
                <a:ea typeface="Times New Roman" pitchFamily="18" charset="0" panose="02020603050405020304"/>
              </a:rPr>
              <a:t>   - Explore </a:t>
            </a:r>
            <a:r>
              <a:rPr lang="en-US" sz="1600" b="1" dirty="0">
                <a:effectLst/>
                <a:latin typeface="Times New Roman" pitchFamily="18" charset="0" panose="02020603050405020304"/>
                <a:ea typeface="Times New Roman" pitchFamily="18" charset="0" panose="02020603050405020304"/>
              </a:rPr>
              <a:t>alternative advertising channels</a:t>
            </a:r>
            <a:r>
              <a:rPr lang="en-US" sz="1600" dirty="0">
                <a:effectLst/>
                <a:latin typeface="Times New Roman" pitchFamily="18" charset="0" panose="02020603050405020304"/>
                <a:ea typeface="Times New Roman" pitchFamily="18" charset="0" panose="02020603050405020304"/>
              </a:rPr>
              <a:t> for users with lower media usage to ensure comprehensive outreach and engagement.</a:t>
            </a:r>
          </a:p>
        </p:txBody>
      </p:sp>
      <p:pic>
        <p:nvPicPr>
          <p:cNvPr id="5" name="Picture 4"/>
          <p:cNvPicPr>
            <a:picLocks noChangeAspect="1"/>
          </p:cNvPicPr>
          <p:nvPr/>
        </p:nvPicPr>
        <p:blipFill>
          <a:blip r:embed="rId1"/>
          <a:srcRect/>
          <a:stretch>
            <a:fillRect/>
          </a:stretch>
        </p:blipFill>
        <p:spPr>
          <a:xfrm>
            <a:off x="520700" y="1656094"/>
            <a:ext cx="7239000" cy="471136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6386</TotalTime>
  <Words>2887</Words>
  <Application>Microsoft Macintosh PowerPoint</Application>
  <PresentationFormat>Widescreen</PresentationFormat>
  <Paragraphs>183</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Use Case Report</vt:lpstr>
      <vt:lpstr>Client Name: Great Company</vt:lpstr>
      <vt:lpstr>Contents</vt:lpstr>
      <vt:lpstr>1. Brief description of the Use Case</vt:lpstr>
      <vt:lpstr>2. Each Team decides what to include here; read notes section of this slide</vt:lpstr>
      <vt:lpstr>3. Each Team decides what to include here; read notes section of this slide</vt:lpstr>
      <vt:lpstr>4. Each Team decides what to include here; read notes section of this slide</vt:lpstr>
      <vt:lpstr>5. Each Team decides what to include here; read notes section of this slide</vt:lpstr>
      <vt:lpstr>6. Each Team decides what to include here; read notes section of this slide</vt:lpstr>
      <vt:lpstr>7. Each Team decides what to include here; read notes section of this slide</vt:lpstr>
      <vt:lpstr>8. Summary of Data Insights most effective for decision making</vt:lpstr>
      <vt:lpstr>End of the part of the Use Case Report wherein you are "speaking to the client".</vt:lpstr>
      <vt:lpstr>Tasks to Show and Discuss to DVP Group</vt:lpstr>
      <vt:lpstr>PowerPoint Presentation</vt:lpstr>
      <vt:lpstr>PowerPoint Presentation</vt:lpstr>
      <vt:lpstr>End of 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Esther Mead</dc:creator>
  <cp:lastModifiedBy>Vaasanthi Ethakota</cp:lastModifiedBy>
  <cp:revision>335</cp:revision>
  <dcterms:created xsi:type="dcterms:W3CDTF">2022-08-30T09:13:22Z</dcterms:created>
  <dcterms:modified xsi:type="dcterms:W3CDTF">2023-11-18T04:57:18Z</dcterms:modified>
</cp:coreProperties>
</file>