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32"/>
  </p:notesMasterIdLst>
  <p:sldIdLst>
    <p:sldId id="256" r:id="rId2"/>
    <p:sldId id="258" r:id="rId3"/>
    <p:sldId id="262" r:id="rId4"/>
    <p:sldId id="340" r:id="rId5"/>
    <p:sldId id="279" r:id="rId6"/>
    <p:sldId id="341" r:id="rId7"/>
    <p:sldId id="342" r:id="rId8"/>
    <p:sldId id="343" r:id="rId9"/>
    <p:sldId id="344" r:id="rId10"/>
    <p:sldId id="345" r:id="rId11"/>
    <p:sldId id="346" r:id="rId12"/>
    <p:sldId id="347" r:id="rId13"/>
    <p:sldId id="348" r:id="rId14"/>
    <p:sldId id="349" r:id="rId15"/>
    <p:sldId id="350" r:id="rId16"/>
    <p:sldId id="352" r:id="rId17"/>
    <p:sldId id="351" r:id="rId18"/>
    <p:sldId id="353" r:id="rId19"/>
    <p:sldId id="354" r:id="rId20"/>
    <p:sldId id="355" r:id="rId21"/>
    <p:sldId id="356" r:id="rId22"/>
    <p:sldId id="357" r:id="rId23"/>
    <p:sldId id="358" r:id="rId24"/>
    <p:sldId id="364" r:id="rId25"/>
    <p:sldId id="361" r:id="rId26"/>
    <p:sldId id="362" r:id="rId27"/>
    <p:sldId id="359" r:id="rId28"/>
    <p:sldId id="360" r:id="rId29"/>
    <p:sldId id="363" r:id="rId30"/>
    <p:sldId id="315" r:id="rId31"/>
  </p:sldIdLst>
  <p:sldSz cx="9144000" cy="5143500" type="screen16x9"/>
  <p:notesSz cx="6858000" cy="9144000"/>
  <p:embeddedFontLst>
    <p:embeddedFont>
      <p:font typeface="Aldrich" panose="020B0604020202020204" charset="0"/>
      <p:regular r:id="rId33"/>
    </p:embeddedFont>
    <p:embeddedFont>
      <p:font typeface="Bai Jamjuree" panose="020B0604020202020204" charset="-34"/>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87C3AF-7A2E-4980-8670-B17092CBF978}">
  <a:tblStyle styleId="{9687C3AF-7A2E-4980-8670-B17092CBF9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660"/>
  </p:normalViewPr>
  <p:slideViewPr>
    <p:cSldViewPr snapToGrid="0">
      <p:cViewPr varScale="1">
        <p:scale>
          <a:sx n="140" d="100"/>
          <a:sy n="140"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גם פה לכל כתובת של רכב יש את הכתובת הבסיסית פלוס תוספת ייחודית לכל רכב</a:t>
            </a:r>
            <a:endParaRPr dirty="0"/>
          </a:p>
        </p:txBody>
      </p:sp>
    </p:spTree>
    <p:extLst>
      <p:ext uri="{BB962C8B-B14F-4D97-AF65-F5344CB8AC3E}">
        <p14:creationId xmlns:p14="http://schemas.microsoft.com/office/powerpoint/2010/main" val="4169844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גם פה לכל כתובת של רכב יש את הכתובת הבסיסית פלוס תוספת ייחודית לכל רכב</a:t>
            </a:r>
            <a:endParaRPr dirty="0"/>
          </a:p>
        </p:txBody>
      </p:sp>
    </p:spTree>
    <p:extLst>
      <p:ext uri="{BB962C8B-B14F-4D97-AF65-F5344CB8AC3E}">
        <p14:creationId xmlns:p14="http://schemas.microsoft.com/office/powerpoint/2010/main" val="2446274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642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7"/>
        <p:cNvGrpSpPr/>
        <p:nvPr/>
      </p:nvGrpSpPr>
      <p:grpSpPr>
        <a:xfrm>
          <a:off x="0" y="0"/>
          <a:ext cx="0" cy="0"/>
          <a:chOff x="0" y="0"/>
          <a:chExt cx="0" cy="0"/>
        </a:xfrm>
      </p:grpSpPr>
      <p:sp>
        <p:nvSpPr>
          <p:cNvPr id="4148" name="Google Shape;4148;g13e437834e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9" name="Google Shape;4149;g13e437834e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543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7"/>
        <p:cNvGrpSpPr/>
        <p:nvPr/>
      </p:nvGrpSpPr>
      <p:grpSpPr>
        <a:xfrm>
          <a:off x="0" y="0"/>
          <a:ext cx="0" cy="0"/>
          <a:chOff x="0" y="0"/>
          <a:chExt cx="0" cy="0"/>
        </a:xfrm>
      </p:grpSpPr>
      <p:sp>
        <p:nvSpPr>
          <p:cNvPr id="4148" name="Google Shape;4148;g13e437834e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9" name="Google Shape;4149;g13e437834e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005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747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247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531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686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72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429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068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534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7"/>
        <p:cNvGrpSpPr/>
        <p:nvPr/>
      </p:nvGrpSpPr>
      <p:grpSpPr>
        <a:xfrm>
          <a:off x="0" y="0"/>
          <a:ext cx="0" cy="0"/>
          <a:chOff x="0" y="0"/>
          <a:chExt cx="0" cy="0"/>
        </a:xfrm>
      </p:grpSpPr>
      <p:sp>
        <p:nvSpPr>
          <p:cNvPr id="4148" name="Google Shape;4148;g13e437834e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9" name="Google Shape;4149;g13e437834e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54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7"/>
        <p:cNvGrpSpPr/>
        <p:nvPr/>
      </p:nvGrpSpPr>
      <p:grpSpPr>
        <a:xfrm>
          <a:off x="0" y="0"/>
          <a:ext cx="0" cy="0"/>
          <a:chOff x="0" y="0"/>
          <a:chExt cx="0" cy="0"/>
        </a:xfrm>
      </p:grpSpPr>
      <p:sp>
        <p:nvSpPr>
          <p:cNvPr id="4148" name="Google Shape;4148;g13e437834e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9" name="Google Shape;4149;g13e437834e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1893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7"/>
        <p:cNvGrpSpPr/>
        <p:nvPr/>
      </p:nvGrpSpPr>
      <p:grpSpPr>
        <a:xfrm>
          <a:off x="0" y="0"/>
          <a:ext cx="0" cy="0"/>
          <a:chOff x="0" y="0"/>
          <a:chExt cx="0" cy="0"/>
        </a:xfrm>
      </p:grpSpPr>
      <p:sp>
        <p:nvSpPr>
          <p:cNvPr id="4148" name="Google Shape;4148;g13e437834e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9" name="Google Shape;4149;g13e437834e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121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7"/>
        <p:cNvGrpSpPr/>
        <p:nvPr/>
      </p:nvGrpSpPr>
      <p:grpSpPr>
        <a:xfrm>
          <a:off x="0" y="0"/>
          <a:ext cx="0" cy="0"/>
          <a:chOff x="0" y="0"/>
          <a:chExt cx="0" cy="0"/>
        </a:xfrm>
      </p:grpSpPr>
      <p:sp>
        <p:nvSpPr>
          <p:cNvPr id="4148" name="Google Shape;4148;g13e437834e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9" name="Google Shape;4149;g13e437834e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5329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352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991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0"/>
        <p:cNvGrpSpPr/>
        <p:nvPr/>
      </p:nvGrpSpPr>
      <p:grpSpPr>
        <a:xfrm>
          <a:off x="0" y="0"/>
          <a:ext cx="0" cy="0"/>
          <a:chOff x="0" y="0"/>
          <a:chExt cx="0" cy="0"/>
        </a:xfrm>
      </p:grpSpPr>
      <p:sp>
        <p:nvSpPr>
          <p:cNvPr id="6721" name="Google Shape;6721;g12948bcd1fb_0_22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2" name="Google Shape;6722;g12948bcd1fb_0_22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9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0"/>
        <p:cNvGrpSpPr/>
        <p:nvPr/>
      </p:nvGrpSpPr>
      <p:grpSpPr>
        <a:xfrm>
          <a:off x="0" y="0"/>
          <a:ext cx="0" cy="0"/>
          <a:chOff x="0" y="0"/>
          <a:chExt cx="0" cy="0"/>
        </a:xfrm>
      </p:grpSpPr>
      <p:sp>
        <p:nvSpPr>
          <p:cNvPr id="6721" name="Google Shape;6721;g12948bcd1fb_0_22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2" name="Google Shape;6722;g12948bcd1fb_0_22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5"/>
        <p:cNvGrpSpPr/>
        <p:nvPr/>
      </p:nvGrpSpPr>
      <p:grpSpPr>
        <a:xfrm>
          <a:off x="0" y="0"/>
          <a:ext cx="0" cy="0"/>
          <a:chOff x="0" y="0"/>
          <a:chExt cx="0" cy="0"/>
        </a:xfrm>
      </p:grpSpPr>
      <p:sp>
        <p:nvSpPr>
          <p:cNvPr id="3036" name="Google Shape;3036;g13e9dbcaf0c_0_1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7" name="Google Shape;3037;g13e9dbcaf0c_0_1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712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835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גם פה לכל כתובת של רכב יש את הכתובת הבסיסית פלוס תוספת ייחודית לכל רכב</a:t>
            </a:r>
            <a:endParaRPr dirty="0"/>
          </a:p>
        </p:txBody>
      </p:sp>
    </p:spTree>
    <p:extLst>
      <p:ext uri="{BB962C8B-B14F-4D97-AF65-F5344CB8AC3E}">
        <p14:creationId xmlns:p14="http://schemas.microsoft.com/office/powerpoint/2010/main" val="3728558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343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גם פה לכל כתובת של רכב יש את הכתובת הבסיסית פלוס תוספת ייחודית לכל רכב</a:t>
            </a:r>
            <a:endParaRPr dirty="0"/>
          </a:p>
        </p:txBody>
      </p:sp>
    </p:spTree>
    <p:extLst>
      <p:ext uri="{BB962C8B-B14F-4D97-AF65-F5344CB8AC3E}">
        <p14:creationId xmlns:p14="http://schemas.microsoft.com/office/powerpoint/2010/main" val="395413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2835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CUSTOM_8">
    <p:spTree>
      <p:nvGrpSpPr>
        <p:cNvPr id="1"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02" name="Google Shape;702;p16"/>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lvl1pPr lvl="0" algn="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3" name="Google Shape;703;p16"/>
          <p:cNvSpPr txBox="1">
            <a:spLocks noGrp="1"/>
          </p:cNvSpPr>
          <p:nvPr>
            <p:ph type="title" idx="2" hasCustomPrompt="1"/>
          </p:nvPr>
        </p:nvSpPr>
        <p:spPr>
          <a:xfrm>
            <a:off x="5638521" y="1356584"/>
            <a:ext cx="25752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4" name="Google Shape;704;p16"/>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16"/>
          <p:cNvSpPr/>
          <p:nvPr/>
        </p:nvSpPr>
        <p:spPr>
          <a:xfrm flipH="1">
            <a:off x="5001370" y="48220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16"/>
          <p:cNvGrpSpPr/>
          <p:nvPr/>
        </p:nvGrpSpPr>
        <p:grpSpPr>
          <a:xfrm rot="10800000" flipH="1">
            <a:off x="5556872" y="4363371"/>
            <a:ext cx="3952129" cy="3175881"/>
            <a:chOff x="5256209" y="-1994879"/>
            <a:chExt cx="3952129" cy="3175881"/>
          </a:xfrm>
        </p:grpSpPr>
        <p:sp>
          <p:nvSpPr>
            <p:cNvPr id="712" name="Google Shape;712;p1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nd text 1">
  <p:cSld name="CUSTOM_1_2_1">
    <p:spTree>
      <p:nvGrpSpPr>
        <p:cNvPr id="1"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191" name="Google Shape;1191;p2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192" name="Google Shape;1192;p27"/>
          <p:cNvSpPr txBox="1">
            <a:spLocks noGrp="1"/>
          </p:cNvSpPr>
          <p:nvPr>
            <p:ph type="subTitle" idx="1"/>
          </p:nvPr>
        </p:nvSpPr>
        <p:spPr>
          <a:xfrm flipH="1">
            <a:off x="1015575"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3" name="Google Shape;1193;p27"/>
          <p:cNvSpPr txBox="1">
            <a:spLocks noGrp="1"/>
          </p:cNvSpPr>
          <p:nvPr>
            <p:ph type="subTitle" idx="2"/>
          </p:nvPr>
        </p:nvSpPr>
        <p:spPr>
          <a:xfrm>
            <a:off x="3431088"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4" name="Google Shape;1194;p27"/>
          <p:cNvSpPr txBox="1">
            <a:spLocks noGrp="1"/>
          </p:cNvSpPr>
          <p:nvPr>
            <p:ph type="subTitle" idx="3"/>
          </p:nvPr>
        </p:nvSpPr>
        <p:spPr>
          <a:xfrm>
            <a:off x="5846652"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5" name="Google Shape;1195;p27"/>
          <p:cNvSpPr txBox="1">
            <a:spLocks noGrp="1"/>
          </p:cNvSpPr>
          <p:nvPr>
            <p:ph type="subTitle" idx="4"/>
          </p:nvPr>
        </p:nvSpPr>
        <p:spPr>
          <a:xfrm>
            <a:off x="5846625"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6" name="Google Shape;1196;p27"/>
          <p:cNvSpPr txBox="1">
            <a:spLocks noGrp="1"/>
          </p:cNvSpPr>
          <p:nvPr>
            <p:ph type="subTitle" idx="5"/>
          </p:nvPr>
        </p:nvSpPr>
        <p:spPr>
          <a:xfrm flipH="1">
            <a:off x="3431114"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7" name="Google Shape;1197;p27"/>
          <p:cNvSpPr txBox="1">
            <a:spLocks noGrp="1"/>
          </p:cNvSpPr>
          <p:nvPr>
            <p:ph type="subTitle" idx="6"/>
          </p:nvPr>
        </p:nvSpPr>
        <p:spPr>
          <a:xfrm>
            <a:off x="1015550"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8" name="Google Shape;1198;p27"/>
          <p:cNvSpPr txBox="1">
            <a:spLocks noGrp="1"/>
          </p:cNvSpPr>
          <p:nvPr>
            <p:ph type="title" idx="7" hasCustomPrompt="1"/>
          </p:nvPr>
        </p:nvSpPr>
        <p:spPr>
          <a:xfrm>
            <a:off x="1015550" y="1731675"/>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9" name="Google Shape;1199;p27"/>
          <p:cNvSpPr txBox="1">
            <a:spLocks noGrp="1"/>
          </p:cNvSpPr>
          <p:nvPr>
            <p:ph type="title" idx="8" hasCustomPrompt="1"/>
          </p:nvPr>
        </p:nvSpPr>
        <p:spPr>
          <a:xfrm>
            <a:off x="3431100" y="1735500"/>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00" name="Google Shape;1200;p27"/>
          <p:cNvSpPr txBox="1">
            <a:spLocks noGrp="1"/>
          </p:cNvSpPr>
          <p:nvPr>
            <p:ph type="title" idx="9" hasCustomPrompt="1"/>
          </p:nvPr>
        </p:nvSpPr>
        <p:spPr>
          <a:xfrm>
            <a:off x="5846650" y="1731513"/>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 name="Google Shape;1219;p27"/>
          <p:cNvSpPr/>
          <p:nvPr/>
        </p:nvSpPr>
        <p:spPr>
          <a:xfrm>
            <a:off x="258688" y="2257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8">
  <p:cSld name="CUSTOM_2_1_1_1">
    <p:spTree>
      <p:nvGrpSpPr>
        <p:cNvPr id="1"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925" name="Google Shape;1925;p40"/>
          <p:cNvSpPr txBox="1">
            <a:spLocks noGrp="1"/>
          </p:cNvSpPr>
          <p:nvPr>
            <p:ph type="title"/>
          </p:nvPr>
        </p:nvSpPr>
        <p:spPr>
          <a:xfrm>
            <a:off x="6119944" y="1739251"/>
            <a:ext cx="2308800" cy="9420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926" name="Google Shape;1926;p40"/>
          <p:cNvSpPr txBox="1">
            <a:spLocks noGrp="1"/>
          </p:cNvSpPr>
          <p:nvPr>
            <p:ph type="subTitle" idx="1"/>
          </p:nvPr>
        </p:nvSpPr>
        <p:spPr>
          <a:xfrm>
            <a:off x="6119925" y="2841000"/>
            <a:ext cx="2308800" cy="73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927" name="Google Shape;1927;p40"/>
          <p:cNvGrpSpPr/>
          <p:nvPr/>
        </p:nvGrpSpPr>
        <p:grpSpPr>
          <a:xfrm rot="10800000" flipH="1">
            <a:off x="628764" y="4605178"/>
            <a:ext cx="2019176" cy="2019176"/>
            <a:chOff x="1943325" y="-220375"/>
            <a:chExt cx="1298672" cy="1298672"/>
          </a:xfrm>
        </p:grpSpPr>
        <p:sp>
          <p:nvSpPr>
            <p:cNvPr id="1928" name="Google Shape;1928;p4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40"/>
          <p:cNvGrpSpPr/>
          <p:nvPr/>
        </p:nvGrpSpPr>
        <p:grpSpPr>
          <a:xfrm rot="10800000" flipH="1">
            <a:off x="6387690" y="3917547"/>
            <a:ext cx="1965289" cy="517060"/>
            <a:chOff x="3539975" y="3523525"/>
            <a:chExt cx="745925" cy="196250"/>
          </a:xfrm>
        </p:grpSpPr>
        <p:sp>
          <p:nvSpPr>
            <p:cNvPr id="1977" name="Google Shape;1977;p4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3" name="Google Shape;1993;p40"/>
          <p:cNvPicPr preferRelativeResize="0"/>
          <p:nvPr/>
        </p:nvPicPr>
        <p:blipFill rotWithShape="1">
          <a:blip r:embed="rId3">
            <a:alphaModFix/>
          </a:blip>
          <a:srcRect t="1770" r="4580" b="-1770"/>
          <a:stretch/>
        </p:blipFill>
        <p:spPr>
          <a:xfrm>
            <a:off x="-319850" y="-1224475"/>
            <a:ext cx="9691050" cy="26812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8">
  <p:cSld name="CUSTOM_3_1_1_1_1_1_1_1">
    <p:spTree>
      <p:nvGrpSpPr>
        <p:cNvPr id="1"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t="9" b="9"/>
          <a:stretch/>
        </p:blipFill>
        <p:spPr>
          <a:xfrm>
            <a:off x="0" y="1"/>
            <a:ext cx="9144002" cy="5143499"/>
          </a:xfrm>
          <a:prstGeom prst="rect">
            <a:avLst/>
          </a:prstGeom>
          <a:noFill/>
          <a:ln>
            <a:noFill/>
          </a:ln>
        </p:spPr>
      </p:pic>
      <p:grpSp>
        <p:nvGrpSpPr>
          <p:cNvPr id="2380" name="Google Shape;2380;p49"/>
          <p:cNvGrpSpPr/>
          <p:nvPr/>
        </p:nvGrpSpPr>
        <p:grpSpPr>
          <a:xfrm rot="-5400000" flipH="1">
            <a:off x="-2692775" y="2018671"/>
            <a:ext cx="4000413" cy="3175881"/>
            <a:chOff x="5207925" y="-1994879"/>
            <a:chExt cx="4000413" cy="3175881"/>
          </a:xfrm>
        </p:grpSpPr>
        <p:sp>
          <p:nvSpPr>
            <p:cNvPr id="2381" name="Google Shape;2381;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4" name="Google Shape;2384;p49"/>
          <p:cNvSpPr/>
          <p:nvPr/>
        </p:nvSpPr>
        <p:spPr>
          <a:xfrm>
            <a:off x="8515238" y="322135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1" name="Google Shape;2411;p4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2414" name="Google Shape;2414;p50"/>
          <p:cNvSpPr txBox="1">
            <a:spLocks noGrp="1"/>
          </p:cNvSpPr>
          <p:nvPr>
            <p:ph type="title"/>
          </p:nvPr>
        </p:nvSpPr>
        <p:spPr>
          <a:xfrm>
            <a:off x="866150" y="539000"/>
            <a:ext cx="3856500" cy="7629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415" name="Google Shape;2415;p50"/>
          <p:cNvSpPr txBox="1">
            <a:spLocks noGrp="1"/>
          </p:cNvSpPr>
          <p:nvPr>
            <p:ph type="subTitle" idx="1"/>
          </p:nvPr>
        </p:nvSpPr>
        <p:spPr>
          <a:xfrm>
            <a:off x="866275" y="1672187"/>
            <a:ext cx="3856500" cy="10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0"/>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2" r:id="rId4"/>
    <p:sldLayoutId id="2147483673" r:id="rId5"/>
    <p:sldLayoutId id="2147483686" r:id="rId6"/>
    <p:sldLayoutId id="2147483695" r:id="rId7"/>
    <p:sldLayoutId id="2147483696" r:id="rId8"/>
    <p:sldLayoutId id="2147483697" r:id="rId9"/>
    <p:sldLayoutId id="2147483698" r:id="rId10"/>
    <p:sldLayoutId id="2147483706" r:id="rId11"/>
  </p:sldLayoutIdLst>
  <mc:AlternateContent xmlns:mc="http://schemas.openxmlformats.org/markup-compatibility/2006" xmlns:p14="http://schemas.microsoft.com/office/powerpoint/2010/main">
    <mc:Choice Requires="p14">
      <p:transition spd="med" p14:dur="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2.xml"/><Relationship Id="rId7"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slide" Target="slide15.xml"/><Relationship Id="rId5" Type="http://schemas.openxmlformats.org/officeDocument/2006/relationships/slide" Target="slide5.xml"/><Relationship Id="rId4" Type="http://schemas.openxmlformats.org/officeDocument/2006/relationships/slide" Target="slide22.xml"/><Relationship Id="rId9" Type="http://schemas.openxmlformats.org/officeDocument/2006/relationships/slide" Target="slide27.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0.xml"/><Relationship Id="rId1" Type="http://schemas.openxmlformats.org/officeDocument/2006/relationships/slideLayout" Target="../slideLayouts/slideLayout8.xml"/><Relationship Id="rId5" Type="http://schemas.openxmlformats.org/officeDocument/2006/relationships/slide" Target="sl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dirty="0"/>
              <a:t>DATA SCIENCE</a:t>
            </a:r>
            <a:r>
              <a:rPr lang="en" dirty="0"/>
              <a:t> </a:t>
            </a:r>
            <a:r>
              <a:rPr lang="en" sz="5050" dirty="0">
                <a:solidFill>
                  <a:schemeClr val="dk2"/>
                </a:solidFill>
              </a:rPr>
              <a:t>Project</a:t>
            </a:r>
            <a:endParaRPr sz="5050" dirty="0">
              <a:solidFill>
                <a:schemeClr val="dk2"/>
              </a:solidFill>
            </a:endParaRPr>
          </a:p>
        </p:txBody>
      </p:sp>
      <p:sp>
        <p:nvSpPr>
          <p:cNvPr id="2592" name="Google Shape;2592;p58"/>
          <p:cNvSpPr txBox="1">
            <a:spLocks noGrp="1"/>
          </p:cNvSpPr>
          <p:nvPr>
            <p:ph type="subTitle" idx="1"/>
          </p:nvPr>
        </p:nvSpPr>
        <p:spPr>
          <a:xfrm>
            <a:off x="1248525" y="3290708"/>
            <a:ext cx="6647100" cy="378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en" dirty="0"/>
              <a:t>By Nave Shimoni &amp; Itay Galili</a:t>
            </a:r>
            <a:endParaRPr dirty="0"/>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58"/>
          <p:cNvCxnSpPr/>
          <p:nvPr/>
        </p:nvCxnSpPr>
        <p:spPr>
          <a:xfrm>
            <a:off x="1863750" y="3162850"/>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592"/>
                                        </p:tgtEl>
                                        <p:attrNameLst>
                                          <p:attrName>style.visibility</p:attrName>
                                        </p:attrNameLst>
                                      </p:cBhvr>
                                      <p:to>
                                        <p:strVal val="visible"/>
                                      </p:to>
                                    </p:set>
                                    <p:animEffect transition="in" filter="fade">
                                      <p:cBhvr>
                                        <p:cTn id="13" dur="1000"/>
                                        <p:tgtEl>
                                          <p:spTgt spid="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Crawling</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תמונה 1">
            <a:extLst>
              <a:ext uri="{FF2B5EF4-FFF2-40B4-BE49-F238E27FC236}">
                <a16:creationId xmlns:a16="http://schemas.microsoft.com/office/drawing/2014/main" id="{DD0EF574-2210-F8C8-23DA-929446FCDD63}"/>
              </a:ext>
            </a:extLst>
          </p:cNvPr>
          <p:cNvPicPr>
            <a:picLocks noChangeAspect="1"/>
          </p:cNvPicPr>
          <p:nvPr/>
        </p:nvPicPr>
        <p:blipFill>
          <a:blip r:embed="rId4"/>
          <a:stretch>
            <a:fillRect/>
          </a:stretch>
        </p:blipFill>
        <p:spPr>
          <a:xfrm>
            <a:off x="830776" y="2485431"/>
            <a:ext cx="3898174" cy="2210108"/>
          </a:xfrm>
          <a:prstGeom prst="rect">
            <a:avLst/>
          </a:prstGeom>
        </p:spPr>
      </p:pic>
      <p:pic>
        <p:nvPicPr>
          <p:cNvPr id="5" name="תמונה 4">
            <a:extLst>
              <a:ext uri="{FF2B5EF4-FFF2-40B4-BE49-F238E27FC236}">
                <a16:creationId xmlns:a16="http://schemas.microsoft.com/office/drawing/2014/main" id="{000800E0-18DB-13B3-A32D-D917E8FA5C4C}"/>
              </a:ext>
            </a:extLst>
          </p:cNvPr>
          <p:cNvPicPr>
            <a:picLocks noChangeAspect="1"/>
          </p:cNvPicPr>
          <p:nvPr/>
        </p:nvPicPr>
        <p:blipFill>
          <a:blip r:embed="rId5"/>
          <a:stretch>
            <a:fillRect/>
          </a:stretch>
        </p:blipFill>
        <p:spPr>
          <a:xfrm>
            <a:off x="4728950" y="2485431"/>
            <a:ext cx="3753282" cy="1397357"/>
          </a:xfrm>
          <a:prstGeom prst="rect">
            <a:avLst/>
          </a:prstGeom>
        </p:spPr>
      </p:pic>
      <p:sp>
        <p:nvSpPr>
          <p:cNvPr id="7" name="Google Shape;3020;p72">
            <a:extLst>
              <a:ext uri="{FF2B5EF4-FFF2-40B4-BE49-F238E27FC236}">
                <a16:creationId xmlns:a16="http://schemas.microsoft.com/office/drawing/2014/main" id="{E630FD6E-4634-E243-AC81-ECA9653F55C5}"/>
              </a:ext>
            </a:extLst>
          </p:cNvPr>
          <p:cNvSpPr txBox="1">
            <a:spLocks/>
          </p:cNvSpPr>
          <p:nvPr/>
        </p:nvSpPr>
        <p:spPr>
          <a:xfrm>
            <a:off x="715500" y="1339032"/>
            <a:ext cx="6977700" cy="8361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buNone/>
            </a:pPr>
            <a:r>
              <a:rPr lang="en-US" dirty="0"/>
              <a:t>We got a data frame with 12 columns and 4699 rows, in total we have 56,400 data units.</a:t>
            </a:r>
            <a:br>
              <a:rPr lang="en-US" dirty="0"/>
            </a:br>
            <a:r>
              <a:rPr lang="en-US" dirty="0"/>
              <a:t>We will save everything on a CSV file for use at other times.</a:t>
            </a:r>
            <a:br>
              <a:rPr lang="en-US" dirty="0"/>
            </a:br>
            <a:endParaRPr lang="en-US" dirty="0"/>
          </a:p>
        </p:txBody>
      </p:sp>
    </p:spTree>
    <p:extLst>
      <p:ext uri="{BB962C8B-B14F-4D97-AF65-F5344CB8AC3E}">
        <p14:creationId xmlns:p14="http://schemas.microsoft.com/office/powerpoint/2010/main" val="352740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par>
                                <p:cTn id="29" presetID="2" presetClass="entr" presetSubtype="4"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Crawling</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תמונה 3">
            <a:extLst>
              <a:ext uri="{FF2B5EF4-FFF2-40B4-BE49-F238E27FC236}">
                <a16:creationId xmlns:a16="http://schemas.microsoft.com/office/drawing/2014/main" id="{A8B3A31D-D61D-44B3-5FF4-80FCF9494447}"/>
              </a:ext>
            </a:extLst>
          </p:cNvPr>
          <p:cNvPicPr>
            <a:picLocks noChangeAspect="1"/>
          </p:cNvPicPr>
          <p:nvPr/>
        </p:nvPicPr>
        <p:blipFill>
          <a:blip r:embed="rId4"/>
          <a:stretch>
            <a:fillRect/>
          </a:stretch>
        </p:blipFill>
        <p:spPr>
          <a:xfrm>
            <a:off x="903914" y="1605896"/>
            <a:ext cx="7451678" cy="2455365"/>
          </a:xfrm>
          <a:prstGeom prst="rect">
            <a:avLst/>
          </a:prstGeom>
        </p:spPr>
      </p:pic>
    </p:spTree>
    <p:extLst>
      <p:ext uri="{BB962C8B-B14F-4D97-AF65-F5344CB8AC3E}">
        <p14:creationId xmlns:p14="http://schemas.microsoft.com/office/powerpoint/2010/main" val="213728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solidFill>
                  <a:schemeClr val="dk2"/>
                </a:solidFill>
              </a:rPr>
              <a:t>Data Handling</a:t>
            </a:r>
            <a:endParaRPr sz="4400" dirty="0"/>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03</a:t>
            </a:r>
            <a:endParaRPr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3380113"/>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17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75"/>
                                        </p:tgtEl>
                                        <p:attrNameLst>
                                          <p:attrName>style.visibility</p:attrName>
                                        </p:attrNameLst>
                                      </p:cBhvr>
                                      <p:to>
                                        <p:strVal val="visible"/>
                                      </p:to>
                                    </p:set>
                                    <p:animEffect transition="in" filter="fade">
                                      <p:cBhvr>
                                        <p:cTn id="21" dur="1000"/>
                                        <p:tgtEl>
                                          <p:spTgt spid="2775"/>
                                        </p:tgtEl>
                                      </p:cBhvr>
                                    </p:animEffect>
                                  </p:childTnLst>
                                </p:cTn>
                              </p:par>
                              <p:par>
                                <p:cTn id="22" presetID="10" presetClass="entr" presetSubtype="0" fill="hold" nodeType="withEffect">
                                  <p:stCondLst>
                                    <p:cond delay="0"/>
                                  </p:stCondLst>
                                  <p:childTnLst>
                                    <p:set>
                                      <p:cBhvr>
                                        <p:cTn id="23" dur="1" fill="hold">
                                          <p:stCondLst>
                                            <p:cond delay="0"/>
                                          </p:stCondLst>
                                        </p:cTn>
                                        <p:tgtEl>
                                          <p:spTgt spid="2776"/>
                                        </p:tgtEl>
                                        <p:attrNameLst>
                                          <p:attrName>style.visibility</p:attrName>
                                        </p:attrNameLst>
                                      </p:cBhvr>
                                      <p:to>
                                        <p:strVal val="visible"/>
                                      </p:to>
                                    </p:set>
                                    <p:animEffect transition="in" filter="fade">
                                      <p:cBhvr>
                                        <p:cTn id="24" dur="1000"/>
                                        <p:tgtEl>
                                          <p:spTgt spid="2776"/>
                                        </p:tgtEl>
                                      </p:cBhvr>
                                    </p:animEffect>
                                  </p:childTnLst>
                                </p:cTn>
                              </p:par>
                              <p:par>
                                <p:cTn id="25" presetID="10" presetClass="entr" presetSubtype="0" fill="hold" nodeType="withEffect">
                                  <p:stCondLst>
                                    <p:cond delay="0"/>
                                  </p:stCondLst>
                                  <p:childTnLst>
                                    <p:set>
                                      <p:cBhvr>
                                        <p:cTn id="26" dur="1" fill="hold">
                                          <p:stCondLst>
                                            <p:cond delay="0"/>
                                          </p:stCondLst>
                                        </p:cTn>
                                        <p:tgtEl>
                                          <p:spTgt spid="2777"/>
                                        </p:tgtEl>
                                        <p:attrNameLst>
                                          <p:attrName>style.visibility</p:attrName>
                                        </p:attrNameLst>
                                      </p:cBhvr>
                                      <p:to>
                                        <p:strVal val="visible"/>
                                      </p:to>
                                    </p:set>
                                    <p:animEffect transition="in" filter="fade">
                                      <p:cBhvr>
                                        <p:cTn id="27" dur="1000"/>
                                        <p:tgtEl>
                                          <p:spTgt spid="2777"/>
                                        </p:tgtEl>
                                      </p:cBhvr>
                                    </p:animEffect>
                                  </p:childTnLst>
                                </p:cTn>
                              </p:par>
                              <p:par>
                                <p:cTn id="28" presetID="10" presetClass="entr" presetSubtype="0" fill="hold" nodeType="withEffect">
                                  <p:stCondLst>
                                    <p:cond delay="0"/>
                                  </p:stCondLst>
                                  <p:childTnLst>
                                    <p:set>
                                      <p:cBhvr>
                                        <p:cTn id="29" dur="1" fill="hold">
                                          <p:stCondLst>
                                            <p:cond delay="0"/>
                                          </p:stCondLst>
                                        </p:cTn>
                                        <p:tgtEl>
                                          <p:spTgt spid="2778"/>
                                        </p:tgtEl>
                                        <p:attrNameLst>
                                          <p:attrName>style.visibility</p:attrName>
                                        </p:attrNameLst>
                                      </p:cBhvr>
                                      <p:to>
                                        <p:strVal val="visible"/>
                                      </p:to>
                                    </p:set>
                                    <p:animEffect transition="in" filter="fade">
                                      <p:cBhvr>
                                        <p:cTn id="30" dur="1000"/>
                                        <p:tgtEl>
                                          <p:spTgt spid="2778"/>
                                        </p:tgtEl>
                                      </p:cBhvr>
                                    </p:animEffect>
                                  </p:childTnLst>
                                </p:cTn>
                              </p:par>
                              <p:par>
                                <p:cTn id="31" presetID="10" presetClass="entr" presetSubtype="0" fill="hold" nodeType="withEffect">
                                  <p:stCondLst>
                                    <p:cond delay="0"/>
                                  </p:stCondLst>
                                  <p:childTnLst>
                                    <p:set>
                                      <p:cBhvr>
                                        <p:cTn id="32" dur="1" fill="hold">
                                          <p:stCondLst>
                                            <p:cond delay="0"/>
                                          </p:stCondLst>
                                        </p:cTn>
                                        <p:tgtEl>
                                          <p:spTgt spid="2779"/>
                                        </p:tgtEl>
                                        <p:attrNameLst>
                                          <p:attrName>style.visibility</p:attrName>
                                        </p:attrNameLst>
                                      </p:cBhvr>
                                      <p:to>
                                        <p:strVal val="visible"/>
                                      </p:to>
                                    </p:set>
                                    <p:animEffect transition="in" filter="fade">
                                      <p:cBhvr>
                                        <p:cTn id="33"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50"/>
        <p:cNvGrpSpPr/>
        <p:nvPr/>
      </p:nvGrpSpPr>
      <p:grpSpPr>
        <a:xfrm>
          <a:off x="0" y="0"/>
          <a:ext cx="0" cy="0"/>
          <a:chOff x="0" y="0"/>
          <a:chExt cx="0" cy="0"/>
        </a:xfrm>
      </p:grpSpPr>
      <p:sp>
        <p:nvSpPr>
          <p:cNvPr id="4151" name="Google Shape;4151;p9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Data Handling</a:t>
            </a:r>
            <a:endParaRPr dirty="0"/>
          </a:p>
        </p:txBody>
      </p:sp>
      <p:grpSp>
        <p:nvGrpSpPr>
          <p:cNvPr id="4152" name="Google Shape;4152;p98"/>
          <p:cNvGrpSpPr/>
          <p:nvPr/>
        </p:nvGrpSpPr>
        <p:grpSpPr>
          <a:xfrm flipH="1">
            <a:off x="6692888" y="-911128"/>
            <a:ext cx="2019176" cy="2019176"/>
            <a:chOff x="1943325" y="-220375"/>
            <a:chExt cx="1298672" cy="1298672"/>
          </a:xfrm>
        </p:grpSpPr>
        <p:sp>
          <p:nvSpPr>
            <p:cNvPr id="4153" name="Google Shape;4153;p9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9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9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0" name="Google Shape;4210;p98"/>
          <p:cNvGrpSpPr/>
          <p:nvPr/>
        </p:nvGrpSpPr>
        <p:grpSpPr>
          <a:xfrm rot="5400000" flipH="1">
            <a:off x="5773311" y="606199"/>
            <a:ext cx="282927" cy="284718"/>
            <a:chOff x="430768" y="3302025"/>
            <a:chExt cx="216107" cy="217475"/>
          </a:xfrm>
        </p:grpSpPr>
        <p:sp>
          <p:nvSpPr>
            <p:cNvPr id="4211" name="Google Shape;4211;p98"/>
            <p:cNvSpPr/>
            <p:nvPr/>
          </p:nvSpPr>
          <p:spPr>
            <a:xfrm>
              <a:off x="43076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98"/>
          <p:cNvGrpSpPr/>
          <p:nvPr/>
        </p:nvGrpSpPr>
        <p:grpSpPr>
          <a:xfrm rot="5400000">
            <a:off x="4393288" y="270400"/>
            <a:ext cx="357454" cy="956304"/>
            <a:chOff x="357713" y="600975"/>
            <a:chExt cx="357454" cy="956304"/>
          </a:xfrm>
        </p:grpSpPr>
        <p:sp>
          <p:nvSpPr>
            <p:cNvPr id="4214" name="Google Shape;4214;p9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8" name="Google Shape;4218;p9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0;p72">
            <a:extLst>
              <a:ext uri="{FF2B5EF4-FFF2-40B4-BE49-F238E27FC236}">
                <a16:creationId xmlns:a16="http://schemas.microsoft.com/office/drawing/2014/main" id="{D36BCB0C-C7AF-6806-6806-36E920BE4335}"/>
              </a:ext>
            </a:extLst>
          </p:cNvPr>
          <p:cNvSpPr txBox="1">
            <a:spLocks/>
          </p:cNvSpPr>
          <p:nvPr/>
        </p:nvSpPr>
        <p:spPr>
          <a:xfrm>
            <a:off x="706647" y="1001534"/>
            <a:ext cx="4410714" cy="27602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nSpc>
                <a:spcPct val="150000"/>
              </a:lnSpc>
              <a:buNone/>
            </a:pPr>
            <a:r>
              <a:rPr lang="en-US" dirty="0"/>
              <a:t>Reminder:</a:t>
            </a:r>
            <a:br>
              <a:rPr lang="en-US" dirty="0"/>
            </a:br>
            <a:r>
              <a:rPr lang="en-US" dirty="0"/>
              <a:t>These are the treatments that have already been performed:</a:t>
            </a:r>
          </a:p>
          <a:p>
            <a:pPr>
              <a:lnSpc>
                <a:spcPct val="150000"/>
              </a:lnSpc>
            </a:pPr>
            <a:r>
              <a:rPr lang="en-US" dirty="0"/>
              <a:t>Any element that has no data - we put "None" instead.</a:t>
            </a:r>
          </a:p>
          <a:p>
            <a:pPr>
              <a:lnSpc>
                <a:spcPct val="150000"/>
              </a:lnSpc>
            </a:pPr>
            <a:r>
              <a:rPr lang="en-US" dirty="0"/>
              <a:t>We saw that new cars do not indicate the vehicle's km, so we proactively put 0.</a:t>
            </a:r>
          </a:p>
          <a:p>
            <a:pPr>
              <a:lnSpc>
                <a:spcPct val="150000"/>
              </a:lnSpc>
            </a:pPr>
            <a:r>
              <a:rPr lang="en-US" dirty="0"/>
              <a:t>We performed casting on strings and turned them into int.</a:t>
            </a:r>
          </a:p>
          <a:p>
            <a:pPr marL="139700" indent="0">
              <a:lnSpc>
                <a:spcPct val="150000"/>
              </a:lnSpc>
              <a:buNone/>
            </a:pPr>
            <a:br>
              <a:rPr lang="en-US" dirty="0"/>
            </a:br>
            <a:endParaRPr lang="en-US" dirty="0"/>
          </a:p>
        </p:txBody>
      </p:sp>
      <p:pic>
        <p:nvPicPr>
          <p:cNvPr id="22" name="תמונה 21">
            <a:extLst>
              <a:ext uri="{FF2B5EF4-FFF2-40B4-BE49-F238E27FC236}">
                <a16:creationId xmlns:a16="http://schemas.microsoft.com/office/drawing/2014/main" id="{45F134B5-70E8-4FAF-7B19-332060A45CBE}"/>
              </a:ext>
            </a:extLst>
          </p:cNvPr>
          <p:cNvPicPr>
            <a:picLocks noChangeAspect="1"/>
          </p:cNvPicPr>
          <p:nvPr/>
        </p:nvPicPr>
        <p:blipFill>
          <a:blip r:embed="rId4"/>
          <a:stretch>
            <a:fillRect/>
          </a:stretch>
        </p:blipFill>
        <p:spPr>
          <a:xfrm>
            <a:off x="5117437" y="1565386"/>
            <a:ext cx="3766422" cy="2295362"/>
          </a:xfrm>
          <a:prstGeom prst="rect">
            <a:avLst/>
          </a:prstGeom>
        </p:spPr>
      </p:pic>
      <p:sp>
        <p:nvSpPr>
          <p:cNvPr id="23" name="מלבן 22">
            <a:extLst>
              <a:ext uri="{FF2B5EF4-FFF2-40B4-BE49-F238E27FC236}">
                <a16:creationId xmlns:a16="http://schemas.microsoft.com/office/drawing/2014/main" id="{A0BA63AD-0959-8784-4B80-D66FED57DB3B}"/>
              </a:ext>
            </a:extLst>
          </p:cNvPr>
          <p:cNvSpPr/>
          <p:nvPr/>
        </p:nvSpPr>
        <p:spPr>
          <a:xfrm>
            <a:off x="7685650" y="1730403"/>
            <a:ext cx="542134" cy="1241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56010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51"/>
                                        </p:tgtEl>
                                        <p:attrNameLst>
                                          <p:attrName>style.visibility</p:attrName>
                                        </p:attrNameLst>
                                      </p:cBhvr>
                                      <p:to>
                                        <p:strVal val="visible"/>
                                      </p:to>
                                    </p:set>
                                    <p:anim calcmode="lin" valueType="num">
                                      <p:cBhvr additive="base">
                                        <p:cTn id="7" dur="1000"/>
                                        <p:tgtEl>
                                          <p:spTgt spid="4151"/>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4152"/>
                                        </p:tgtEl>
                                        <p:attrNameLst>
                                          <p:attrName>r</p:attrName>
                                        </p:attrNameLst>
                                      </p:cBhvr>
                                    </p:animRot>
                                  </p:childTnLst>
                                </p:cTn>
                              </p:par>
                              <p:par>
                                <p:cTn id="10" presetID="2" presetClass="entr" presetSubtype="2" fill="hold" nodeType="withEffect">
                                  <p:stCondLst>
                                    <p:cond delay="0"/>
                                  </p:stCondLst>
                                  <p:childTnLst>
                                    <p:set>
                                      <p:cBhvr>
                                        <p:cTn id="11" dur="1" fill="hold">
                                          <p:stCondLst>
                                            <p:cond delay="0"/>
                                          </p:stCondLst>
                                        </p:cTn>
                                        <p:tgtEl>
                                          <p:spTgt spid="4210"/>
                                        </p:tgtEl>
                                        <p:attrNameLst>
                                          <p:attrName>style.visibility</p:attrName>
                                        </p:attrNameLst>
                                      </p:cBhvr>
                                      <p:to>
                                        <p:strVal val="visible"/>
                                      </p:to>
                                    </p:set>
                                    <p:anim calcmode="lin" valueType="num">
                                      <p:cBhvr additive="base">
                                        <p:cTn id="12" dur="1000"/>
                                        <p:tgtEl>
                                          <p:spTgt spid="4210"/>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4213"/>
                                        </p:tgtEl>
                                        <p:attrNameLst>
                                          <p:attrName>style.visibility</p:attrName>
                                        </p:attrNameLst>
                                      </p:cBhvr>
                                      <p:to>
                                        <p:strVal val="visible"/>
                                      </p:to>
                                    </p:set>
                                    <p:anim calcmode="lin" valueType="num">
                                      <p:cBhvr additive="base">
                                        <p:cTn id="15" dur="1000"/>
                                        <p:tgtEl>
                                          <p:spTgt spid="421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4218"/>
                                        </p:tgtEl>
                                        <p:attrNameLst>
                                          <p:attrName>style.visibility</p:attrName>
                                        </p:attrNameLst>
                                      </p:cBhvr>
                                      <p:to>
                                        <p:strVal val="visible"/>
                                      </p:to>
                                    </p:set>
                                    <p:animEffect transition="in" filter="fade">
                                      <p:cBhvr>
                                        <p:cTn id="18" dur="1000"/>
                                        <p:tgtEl>
                                          <p:spTgt spid="4218"/>
                                        </p:tgtEl>
                                      </p:cBhvr>
                                    </p:animEffect>
                                  </p:childTnLst>
                                </p:cTn>
                              </p:par>
                              <p:par>
                                <p:cTn id="19" presetID="10" presetClass="entr" presetSubtype="0" fill="hold" nodeType="withEffect">
                                  <p:stCondLst>
                                    <p:cond delay="0"/>
                                  </p:stCondLst>
                                  <p:childTnLst>
                                    <p:set>
                                      <p:cBhvr>
                                        <p:cTn id="20" dur="1" fill="hold">
                                          <p:stCondLst>
                                            <p:cond delay="0"/>
                                          </p:stCondLst>
                                        </p:cTn>
                                        <p:tgtEl>
                                          <p:spTgt spid="4219"/>
                                        </p:tgtEl>
                                        <p:attrNameLst>
                                          <p:attrName>style.visibility</p:attrName>
                                        </p:attrNameLst>
                                      </p:cBhvr>
                                      <p:to>
                                        <p:strVal val="visible"/>
                                      </p:to>
                                    </p:set>
                                    <p:animEffect transition="in" filter="fade">
                                      <p:cBhvr>
                                        <p:cTn id="21" dur="1000"/>
                                        <p:tgtEl>
                                          <p:spTgt spid="4219"/>
                                        </p:tgtEl>
                                      </p:cBhvr>
                                    </p:animEffect>
                                  </p:childTnLst>
                                </p:cTn>
                              </p:par>
                              <p:par>
                                <p:cTn id="22" presetID="10" presetClass="entr" presetSubtype="0" fill="hold" nodeType="withEffect">
                                  <p:stCondLst>
                                    <p:cond delay="0"/>
                                  </p:stCondLst>
                                  <p:childTnLst>
                                    <p:set>
                                      <p:cBhvr>
                                        <p:cTn id="23" dur="1" fill="hold">
                                          <p:stCondLst>
                                            <p:cond delay="0"/>
                                          </p:stCondLst>
                                        </p:cTn>
                                        <p:tgtEl>
                                          <p:spTgt spid="4220"/>
                                        </p:tgtEl>
                                        <p:attrNameLst>
                                          <p:attrName>style.visibility</p:attrName>
                                        </p:attrNameLst>
                                      </p:cBhvr>
                                      <p:to>
                                        <p:strVal val="visible"/>
                                      </p:to>
                                    </p:set>
                                    <p:animEffect transition="in" filter="fade">
                                      <p:cBhvr>
                                        <p:cTn id="24" dur="1000"/>
                                        <p:tgtEl>
                                          <p:spTgt spid="4220"/>
                                        </p:tgtEl>
                                      </p:cBhvr>
                                    </p:animEffect>
                                  </p:childTnLst>
                                </p:cTn>
                              </p:par>
                              <p:par>
                                <p:cTn id="25" presetID="10" presetClass="entr" presetSubtype="0" fill="hold" nodeType="withEffect">
                                  <p:stCondLst>
                                    <p:cond delay="0"/>
                                  </p:stCondLst>
                                  <p:childTnLst>
                                    <p:set>
                                      <p:cBhvr>
                                        <p:cTn id="26" dur="1" fill="hold">
                                          <p:stCondLst>
                                            <p:cond delay="0"/>
                                          </p:stCondLst>
                                        </p:cTn>
                                        <p:tgtEl>
                                          <p:spTgt spid="4221"/>
                                        </p:tgtEl>
                                        <p:attrNameLst>
                                          <p:attrName>style.visibility</p:attrName>
                                        </p:attrNameLst>
                                      </p:cBhvr>
                                      <p:to>
                                        <p:strVal val="visible"/>
                                      </p:to>
                                    </p:set>
                                    <p:animEffect transition="in" filter="fade">
                                      <p:cBhvr>
                                        <p:cTn id="27" dur="1000"/>
                                        <p:tgtEl>
                                          <p:spTgt spid="42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2"/>
                                        </p:tgtEl>
                                        <p:attrNameLst>
                                          <p:attrName>style.visibility</p:attrName>
                                        </p:attrNameLst>
                                      </p:cBhvr>
                                      <p:to>
                                        <p:strVal val="visible"/>
                                      </p:to>
                                    </p:set>
                                    <p:animEffect transition="in" filter="fade">
                                      <p:cBhvr>
                                        <p:cTn id="30" dur="1000"/>
                                        <p:tgtEl>
                                          <p:spTgt spid="4222"/>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childTnLst>
                                </p:cTn>
                              </p:par>
                              <p:par>
                                <p:cTn id="34" presetID="2" presetClass="entr" presetSubtype="4"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50"/>
        <p:cNvGrpSpPr/>
        <p:nvPr/>
      </p:nvGrpSpPr>
      <p:grpSpPr>
        <a:xfrm>
          <a:off x="0" y="0"/>
          <a:ext cx="0" cy="0"/>
          <a:chOff x="0" y="0"/>
          <a:chExt cx="0" cy="0"/>
        </a:xfrm>
      </p:grpSpPr>
      <p:sp>
        <p:nvSpPr>
          <p:cNvPr id="4151" name="Google Shape;4151;p9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Data Handling</a:t>
            </a:r>
            <a:endParaRPr dirty="0"/>
          </a:p>
        </p:txBody>
      </p:sp>
      <p:grpSp>
        <p:nvGrpSpPr>
          <p:cNvPr id="4152" name="Google Shape;4152;p98"/>
          <p:cNvGrpSpPr/>
          <p:nvPr/>
        </p:nvGrpSpPr>
        <p:grpSpPr>
          <a:xfrm flipH="1">
            <a:off x="6692888" y="-911128"/>
            <a:ext cx="2019176" cy="2019176"/>
            <a:chOff x="1943325" y="-220375"/>
            <a:chExt cx="1298672" cy="1298672"/>
          </a:xfrm>
        </p:grpSpPr>
        <p:sp>
          <p:nvSpPr>
            <p:cNvPr id="4153" name="Google Shape;4153;p9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9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9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0" name="Google Shape;4210;p98"/>
          <p:cNvGrpSpPr/>
          <p:nvPr/>
        </p:nvGrpSpPr>
        <p:grpSpPr>
          <a:xfrm rot="5400000" flipH="1">
            <a:off x="5773311" y="606199"/>
            <a:ext cx="282927" cy="284718"/>
            <a:chOff x="430768" y="3302025"/>
            <a:chExt cx="216107" cy="217475"/>
          </a:xfrm>
        </p:grpSpPr>
        <p:sp>
          <p:nvSpPr>
            <p:cNvPr id="4211" name="Google Shape;4211;p98"/>
            <p:cNvSpPr/>
            <p:nvPr/>
          </p:nvSpPr>
          <p:spPr>
            <a:xfrm>
              <a:off x="43076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98"/>
          <p:cNvGrpSpPr/>
          <p:nvPr/>
        </p:nvGrpSpPr>
        <p:grpSpPr>
          <a:xfrm rot="5400000">
            <a:off x="4393288" y="270400"/>
            <a:ext cx="357454" cy="956304"/>
            <a:chOff x="357713" y="600975"/>
            <a:chExt cx="357454" cy="956304"/>
          </a:xfrm>
        </p:grpSpPr>
        <p:sp>
          <p:nvSpPr>
            <p:cNvPr id="4214" name="Google Shape;4214;p9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8" name="Google Shape;4218;p9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0;p72">
            <a:extLst>
              <a:ext uri="{FF2B5EF4-FFF2-40B4-BE49-F238E27FC236}">
                <a16:creationId xmlns:a16="http://schemas.microsoft.com/office/drawing/2014/main" id="{D36BCB0C-C7AF-6806-6806-36E920BE4335}"/>
              </a:ext>
            </a:extLst>
          </p:cNvPr>
          <p:cNvSpPr txBox="1">
            <a:spLocks/>
          </p:cNvSpPr>
          <p:nvPr/>
        </p:nvSpPr>
        <p:spPr>
          <a:xfrm>
            <a:off x="706647" y="1001534"/>
            <a:ext cx="7861830" cy="3024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nSpc>
                <a:spcPct val="100000"/>
              </a:lnSpc>
              <a:buNone/>
            </a:pPr>
            <a:r>
              <a:rPr lang="en-US" dirty="0"/>
              <a:t>Firstly, we started with simple data verification commands,</a:t>
            </a:r>
            <a:br>
              <a:rPr lang="en-US" dirty="0"/>
            </a:br>
            <a:r>
              <a:rPr lang="en-US" dirty="0"/>
              <a:t>such as: </a:t>
            </a:r>
            <a:r>
              <a:rPr lang="en-US" dirty="0" err="1"/>
              <a:t>df.describe</a:t>
            </a:r>
            <a:r>
              <a:rPr lang="en-US" dirty="0"/>
              <a:t>(), df.info(), </a:t>
            </a:r>
            <a:r>
              <a:rPr lang="en-US" dirty="0" err="1"/>
              <a:t>df.isnull.sum</a:t>
            </a:r>
            <a:r>
              <a:rPr lang="en-US" dirty="0"/>
              <a:t>().</a:t>
            </a:r>
            <a:br>
              <a:rPr lang="en-US" dirty="0"/>
            </a:br>
            <a:r>
              <a:rPr lang="en-US" dirty="0"/>
              <a:t>After we got the initial information about our data, we started to handle it in depth:</a:t>
            </a:r>
          </a:p>
          <a:p>
            <a:pPr>
              <a:lnSpc>
                <a:spcPct val="150000"/>
              </a:lnSpc>
            </a:pPr>
            <a:r>
              <a:rPr lang="en-US" dirty="0"/>
              <a:t>Changed the names of companies and car’s type to English</a:t>
            </a:r>
          </a:p>
          <a:p>
            <a:pPr>
              <a:lnSpc>
                <a:spcPct val="150000"/>
              </a:lnSpc>
            </a:pPr>
            <a:r>
              <a:rPr lang="en-US" dirty="0"/>
              <a:t>Filled null cells</a:t>
            </a:r>
          </a:p>
          <a:p>
            <a:pPr>
              <a:lnSpc>
                <a:spcPct val="150000"/>
              </a:lnSpc>
            </a:pPr>
            <a:r>
              <a:rPr lang="en-US" dirty="0"/>
              <a:t>Changed category features into numeric</a:t>
            </a:r>
          </a:p>
          <a:p>
            <a:pPr>
              <a:lnSpc>
                <a:spcPct val="150000"/>
              </a:lnSpc>
            </a:pPr>
            <a:r>
              <a:rPr lang="en-US" dirty="0"/>
              <a:t>Normalized numeric features, such as price and km</a:t>
            </a:r>
          </a:p>
          <a:p>
            <a:pPr>
              <a:lnSpc>
                <a:spcPct val="150000"/>
              </a:lnSpc>
            </a:pPr>
            <a:r>
              <a:rPr lang="en-US" dirty="0"/>
              <a:t>Removed duplicates rows</a:t>
            </a:r>
          </a:p>
          <a:p>
            <a:pPr marL="139700" indent="0">
              <a:lnSpc>
                <a:spcPct val="150000"/>
              </a:lnSpc>
              <a:buNone/>
            </a:pPr>
            <a:r>
              <a:rPr lang="en-US" dirty="0"/>
              <a:t>Eventually,</a:t>
            </a:r>
            <a:r>
              <a:rPr lang="he-IL" dirty="0"/>
              <a:t> </a:t>
            </a:r>
            <a:r>
              <a:rPr lang="en-US" dirty="0"/>
              <a:t> we got the </a:t>
            </a:r>
            <a:r>
              <a:rPr lang="en-US" b="1" dirty="0"/>
              <a:t>final data frame with 12 columns and 4591 rows</a:t>
            </a:r>
            <a:r>
              <a:rPr lang="en-US" dirty="0"/>
              <a:t>,</a:t>
            </a:r>
          </a:p>
          <a:p>
            <a:pPr marL="139700" indent="0">
              <a:lnSpc>
                <a:spcPct val="150000"/>
              </a:lnSpc>
              <a:buNone/>
            </a:pPr>
            <a:r>
              <a:rPr lang="en-US" b="1" dirty="0"/>
              <a:t>total of 55,092 data units</a:t>
            </a:r>
            <a:r>
              <a:rPr lang="en-US" dirty="0"/>
              <a:t>.</a:t>
            </a:r>
            <a:br>
              <a:rPr lang="en-US" dirty="0"/>
            </a:br>
            <a:endParaRPr lang="en-US" dirty="0"/>
          </a:p>
          <a:p>
            <a:pPr marL="139700" indent="0">
              <a:lnSpc>
                <a:spcPct val="150000"/>
              </a:lnSpc>
              <a:buNone/>
            </a:pPr>
            <a:r>
              <a:rPr lang="en-US" dirty="0"/>
              <a:t> </a:t>
            </a:r>
          </a:p>
          <a:p>
            <a:pPr marL="139700" indent="0">
              <a:lnSpc>
                <a:spcPct val="150000"/>
              </a:lnSpc>
              <a:buNone/>
            </a:pPr>
            <a:br>
              <a:rPr lang="en-US" dirty="0"/>
            </a:br>
            <a:endParaRPr lang="en-US" dirty="0"/>
          </a:p>
        </p:txBody>
      </p:sp>
    </p:spTree>
    <p:extLst>
      <p:ext uri="{BB962C8B-B14F-4D97-AF65-F5344CB8AC3E}">
        <p14:creationId xmlns:p14="http://schemas.microsoft.com/office/powerpoint/2010/main" val="387224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51"/>
                                        </p:tgtEl>
                                        <p:attrNameLst>
                                          <p:attrName>style.visibility</p:attrName>
                                        </p:attrNameLst>
                                      </p:cBhvr>
                                      <p:to>
                                        <p:strVal val="visible"/>
                                      </p:to>
                                    </p:set>
                                    <p:anim calcmode="lin" valueType="num">
                                      <p:cBhvr additive="base">
                                        <p:cTn id="7" dur="1000"/>
                                        <p:tgtEl>
                                          <p:spTgt spid="4151"/>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4152"/>
                                        </p:tgtEl>
                                        <p:attrNameLst>
                                          <p:attrName>r</p:attrName>
                                        </p:attrNameLst>
                                      </p:cBhvr>
                                    </p:animRot>
                                  </p:childTnLst>
                                </p:cTn>
                              </p:par>
                              <p:par>
                                <p:cTn id="10" presetID="2" presetClass="entr" presetSubtype="2" fill="hold" nodeType="withEffect">
                                  <p:stCondLst>
                                    <p:cond delay="0"/>
                                  </p:stCondLst>
                                  <p:childTnLst>
                                    <p:set>
                                      <p:cBhvr>
                                        <p:cTn id="11" dur="1" fill="hold">
                                          <p:stCondLst>
                                            <p:cond delay="0"/>
                                          </p:stCondLst>
                                        </p:cTn>
                                        <p:tgtEl>
                                          <p:spTgt spid="4210"/>
                                        </p:tgtEl>
                                        <p:attrNameLst>
                                          <p:attrName>style.visibility</p:attrName>
                                        </p:attrNameLst>
                                      </p:cBhvr>
                                      <p:to>
                                        <p:strVal val="visible"/>
                                      </p:to>
                                    </p:set>
                                    <p:anim calcmode="lin" valueType="num">
                                      <p:cBhvr additive="base">
                                        <p:cTn id="12" dur="1000"/>
                                        <p:tgtEl>
                                          <p:spTgt spid="4210"/>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4213"/>
                                        </p:tgtEl>
                                        <p:attrNameLst>
                                          <p:attrName>style.visibility</p:attrName>
                                        </p:attrNameLst>
                                      </p:cBhvr>
                                      <p:to>
                                        <p:strVal val="visible"/>
                                      </p:to>
                                    </p:set>
                                    <p:anim calcmode="lin" valueType="num">
                                      <p:cBhvr additive="base">
                                        <p:cTn id="15" dur="1000"/>
                                        <p:tgtEl>
                                          <p:spTgt spid="421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4218"/>
                                        </p:tgtEl>
                                        <p:attrNameLst>
                                          <p:attrName>style.visibility</p:attrName>
                                        </p:attrNameLst>
                                      </p:cBhvr>
                                      <p:to>
                                        <p:strVal val="visible"/>
                                      </p:to>
                                    </p:set>
                                    <p:animEffect transition="in" filter="fade">
                                      <p:cBhvr>
                                        <p:cTn id="18" dur="1000"/>
                                        <p:tgtEl>
                                          <p:spTgt spid="4218"/>
                                        </p:tgtEl>
                                      </p:cBhvr>
                                    </p:animEffect>
                                  </p:childTnLst>
                                </p:cTn>
                              </p:par>
                              <p:par>
                                <p:cTn id="19" presetID="10" presetClass="entr" presetSubtype="0" fill="hold" nodeType="withEffect">
                                  <p:stCondLst>
                                    <p:cond delay="0"/>
                                  </p:stCondLst>
                                  <p:childTnLst>
                                    <p:set>
                                      <p:cBhvr>
                                        <p:cTn id="20" dur="1" fill="hold">
                                          <p:stCondLst>
                                            <p:cond delay="0"/>
                                          </p:stCondLst>
                                        </p:cTn>
                                        <p:tgtEl>
                                          <p:spTgt spid="4219"/>
                                        </p:tgtEl>
                                        <p:attrNameLst>
                                          <p:attrName>style.visibility</p:attrName>
                                        </p:attrNameLst>
                                      </p:cBhvr>
                                      <p:to>
                                        <p:strVal val="visible"/>
                                      </p:to>
                                    </p:set>
                                    <p:animEffect transition="in" filter="fade">
                                      <p:cBhvr>
                                        <p:cTn id="21" dur="1000"/>
                                        <p:tgtEl>
                                          <p:spTgt spid="4219"/>
                                        </p:tgtEl>
                                      </p:cBhvr>
                                    </p:animEffect>
                                  </p:childTnLst>
                                </p:cTn>
                              </p:par>
                              <p:par>
                                <p:cTn id="22" presetID="10" presetClass="entr" presetSubtype="0" fill="hold" nodeType="withEffect">
                                  <p:stCondLst>
                                    <p:cond delay="0"/>
                                  </p:stCondLst>
                                  <p:childTnLst>
                                    <p:set>
                                      <p:cBhvr>
                                        <p:cTn id="23" dur="1" fill="hold">
                                          <p:stCondLst>
                                            <p:cond delay="0"/>
                                          </p:stCondLst>
                                        </p:cTn>
                                        <p:tgtEl>
                                          <p:spTgt spid="4220"/>
                                        </p:tgtEl>
                                        <p:attrNameLst>
                                          <p:attrName>style.visibility</p:attrName>
                                        </p:attrNameLst>
                                      </p:cBhvr>
                                      <p:to>
                                        <p:strVal val="visible"/>
                                      </p:to>
                                    </p:set>
                                    <p:animEffect transition="in" filter="fade">
                                      <p:cBhvr>
                                        <p:cTn id="24" dur="1000"/>
                                        <p:tgtEl>
                                          <p:spTgt spid="4220"/>
                                        </p:tgtEl>
                                      </p:cBhvr>
                                    </p:animEffect>
                                  </p:childTnLst>
                                </p:cTn>
                              </p:par>
                              <p:par>
                                <p:cTn id="25" presetID="10" presetClass="entr" presetSubtype="0" fill="hold" nodeType="withEffect">
                                  <p:stCondLst>
                                    <p:cond delay="0"/>
                                  </p:stCondLst>
                                  <p:childTnLst>
                                    <p:set>
                                      <p:cBhvr>
                                        <p:cTn id="26" dur="1" fill="hold">
                                          <p:stCondLst>
                                            <p:cond delay="0"/>
                                          </p:stCondLst>
                                        </p:cTn>
                                        <p:tgtEl>
                                          <p:spTgt spid="4221"/>
                                        </p:tgtEl>
                                        <p:attrNameLst>
                                          <p:attrName>style.visibility</p:attrName>
                                        </p:attrNameLst>
                                      </p:cBhvr>
                                      <p:to>
                                        <p:strVal val="visible"/>
                                      </p:to>
                                    </p:set>
                                    <p:animEffect transition="in" filter="fade">
                                      <p:cBhvr>
                                        <p:cTn id="27" dur="1000"/>
                                        <p:tgtEl>
                                          <p:spTgt spid="42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2"/>
                                        </p:tgtEl>
                                        <p:attrNameLst>
                                          <p:attrName>style.visibility</p:attrName>
                                        </p:attrNameLst>
                                      </p:cBhvr>
                                      <p:to>
                                        <p:strVal val="visible"/>
                                      </p:to>
                                    </p:set>
                                    <p:animEffect transition="in" filter="fade">
                                      <p:cBhvr>
                                        <p:cTn id="30" dur="1000"/>
                                        <p:tgtEl>
                                          <p:spTgt spid="4222"/>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121" y="1825790"/>
            <a:ext cx="4509600" cy="1287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4800" dirty="0"/>
              <a:t>EDA &amp;</a:t>
            </a:r>
            <a:br>
              <a:rPr lang="en" sz="4800" dirty="0"/>
            </a:br>
            <a:r>
              <a:rPr lang="en" sz="4800" dirty="0"/>
              <a:t>Visualization</a:t>
            </a:r>
            <a:endParaRPr sz="4800"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04</a:t>
            </a:r>
            <a:endParaRPr dirty="0"/>
          </a:p>
        </p:txBody>
      </p:sp>
      <p:cxnSp>
        <p:nvCxnSpPr>
          <p:cNvPr id="3316" name="Google Shape;3316;p81"/>
          <p:cNvCxnSpPr/>
          <p:nvPr/>
        </p:nvCxnSpPr>
        <p:spPr>
          <a:xfrm>
            <a:off x="1317932" y="3373293"/>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2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31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335"/>
                                        </p:tgtEl>
                                        <p:attrNameLst>
                                          <p:attrName>style.visibility</p:attrName>
                                        </p:attrNameLst>
                                      </p:cBhvr>
                                      <p:to>
                                        <p:strVal val="visible"/>
                                      </p:to>
                                    </p:set>
                                    <p:animEffect transition="in" filter="fade">
                                      <p:cBhvr>
                                        <p:cTn id="21" dur="1000"/>
                                        <p:tgtEl>
                                          <p:spTgt spid="3335"/>
                                        </p:tgtEl>
                                      </p:cBhvr>
                                    </p:animEffect>
                                  </p:childTnLst>
                                </p:cTn>
                              </p:par>
                              <p:par>
                                <p:cTn id="22" presetID="10" presetClass="entr" presetSubtype="0" fill="hold" nodeType="withEffect">
                                  <p:stCondLst>
                                    <p:cond delay="0"/>
                                  </p:stCondLst>
                                  <p:childTnLst>
                                    <p:set>
                                      <p:cBhvr>
                                        <p:cTn id="23" dur="1" fill="hold">
                                          <p:stCondLst>
                                            <p:cond delay="0"/>
                                          </p:stCondLst>
                                        </p:cTn>
                                        <p:tgtEl>
                                          <p:spTgt spid="3336"/>
                                        </p:tgtEl>
                                        <p:attrNameLst>
                                          <p:attrName>style.visibility</p:attrName>
                                        </p:attrNameLst>
                                      </p:cBhvr>
                                      <p:to>
                                        <p:strVal val="visible"/>
                                      </p:to>
                                    </p:set>
                                    <p:animEffect transition="in" filter="fade">
                                      <p:cBhvr>
                                        <p:cTn id="24" dur="1000"/>
                                        <p:tgtEl>
                                          <p:spTgt spid="3336"/>
                                        </p:tgtEl>
                                      </p:cBhvr>
                                    </p:animEffect>
                                  </p:childTnLst>
                                </p:cTn>
                              </p:par>
                              <p:par>
                                <p:cTn id="25" presetID="10" presetClass="entr" presetSubtype="0" fill="hold" nodeType="withEffect">
                                  <p:stCondLst>
                                    <p:cond delay="0"/>
                                  </p:stCondLst>
                                  <p:childTnLst>
                                    <p:set>
                                      <p:cBhvr>
                                        <p:cTn id="26" dur="1" fill="hold">
                                          <p:stCondLst>
                                            <p:cond delay="0"/>
                                          </p:stCondLst>
                                        </p:cTn>
                                        <p:tgtEl>
                                          <p:spTgt spid="3337"/>
                                        </p:tgtEl>
                                        <p:attrNameLst>
                                          <p:attrName>style.visibility</p:attrName>
                                        </p:attrNameLst>
                                      </p:cBhvr>
                                      <p:to>
                                        <p:strVal val="visible"/>
                                      </p:to>
                                    </p:set>
                                    <p:animEffect transition="in" filter="fade">
                                      <p:cBhvr>
                                        <p:cTn id="27" dur="1000"/>
                                        <p:tgtEl>
                                          <p:spTgt spid="3337"/>
                                        </p:tgtEl>
                                      </p:cBhvr>
                                    </p:animEffect>
                                  </p:childTnLst>
                                </p:cTn>
                              </p:par>
                              <p:par>
                                <p:cTn id="28" presetID="10" presetClass="entr" presetSubtype="0" fill="hold" nodeType="withEffect">
                                  <p:stCondLst>
                                    <p:cond delay="0"/>
                                  </p:stCondLst>
                                  <p:childTnLst>
                                    <p:set>
                                      <p:cBhvr>
                                        <p:cTn id="29" dur="1" fill="hold">
                                          <p:stCondLst>
                                            <p:cond delay="0"/>
                                          </p:stCondLst>
                                        </p:cTn>
                                        <p:tgtEl>
                                          <p:spTgt spid="3338"/>
                                        </p:tgtEl>
                                        <p:attrNameLst>
                                          <p:attrName>style.visibility</p:attrName>
                                        </p:attrNameLst>
                                      </p:cBhvr>
                                      <p:to>
                                        <p:strVal val="visible"/>
                                      </p:to>
                                    </p:set>
                                    <p:animEffect transition="in" filter="fade">
                                      <p:cBhvr>
                                        <p:cTn id="30" dur="1000"/>
                                        <p:tgtEl>
                                          <p:spTgt spid="3338"/>
                                        </p:tgtEl>
                                      </p:cBhvr>
                                    </p:animEffect>
                                  </p:childTnLst>
                                </p:cTn>
                              </p:par>
                              <p:par>
                                <p:cTn id="31" presetID="10" presetClass="entr" presetSubtype="0" fill="hold" nodeType="withEffect">
                                  <p:stCondLst>
                                    <p:cond delay="0"/>
                                  </p:stCondLst>
                                  <p:childTnLst>
                                    <p:set>
                                      <p:cBhvr>
                                        <p:cTn id="32" dur="1" fill="hold">
                                          <p:stCondLst>
                                            <p:cond delay="0"/>
                                          </p:stCondLst>
                                        </p:cTn>
                                        <p:tgtEl>
                                          <p:spTgt spid="3339"/>
                                        </p:tgtEl>
                                        <p:attrNameLst>
                                          <p:attrName>style.visibility</p:attrName>
                                        </p:attrNameLst>
                                      </p:cBhvr>
                                      <p:to>
                                        <p:strVal val="visible"/>
                                      </p:to>
                                    </p:set>
                                    <p:animEffect transition="in" filter="fade">
                                      <p:cBhvr>
                                        <p:cTn id="33"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EDA &amp; Visualization</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020;p72">
            <a:extLst>
              <a:ext uri="{FF2B5EF4-FFF2-40B4-BE49-F238E27FC236}">
                <a16:creationId xmlns:a16="http://schemas.microsoft.com/office/drawing/2014/main" id="{4ACB6FB2-E520-EE9C-C449-B814C4F66665}"/>
              </a:ext>
            </a:extLst>
          </p:cNvPr>
          <p:cNvSpPr txBox="1">
            <a:spLocks/>
          </p:cNvSpPr>
          <p:nvPr/>
        </p:nvSpPr>
        <p:spPr>
          <a:xfrm>
            <a:off x="782622" y="1130942"/>
            <a:ext cx="6506418" cy="3024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a:lnSpc>
                <a:spcPct val="150000"/>
              </a:lnSpc>
            </a:pPr>
            <a:r>
              <a:rPr lang="en-US" dirty="0"/>
              <a:t>With the help of visualization, we came to conclusions about our data that we did not necessarily know before and in addition we could also see the effect of a certain characteristic on the other.</a:t>
            </a:r>
          </a:p>
          <a:p>
            <a:pPr>
              <a:lnSpc>
                <a:spcPct val="150000"/>
              </a:lnSpc>
            </a:pPr>
            <a:endParaRPr lang="en-US" dirty="0"/>
          </a:p>
          <a:p>
            <a:pPr>
              <a:lnSpc>
                <a:spcPct val="150000"/>
              </a:lnSpc>
            </a:pPr>
            <a:r>
              <a:rPr lang="en-US" dirty="0"/>
              <a:t>Since we had a very wide number of companies and it was difficult to present them all, we defined that any company we collected with less than 40 vehicles was defined as "other“.</a:t>
            </a:r>
            <a:endParaRPr lang="he-IL" dirty="0"/>
          </a:p>
        </p:txBody>
      </p:sp>
    </p:spTree>
    <p:extLst>
      <p:ext uri="{BB962C8B-B14F-4D97-AF65-F5344CB8AC3E}">
        <p14:creationId xmlns:p14="http://schemas.microsoft.com/office/powerpoint/2010/main" val="271031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One dimensional visualizations</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תמונה 3">
            <a:extLst>
              <a:ext uri="{FF2B5EF4-FFF2-40B4-BE49-F238E27FC236}">
                <a16:creationId xmlns:a16="http://schemas.microsoft.com/office/drawing/2014/main" id="{A03AFCCB-2AB7-5A4B-DBB1-5E690E77D5CE}"/>
              </a:ext>
            </a:extLst>
          </p:cNvPr>
          <p:cNvPicPr>
            <a:picLocks noChangeAspect="1"/>
          </p:cNvPicPr>
          <p:nvPr/>
        </p:nvPicPr>
        <p:blipFill>
          <a:blip r:embed="rId4"/>
          <a:stretch>
            <a:fillRect/>
          </a:stretch>
        </p:blipFill>
        <p:spPr>
          <a:xfrm>
            <a:off x="1064242" y="1384948"/>
            <a:ext cx="3932524" cy="2983396"/>
          </a:xfrm>
          <a:prstGeom prst="rect">
            <a:avLst/>
          </a:prstGeom>
        </p:spPr>
      </p:pic>
      <p:pic>
        <p:nvPicPr>
          <p:cNvPr id="6" name="תמונה 5">
            <a:extLst>
              <a:ext uri="{FF2B5EF4-FFF2-40B4-BE49-F238E27FC236}">
                <a16:creationId xmlns:a16="http://schemas.microsoft.com/office/drawing/2014/main" id="{A9672E96-52C1-CA49-5D4F-6DD4A0640395}"/>
              </a:ext>
            </a:extLst>
          </p:cNvPr>
          <p:cNvPicPr>
            <a:picLocks noChangeAspect="1"/>
          </p:cNvPicPr>
          <p:nvPr/>
        </p:nvPicPr>
        <p:blipFill>
          <a:blip r:embed="rId5"/>
          <a:stretch>
            <a:fillRect/>
          </a:stretch>
        </p:blipFill>
        <p:spPr>
          <a:xfrm>
            <a:off x="5109685" y="1384948"/>
            <a:ext cx="2970073" cy="2983396"/>
          </a:xfrm>
          <a:prstGeom prst="rect">
            <a:avLst/>
          </a:prstGeom>
        </p:spPr>
      </p:pic>
    </p:spTree>
    <p:extLst>
      <p:ext uri="{BB962C8B-B14F-4D97-AF65-F5344CB8AC3E}">
        <p14:creationId xmlns:p14="http://schemas.microsoft.com/office/powerpoint/2010/main" val="418214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One dimensional visualizations</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תמונה 7">
            <a:extLst>
              <a:ext uri="{FF2B5EF4-FFF2-40B4-BE49-F238E27FC236}">
                <a16:creationId xmlns:a16="http://schemas.microsoft.com/office/drawing/2014/main" id="{B66295BB-604A-2BFD-EF9D-B40EA9F55D5B}"/>
              </a:ext>
            </a:extLst>
          </p:cNvPr>
          <p:cNvPicPr>
            <a:picLocks noChangeAspect="1"/>
          </p:cNvPicPr>
          <p:nvPr/>
        </p:nvPicPr>
        <p:blipFill>
          <a:blip r:embed="rId4"/>
          <a:stretch>
            <a:fillRect/>
          </a:stretch>
        </p:blipFill>
        <p:spPr>
          <a:xfrm>
            <a:off x="950928" y="1436240"/>
            <a:ext cx="3690316" cy="2983396"/>
          </a:xfrm>
          <a:prstGeom prst="rect">
            <a:avLst/>
          </a:prstGeom>
        </p:spPr>
      </p:pic>
      <p:pic>
        <p:nvPicPr>
          <p:cNvPr id="9" name="תמונה 8">
            <a:extLst>
              <a:ext uri="{FF2B5EF4-FFF2-40B4-BE49-F238E27FC236}">
                <a16:creationId xmlns:a16="http://schemas.microsoft.com/office/drawing/2014/main" id="{82A2CF9E-7006-657A-E047-38D4E1F48825}"/>
              </a:ext>
            </a:extLst>
          </p:cNvPr>
          <p:cNvPicPr>
            <a:picLocks noChangeAspect="1"/>
          </p:cNvPicPr>
          <p:nvPr/>
        </p:nvPicPr>
        <p:blipFill>
          <a:blip r:embed="rId5"/>
          <a:stretch>
            <a:fillRect/>
          </a:stretch>
        </p:blipFill>
        <p:spPr>
          <a:xfrm>
            <a:off x="4710888" y="1436240"/>
            <a:ext cx="3690316" cy="2983396"/>
          </a:xfrm>
          <a:prstGeom prst="rect">
            <a:avLst/>
          </a:prstGeom>
        </p:spPr>
      </p:pic>
    </p:spTree>
    <p:extLst>
      <p:ext uri="{BB962C8B-B14F-4D97-AF65-F5344CB8AC3E}">
        <p14:creationId xmlns:p14="http://schemas.microsoft.com/office/powerpoint/2010/main" val="80580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Two dimensional visualizations</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תמונה 2">
            <a:extLst>
              <a:ext uri="{FF2B5EF4-FFF2-40B4-BE49-F238E27FC236}">
                <a16:creationId xmlns:a16="http://schemas.microsoft.com/office/drawing/2014/main" id="{9F47B9B0-2950-D9B7-A7EF-957C5C27BA94}"/>
              </a:ext>
            </a:extLst>
          </p:cNvPr>
          <p:cNvPicPr>
            <a:picLocks noChangeAspect="1"/>
          </p:cNvPicPr>
          <p:nvPr/>
        </p:nvPicPr>
        <p:blipFill>
          <a:blip r:embed="rId4"/>
          <a:stretch>
            <a:fillRect/>
          </a:stretch>
        </p:blipFill>
        <p:spPr>
          <a:xfrm>
            <a:off x="936885" y="1375002"/>
            <a:ext cx="3737474" cy="2983396"/>
          </a:xfrm>
          <a:prstGeom prst="rect">
            <a:avLst/>
          </a:prstGeom>
        </p:spPr>
      </p:pic>
      <p:pic>
        <p:nvPicPr>
          <p:cNvPr id="6" name="תמונה 5">
            <a:extLst>
              <a:ext uri="{FF2B5EF4-FFF2-40B4-BE49-F238E27FC236}">
                <a16:creationId xmlns:a16="http://schemas.microsoft.com/office/drawing/2014/main" id="{1CBF47D8-D7E1-38C9-4793-B7556621416A}"/>
              </a:ext>
            </a:extLst>
          </p:cNvPr>
          <p:cNvPicPr>
            <a:picLocks noChangeAspect="1"/>
          </p:cNvPicPr>
          <p:nvPr/>
        </p:nvPicPr>
        <p:blipFill>
          <a:blip r:embed="rId5"/>
          <a:stretch>
            <a:fillRect/>
          </a:stretch>
        </p:blipFill>
        <p:spPr>
          <a:xfrm>
            <a:off x="4735773" y="1374131"/>
            <a:ext cx="3875964" cy="2983395"/>
          </a:xfrm>
          <a:prstGeom prst="rect">
            <a:avLst/>
          </a:prstGeom>
        </p:spPr>
      </p:pic>
    </p:spTree>
    <p:extLst>
      <p:ext uri="{BB962C8B-B14F-4D97-AF65-F5344CB8AC3E}">
        <p14:creationId xmlns:p14="http://schemas.microsoft.com/office/powerpoint/2010/main" val="262363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60">
            <a:hlinkClick r:id="rId3" action="ppaction://hlinksldjump"/>
          </p:cNvPr>
          <p:cNvSpPr/>
          <p:nvPr/>
        </p:nvSpPr>
        <p:spPr>
          <a:xfrm>
            <a:off x="951017"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0">
            <a:hlinkClick r:id="rId4" action="ppaction://hlinksldjump"/>
          </p:cNvPr>
          <p:cNvSpPr/>
          <p:nvPr/>
        </p:nvSpPr>
        <p:spPr>
          <a:xfrm>
            <a:off x="4840804" y="261725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a:hlinkClick r:id="rId5" action="ppaction://hlinksldjump"/>
          </p:cNvPr>
          <p:cNvSpPr/>
          <p:nvPr/>
        </p:nvSpPr>
        <p:spPr>
          <a:xfrm>
            <a:off x="951017" y="263197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a:hlinkClick r:id="rId6" action="ppaction://hlinksldjump"/>
          </p:cNvPr>
          <p:cNvSpPr/>
          <p:nvPr/>
        </p:nvSpPr>
        <p:spPr>
          <a:xfrm>
            <a:off x="4840804"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a:hlinkClick r:id="rId7" action="ppaction://hlinksldjump"/>
          </p:cNvPr>
          <p:cNvSpPr/>
          <p:nvPr/>
        </p:nvSpPr>
        <p:spPr>
          <a:xfrm>
            <a:off x="951017"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TABLE OF CONTENTS</a:t>
            </a:r>
            <a:endParaRPr/>
          </a:p>
        </p:txBody>
      </p:sp>
      <p:sp>
        <p:nvSpPr>
          <p:cNvPr id="2619" name="Google Shape;2619;p60"/>
          <p:cNvSpPr txBox="1">
            <a:spLocks noGrp="1"/>
          </p:cNvSpPr>
          <p:nvPr>
            <p:ph type="title"/>
          </p:nvPr>
        </p:nvSpPr>
        <p:spPr>
          <a:xfrm>
            <a:off x="817925"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solidFill>
                  <a:schemeClr val="dk1"/>
                </a:solidFill>
              </a:rPr>
              <a:t>01</a:t>
            </a:r>
            <a:endParaRPr dirty="0">
              <a:solidFill>
                <a:schemeClr val="dk1"/>
              </a:solidFill>
            </a:endParaRPr>
          </a:p>
        </p:txBody>
      </p:sp>
      <p:sp>
        <p:nvSpPr>
          <p:cNvPr id="2622" name="Google Shape;2622;p60"/>
          <p:cNvSpPr txBox="1">
            <a:spLocks noGrp="1"/>
          </p:cNvSpPr>
          <p:nvPr>
            <p:ph type="title" idx="3"/>
          </p:nvPr>
        </p:nvSpPr>
        <p:spPr>
          <a:xfrm>
            <a:off x="817925"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2623" name="Google Shape;2623;p60"/>
          <p:cNvSpPr txBox="1">
            <a:spLocks noGrp="1"/>
          </p:cNvSpPr>
          <p:nvPr>
            <p:ph type="subTitle" idx="4"/>
          </p:nvPr>
        </p:nvSpPr>
        <p:spPr>
          <a:xfrm>
            <a:off x="1639675" y="2721347"/>
            <a:ext cx="2887200" cy="354600"/>
          </a:xfrm>
          <a:prstGeom prst="rect">
            <a:avLst/>
          </a:prstGeom>
        </p:spPr>
        <p:txBody>
          <a:bodyPr spcFirstLastPara="1" wrap="square" lIns="91425" tIns="0" rIns="91425" bIns="91425" anchor="t" anchorCtr="0">
            <a:noAutofit/>
          </a:bodyPr>
          <a:lstStyle/>
          <a:p>
            <a:pPr marL="0" indent="0">
              <a:spcAft>
                <a:spcPts val="1200"/>
              </a:spcAft>
            </a:pPr>
            <a:r>
              <a:rPr lang="en-US" dirty="0"/>
              <a:t>Crawling</a:t>
            </a:r>
            <a:endParaRPr lang="he-IL" dirty="0"/>
          </a:p>
          <a:p>
            <a:pPr marL="0" lvl="0" indent="0" algn="l" rtl="0">
              <a:spcBef>
                <a:spcPts val="0"/>
              </a:spcBef>
              <a:spcAft>
                <a:spcPts val="1200"/>
              </a:spcAft>
              <a:buNone/>
            </a:pPr>
            <a:r>
              <a:rPr lang="en" dirty="0"/>
              <a:t> </a:t>
            </a:r>
            <a:endParaRPr dirty="0"/>
          </a:p>
        </p:txBody>
      </p:sp>
      <p:sp>
        <p:nvSpPr>
          <p:cNvPr id="2625" name="Google Shape;2625;p60"/>
          <p:cNvSpPr txBox="1">
            <a:spLocks noGrp="1"/>
          </p:cNvSpPr>
          <p:nvPr>
            <p:ph type="title" idx="6"/>
          </p:nvPr>
        </p:nvSpPr>
        <p:spPr>
          <a:xfrm>
            <a:off x="817925"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solidFill>
                  <a:schemeClr val="dk1"/>
                </a:solidFill>
              </a:rPr>
              <a:t>03</a:t>
            </a:r>
            <a:endParaRPr dirty="0">
              <a:solidFill>
                <a:schemeClr val="dk1"/>
              </a:solidFill>
            </a:endParaRPr>
          </a:p>
        </p:txBody>
      </p:sp>
      <p:sp>
        <p:nvSpPr>
          <p:cNvPr id="2628" name="Google Shape;2628;p60"/>
          <p:cNvSpPr txBox="1">
            <a:spLocks noGrp="1"/>
          </p:cNvSpPr>
          <p:nvPr>
            <p:ph type="title" idx="9"/>
          </p:nvPr>
        </p:nvSpPr>
        <p:spPr>
          <a:xfrm>
            <a:off x="4707713"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sp>
        <p:nvSpPr>
          <p:cNvPr id="2629" name="Google Shape;2629;p60"/>
          <p:cNvSpPr txBox="1">
            <a:spLocks noGrp="1"/>
          </p:cNvSpPr>
          <p:nvPr>
            <p:ph type="subTitle" idx="13"/>
          </p:nvPr>
        </p:nvSpPr>
        <p:spPr>
          <a:xfrm>
            <a:off x="5529412" y="1715219"/>
            <a:ext cx="2887200" cy="354600"/>
          </a:xfrm>
          <a:prstGeom prst="rect">
            <a:avLst/>
          </a:prstGeom>
        </p:spPr>
        <p:txBody>
          <a:bodyPr spcFirstLastPara="1" wrap="square" lIns="91425" tIns="0" rIns="91425" bIns="91425" anchor="t" anchorCtr="0">
            <a:noAutofit/>
          </a:bodyPr>
          <a:lstStyle/>
          <a:p>
            <a:pPr marL="0" lvl="0" indent="0">
              <a:spcAft>
                <a:spcPts val="1200"/>
              </a:spcAft>
            </a:pPr>
            <a:r>
              <a:rPr lang="en-US" dirty="0"/>
              <a:t>EDA &amp; Visualization</a:t>
            </a:r>
          </a:p>
        </p:txBody>
      </p:sp>
      <p:sp>
        <p:nvSpPr>
          <p:cNvPr id="2631" name="Google Shape;2631;p60"/>
          <p:cNvSpPr txBox="1">
            <a:spLocks noGrp="1"/>
          </p:cNvSpPr>
          <p:nvPr>
            <p:ph type="title" idx="15"/>
          </p:nvPr>
        </p:nvSpPr>
        <p:spPr>
          <a:xfrm>
            <a:off x="4707713"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05</a:t>
            </a:r>
            <a:endParaRPr>
              <a:solidFill>
                <a:schemeClr val="dk1"/>
              </a:solidFill>
            </a:endParaRPr>
          </a:p>
        </p:txBody>
      </p:sp>
      <p:sp>
        <p:nvSpPr>
          <p:cNvPr id="2632" name="Google Shape;2632;p60"/>
          <p:cNvSpPr txBox="1">
            <a:spLocks noGrp="1"/>
          </p:cNvSpPr>
          <p:nvPr>
            <p:ph type="subTitle" idx="16"/>
          </p:nvPr>
        </p:nvSpPr>
        <p:spPr>
          <a:xfrm>
            <a:off x="5529412" y="2715151"/>
            <a:ext cx="2887200" cy="354600"/>
          </a:xfrm>
          <a:prstGeom prst="rect">
            <a:avLst/>
          </a:prstGeom>
        </p:spPr>
        <p:txBody>
          <a:bodyPr spcFirstLastPara="1" wrap="square" lIns="91425" tIns="0" rIns="91425" bIns="91425" anchor="t" anchorCtr="0">
            <a:noAutofit/>
          </a:bodyPr>
          <a:lstStyle/>
          <a:p>
            <a:pPr marL="0" lvl="0" indent="0">
              <a:spcAft>
                <a:spcPts val="1200"/>
              </a:spcAft>
            </a:pPr>
            <a:r>
              <a:rPr lang="en-US" dirty="0"/>
              <a:t>Machine Learning</a:t>
            </a:r>
          </a:p>
        </p:txBody>
      </p:sp>
      <p:grpSp>
        <p:nvGrpSpPr>
          <p:cNvPr id="2637" name="Google Shape;2637;p60"/>
          <p:cNvGrpSpPr/>
          <p:nvPr/>
        </p:nvGrpSpPr>
        <p:grpSpPr>
          <a:xfrm>
            <a:off x="7391908" y="722871"/>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8"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57;p61">
            <a:extLst>
              <a:ext uri="{FF2B5EF4-FFF2-40B4-BE49-F238E27FC236}">
                <a16:creationId xmlns:a16="http://schemas.microsoft.com/office/drawing/2014/main" id="{B1FA632C-EABB-21BE-AF5C-3AD5CBE146C8}"/>
              </a:ext>
            </a:extLst>
          </p:cNvPr>
          <p:cNvSpPr txBox="1">
            <a:spLocks/>
          </p:cNvSpPr>
          <p:nvPr/>
        </p:nvSpPr>
        <p:spPr>
          <a:xfrm>
            <a:off x="1639625" y="1605431"/>
            <a:ext cx="2887200" cy="66807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nSpc>
                <a:spcPct val="100000"/>
              </a:lnSpc>
              <a:spcAft>
                <a:spcPts val="1200"/>
              </a:spcAft>
            </a:pPr>
            <a:r>
              <a:rPr lang="en-US" dirty="0"/>
              <a:t>Introduction &amp;</a:t>
            </a:r>
            <a:br>
              <a:rPr lang="en-US" dirty="0"/>
            </a:br>
            <a:r>
              <a:rPr lang="en-US" dirty="0"/>
              <a:t>Research Question</a:t>
            </a:r>
          </a:p>
        </p:txBody>
      </p:sp>
      <p:sp>
        <p:nvSpPr>
          <p:cNvPr id="13" name="Google Shape;2623;p60">
            <a:extLst>
              <a:ext uri="{FF2B5EF4-FFF2-40B4-BE49-F238E27FC236}">
                <a16:creationId xmlns:a16="http://schemas.microsoft.com/office/drawing/2014/main" id="{6E0ABF02-8635-42FF-8059-B9BE6839B150}"/>
              </a:ext>
            </a:extLst>
          </p:cNvPr>
          <p:cNvSpPr txBox="1">
            <a:spLocks/>
          </p:cNvSpPr>
          <p:nvPr/>
        </p:nvSpPr>
        <p:spPr>
          <a:xfrm>
            <a:off x="1639675" y="3741969"/>
            <a:ext cx="2887200" cy="354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spcAft>
                <a:spcPts val="1200"/>
              </a:spcAft>
            </a:pPr>
            <a:r>
              <a:rPr lang="en-US" dirty="0"/>
              <a:t>Data Handling</a:t>
            </a:r>
          </a:p>
          <a:p>
            <a:pPr marL="0" indent="0">
              <a:spcAft>
                <a:spcPts val="1200"/>
              </a:spcAft>
            </a:pPr>
            <a:r>
              <a:rPr lang="en-US" dirty="0"/>
              <a:t> </a:t>
            </a:r>
          </a:p>
        </p:txBody>
      </p:sp>
      <p:sp>
        <p:nvSpPr>
          <p:cNvPr id="24" name="Google Shape;2613;p60">
            <a:hlinkClick r:id="rId9" action="ppaction://hlinksldjump"/>
            <a:extLst>
              <a:ext uri="{FF2B5EF4-FFF2-40B4-BE49-F238E27FC236}">
                <a16:creationId xmlns:a16="http://schemas.microsoft.com/office/drawing/2014/main" id="{2469D130-FF7E-F28E-F807-FD94580439E4}"/>
              </a:ext>
            </a:extLst>
          </p:cNvPr>
          <p:cNvSpPr/>
          <p:nvPr/>
        </p:nvSpPr>
        <p:spPr>
          <a:xfrm>
            <a:off x="4840804"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4;p60">
            <a:extLst>
              <a:ext uri="{FF2B5EF4-FFF2-40B4-BE49-F238E27FC236}">
                <a16:creationId xmlns:a16="http://schemas.microsoft.com/office/drawing/2014/main" id="{231EE4B2-97AC-3525-7028-EC1D34B3483E}"/>
              </a:ext>
            </a:extLst>
          </p:cNvPr>
          <p:cNvSpPr txBox="1">
            <a:spLocks noGrp="1"/>
          </p:cNvSpPr>
          <p:nvPr>
            <p:ph type="title" idx="18"/>
          </p:nvPr>
        </p:nvSpPr>
        <p:spPr>
          <a:xfrm>
            <a:off x="4707713"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06</a:t>
            </a:r>
            <a:endParaRPr>
              <a:solidFill>
                <a:schemeClr val="dk1"/>
              </a:solidFill>
            </a:endParaRPr>
          </a:p>
        </p:txBody>
      </p:sp>
      <p:sp>
        <p:nvSpPr>
          <p:cNvPr id="28" name="Google Shape;2632;p60">
            <a:extLst>
              <a:ext uri="{FF2B5EF4-FFF2-40B4-BE49-F238E27FC236}">
                <a16:creationId xmlns:a16="http://schemas.microsoft.com/office/drawing/2014/main" id="{64BB2A0D-9F5D-55AF-02A1-BD9FA3BB40E8}"/>
              </a:ext>
            </a:extLst>
          </p:cNvPr>
          <p:cNvSpPr txBox="1">
            <a:spLocks/>
          </p:cNvSpPr>
          <p:nvPr/>
        </p:nvSpPr>
        <p:spPr>
          <a:xfrm>
            <a:off x="5529412" y="3539307"/>
            <a:ext cx="3546349" cy="759924"/>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spcAft>
                <a:spcPts val="1200"/>
              </a:spcAft>
            </a:pPr>
            <a:r>
              <a:rPr lang="en-US" dirty="0"/>
              <a:t>Summary &amp; </a:t>
            </a:r>
            <a:br>
              <a:rPr lang="en-US" dirty="0"/>
            </a:br>
            <a:r>
              <a:rPr lang="en-US" dirty="0"/>
              <a:t>Conclusions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3"/>
                                        </p:tgtEl>
                                        <p:attrNameLst>
                                          <p:attrName>style.visibility</p:attrName>
                                        </p:attrNameLst>
                                      </p:cBhvr>
                                      <p:to>
                                        <p:strVal val="visible"/>
                                      </p:to>
                                    </p:set>
                                    <p:animEffect transition="in" filter="fade">
                                      <p:cBhvr>
                                        <p:cTn id="7" dur="1000"/>
                                        <p:tgtEl>
                                          <p:spTgt spid="2623"/>
                                        </p:tgtEl>
                                      </p:cBhvr>
                                    </p:animEffect>
                                  </p:childTnLst>
                                </p:cTn>
                              </p:par>
                              <p:par>
                                <p:cTn id="8" presetID="10" presetClass="entr" presetSubtype="0" fill="hold" nodeType="withEffect">
                                  <p:stCondLst>
                                    <p:cond delay="0"/>
                                  </p:stCondLst>
                                  <p:childTnLst>
                                    <p:set>
                                      <p:cBhvr>
                                        <p:cTn id="9" dur="1" fill="hold">
                                          <p:stCondLst>
                                            <p:cond delay="0"/>
                                          </p:stCondLst>
                                        </p:cTn>
                                        <p:tgtEl>
                                          <p:spTgt spid="2629"/>
                                        </p:tgtEl>
                                        <p:attrNameLst>
                                          <p:attrName>style.visibility</p:attrName>
                                        </p:attrNameLst>
                                      </p:cBhvr>
                                      <p:to>
                                        <p:strVal val="visible"/>
                                      </p:to>
                                    </p:set>
                                    <p:animEffect transition="in" filter="fade">
                                      <p:cBhvr>
                                        <p:cTn id="10" dur="1000"/>
                                        <p:tgtEl>
                                          <p:spTgt spid="2629"/>
                                        </p:tgtEl>
                                      </p:cBhvr>
                                    </p:animEffect>
                                  </p:childTnLst>
                                </p:cTn>
                              </p:par>
                              <p:par>
                                <p:cTn id="11" presetID="10" presetClass="entr" presetSubtype="0" fill="hold" nodeType="withEffect">
                                  <p:stCondLst>
                                    <p:cond delay="0"/>
                                  </p:stCondLst>
                                  <p:childTnLst>
                                    <p:set>
                                      <p:cBhvr>
                                        <p:cTn id="12" dur="1" fill="hold">
                                          <p:stCondLst>
                                            <p:cond delay="0"/>
                                          </p:stCondLst>
                                        </p:cTn>
                                        <p:tgtEl>
                                          <p:spTgt spid="2632"/>
                                        </p:tgtEl>
                                        <p:attrNameLst>
                                          <p:attrName>style.visibility</p:attrName>
                                        </p:attrNameLst>
                                      </p:cBhvr>
                                      <p:to>
                                        <p:strVal val="visible"/>
                                      </p:to>
                                    </p:set>
                                    <p:animEffect transition="in" filter="fade">
                                      <p:cBhvr>
                                        <p:cTn id="13" dur="1000"/>
                                        <p:tgtEl>
                                          <p:spTgt spid="2632"/>
                                        </p:tgtEl>
                                      </p:cBhvr>
                                    </p:animEffect>
                                  </p:childTnLst>
                                </p:cTn>
                              </p:par>
                              <p:par>
                                <p:cTn id="14" presetID="23" presetClass="entr" presetSubtype="16" fill="hold" nodeType="withEffect">
                                  <p:stCondLst>
                                    <p:cond delay="0"/>
                                  </p:stCondLst>
                                  <p:childTnLst>
                                    <p:set>
                                      <p:cBhvr>
                                        <p:cTn id="15" dur="1" fill="hold">
                                          <p:stCondLst>
                                            <p:cond delay="0"/>
                                          </p:stCondLst>
                                        </p:cTn>
                                        <p:tgtEl>
                                          <p:spTgt spid="2612"/>
                                        </p:tgtEl>
                                        <p:attrNameLst>
                                          <p:attrName>style.visibility</p:attrName>
                                        </p:attrNameLst>
                                      </p:cBhvr>
                                      <p:to>
                                        <p:strVal val="visible"/>
                                      </p:to>
                                    </p:set>
                                    <p:anim calcmode="lin" valueType="num">
                                      <p:cBhvr additive="base">
                                        <p:cTn id="16" dur="1000"/>
                                        <p:tgtEl>
                                          <p:spTgt spid="2612"/>
                                        </p:tgtEl>
                                        <p:attrNameLst>
                                          <p:attrName>ppt_w</p:attrName>
                                        </p:attrNameLst>
                                      </p:cBhvr>
                                      <p:tavLst>
                                        <p:tav tm="0">
                                          <p:val>
                                            <p:strVal val="0"/>
                                          </p:val>
                                        </p:tav>
                                        <p:tav tm="100000">
                                          <p:val>
                                            <p:strVal val="#ppt_w"/>
                                          </p:val>
                                        </p:tav>
                                      </p:tavLst>
                                    </p:anim>
                                    <p:anim calcmode="lin" valueType="num">
                                      <p:cBhvr additive="base">
                                        <p:cTn id="17" dur="1000"/>
                                        <p:tgtEl>
                                          <p:spTgt spid="2612"/>
                                        </p:tgtEl>
                                        <p:attrNameLst>
                                          <p:attrName>ppt_h</p:attrName>
                                        </p:attrNameLst>
                                      </p:cBhvr>
                                      <p:tavLst>
                                        <p:tav tm="0">
                                          <p:val>
                                            <p:str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2614"/>
                                        </p:tgtEl>
                                        <p:attrNameLst>
                                          <p:attrName>style.visibility</p:attrName>
                                        </p:attrNameLst>
                                      </p:cBhvr>
                                      <p:to>
                                        <p:strVal val="visible"/>
                                      </p:to>
                                    </p:set>
                                    <p:anim calcmode="lin" valueType="num">
                                      <p:cBhvr additive="base">
                                        <p:cTn id="20" dur="1000"/>
                                        <p:tgtEl>
                                          <p:spTgt spid="2614"/>
                                        </p:tgtEl>
                                        <p:attrNameLst>
                                          <p:attrName>ppt_w</p:attrName>
                                        </p:attrNameLst>
                                      </p:cBhvr>
                                      <p:tavLst>
                                        <p:tav tm="0">
                                          <p:val>
                                            <p:strVal val="0"/>
                                          </p:val>
                                        </p:tav>
                                        <p:tav tm="100000">
                                          <p:val>
                                            <p:strVal val="#ppt_w"/>
                                          </p:val>
                                        </p:tav>
                                      </p:tavLst>
                                    </p:anim>
                                    <p:anim calcmode="lin" valueType="num">
                                      <p:cBhvr additive="base">
                                        <p:cTn id="21" dur="1000"/>
                                        <p:tgtEl>
                                          <p:spTgt spid="2614"/>
                                        </p:tgtEl>
                                        <p:attrNameLst>
                                          <p:attrName>ppt_h</p:attrName>
                                        </p:attrNameLst>
                                      </p:cBhvr>
                                      <p:tavLst>
                                        <p:tav tm="0">
                                          <p:val>
                                            <p:str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2615"/>
                                        </p:tgtEl>
                                        <p:attrNameLst>
                                          <p:attrName>style.visibility</p:attrName>
                                        </p:attrNameLst>
                                      </p:cBhvr>
                                      <p:to>
                                        <p:strVal val="visible"/>
                                      </p:to>
                                    </p:set>
                                    <p:anim calcmode="lin" valueType="num">
                                      <p:cBhvr additive="base">
                                        <p:cTn id="24" dur="1000"/>
                                        <p:tgtEl>
                                          <p:spTgt spid="2615"/>
                                        </p:tgtEl>
                                        <p:attrNameLst>
                                          <p:attrName>ppt_w</p:attrName>
                                        </p:attrNameLst>
                                      </p:cBhvr>
                                      <p:tavLst>
                                        <p:tav tm="0">
                                          <p:val>
                                            <p:strVal val="0"/>
                                          </p:val>
                                        </p:tav>
                                        <p:tav tm="100000">
                                          <p:val>
                                            <p:strVal val="#ppt_w"/>
                                          </p:val>
                                        </p:tav>
                                      </p:tavLst>
                                    </p:anim>
                                    <p:anim calcmode="lin" valueType="num">
                                      <p:cBhvr additive="base">
                                        <p:cTn id="25" dur="1000"/>
                                        <p:tgtEl>
                                          <p:spTgt spid="2615"/>
                                        </p:tgtEl>
                                        <p:attrNameLst>
                                          <p:attrName>ppt_h</p:attrName>
                                        </p:attrNameLst>
                                      </p:cBhvr>
                                      <p:tavLst>
                                        <p:tav tm="0">
                                          <p:val>
                                            <p:strVal val="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2617"/>
                                        </p:tgtEl>
                                        <p:attrNameLst>
                                          <p:attrName>style.visibility</p:attrName>
                                        </p:attrNameLst>
                                      </p:cBhvr>
                                      <p:to>
                                        <p:strVal val="visible"/>
                                      </p:to>
                                    </p:set>
                                    <p:anim calcmode="lin" valueType="num">
                                      <p:cBhvr additive="base">
                                        <p:cTn id="28" dur="1000"/>
                                        <p:tgtEl>
                                          <p:spTgt spid="2617"/>
                                        </p:tgtEl>
                                        <p:attrNameLst>
                                          <p:attrName>ppt_w</p:attrName>
                                        </p:attrNameLst>
                                      </p:cBhvr>
                                      <p:tavLst>
                                        <p:tav tm="0">
                                          <p:val>
                                            <p:strVal val="0"/>
                                          </p:val>
                                        </p:tav>
                                        <p:tav tm="100000">
                                          <p:val>
                                            <p:strVal val="#ppt_w"/>
                                          </p:val>
                                        </p:tav>
                                      </p:tavLst>
                                    </p:anim>
                                    <p:anim calcmode="lin" valueType="num">
                                      <p:cBhvr additive="base">
                                        <p:cTn id="29" dur="1000"/>
                                        <p:tgtEl>
                                          <p:spTgt spid="2617"/>
                                        </p:tgtEl>
                                        <p:attrNameLst>
                                          <p:attrName>ppt_h</p:attrName>
                                        </p:attrNameLst>
                                      </p:cBhvr>
                                      <p:tavLst>
                                        <p:tav tm="0">
                                          <p:val>
                                            <p:str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2616"/>
                                        </p:tgtEl>
                                        <p:attrNameLst>
                                          <p:attrName>style.visibility</p:attrName>
                                        </p:attrNameLst>
                                      </p:cBhvr>
                                      <p:to>
                                        <p:strVal val="visible"/>
                                      </p:to>
                                    </p:set>
                                    <p:anim calcmode="lin" valueType="num">
                                      <p:cBhvr additive="base">
                                        <p:cTn id="32" dur="1000"/>
                                        <p:tgtEl>
                                          <p:spTgt spid="2616"/>
                                        </p:tgtEl>
                                        <p:attrNameLst>
                                          <p:attrName>ppt_w</p:attrName>
                                        </p:attrNameLst>
                                      </p:cBhvr>
                                      <p:tavLst>
                                        <p:tav tm="0">
                                          <p:val>
                                            <p:strVal val="0"/>
                                          </p:val>
                                        </p:tav>
                                        <p:tav tm="100000">
                                          <p:val>
                                            <p:strVal val="#ppt_w"/>
                                          </p:val>
                                        </p:tav>
                                      </p:tavLst>
                                    </p:anim>
                                    <p:anim calcmode="lin" valueType="num">
                                      <p:cBhvr additive="base">
                                        <p:cTn id="33" dur="1000"/>
                                        <p:tgtEl>
                                          <p:spTgt spid="2616"/>
                                        </p:tgtEl>
                                        <p:attrNameLst>
                                          <p:attrName>ppt_h</p:attrName>
                                        </p:attrNameLst>
                                      </p:cBhvr>
                                      <p:tavLst>
                                        <p:tav tm="0">
                                          <p:val>
                                            <p:strVal val="0"/>
                                          </p:val>
                                        </p:tav>
                                        <p:tav tm="100000">
                                          <p:val>
                                            <p:strVal val="#ppt_h"/>
                                          </p:val>
                                        </p:tav>
                                      </p:tavLst>
                                    </p:anim>
                                  </p:childTnLst>
                                </p:cTn>
                              </p:par>
                              <p:par>
                                <p:cTn id="34" presetID="10" presetClass="entr" presetSubtype="0" fill="hold" nodeType="withEffect">
                                  <p:stCondLst>
                                    <p:cond delay="0"/>
                                  </p:stCondLst>
                                  <p:childTnLst>
                                    <p:set>
                                      <p:cBhvr>
                                        <p:cTn id="35" dur="1" fill="hold">
                                          <p:stCondLst>
                                            <p:cond delay="0"/>
                                          </p:stCondLst>
                                        </p:cTn>
                                        <p:tgtEl>
                                          <p:spTgt spid="2619"/>
                                        </p:tgtEl>
                                        <p:attrNameLst>
                                          <p:attrName>style.visibility</p:attrName>
                                        </p:attrNameLst>
                                      </p:cBhvr>
                                      <p:to>
                                        <p:strVal val="visible"/>
                                      </p:to>
                                    </p:set>
                                    <p:animEffect transition="in" filter="fade">
                                      <p:cBhvr>
                                        <p:cTn id="36" dur="1000"/>
                                        <p:tgtEl>
                                          <p:spTgt spid="2619"/>
                                        </p:tgtEl>
                                      </p:cBhvr>
                                    </p:animEffect>
                                  </p:childTnLst>
                                </p:cTn>
                              </p:par>
                              <p:par>
                                <p:cTn id="37" presetID="10" presetClass="entr" presetSubtype="0" fill="hold" nodeType="withEffect">
                                  <p:stCondLst>
                                    <p:cond delay="0"/>
                                  </p:stCondLst>
                                  <p:childTnLst>
                                    <p:set>
                                      <p:cBhvr>
                                        <p:cTn id="38" dur="1" fill="hold">
                                          <p:stCondLst>
                                            <p:cond delay="0"/>
                                          </p:stCondLst>
                                        </p:cTn>
                                        <p:tgtEl>
                                          <p:spTgt spid="2622"/>
                                        </p:tgtEl>
                                        <p:attrNameLst>
                                          <p:attrName>style.visibility</p:attrName>
                                        </p:attrNameLst>
                                      </p:cBhvr>
                                      <p:to>
                                        <p:strVal val="visible"/>
                                      </p:to>
                                    </p:set>
                                    <p:animEffect transition="in" filter="fade">
                                      <p:cBhvr>
                                        <p:cTn id="39" dur="1000"/>
                                        <p:tgtEl>
                                          <p:spTgt spid="2622"/>
                                        </p:tgtEl>
                                      </p:cBhvr>
                                    </p:animEffect>
                                  </p:childTnLst>
                                </p:cTn>
                              </p:par>
                              <p:par>
                                <p:cTn id="40" presetID="10" presetClass="entr" presetSubtype="0" fill="hold" nodeType="withEffect">
                                  <p:stCondLst>
                                    <p:cond delay="0"/>
                                  </p:stCondLst>
                                  <p:childTnLst>
                                    <p:set>
                                      <p:cBhvr>
                                        <p:cTn id="41" dur="1" fill="hold">
                                          <p:stCondLst>
                                            <p:cond delay="0"/>
                                          </p:stCondLst>
                                        </p:cTn>
                                        <p:tgtEl>
                                          <p:spTgt spid="2625"/>
                                        </p:tgtEl>
                                        <p:attrNameLst>
                                          <p:attrName>style.visibility</p:attrName>
                                        </p:attrNameLst>
                                      </p:cBhvr>
                                      <p:to>
                                        <p:strVal val="visible"/>
                                      </p:to>
                                    </p:set>
                                    <p:animEffect transition="in" filter="fade">
                                      <p:cBhvr>
                                        <p:cTn id="42" dur="1000"/>
                                        <p:tgtEl>
                                          <p:spTgt spid="2625"/>
                                        </p:tgtEl>
                                      </p:cBhvr>
                                    </p:animEffect>
                                  </p:childTnLst>
                                </p:cTn>
                              </p:par>
                              <p:par>
                                <p:cTn id="43" presetID="10" presetClass="entr" presetSubtype="0" fill="hold" nodeType="withEffect">
                                  <p:stCondLst>
                                    <p:cond delay="0"/>
                                  </p:stCondLst>
                                  <p:childTnLst>
                                    <p:set>
                                      <p:cBhvr>
                                        <p:cTn id="44" dur="1" fill="hold">
                                          <p:stCondLst>
                                            <p:cond delay="0"/>
                                          </p:stCondLst>
                                        </p:cTn>
                                        <p:tgtEl>
                                          <p:spTgt spid="2628"/>
                                        </p:tgtEl>
                                        <p:attrNameLst>
                                          <p:attrName>style.visibility</p:attrName>
                                        </p:attrNameLst>
                                      </p:cBhvr>
                                      <p:to>
                                        <p:strVal val="visible"/>
                                      </p:to>
                                    </p:set>
                                    <p:animEffect transition="in" filter="fade">
                                      <p:cBhvr>
                                        <p:cTn id="45" dur="1000"/>
                                        <p:tgtEl>
                                          <p:spTgt spid="2628"/>
                                        </p:tgtEl>
                                      </p:cBhvr>
                                    </p:animEffect>
                                  </p:childTnLst>
                                </p:cTn>
                              </p:par>
                              <p:par>
                                <p:cTn id="46" presetID="10" presetClass="entr" presetSubtype="0" fill="hold" nodeType="withEffect">
                                  <p:stCondLst>
                                    <p:cond delay="0"/>
                                  </p:stCondLst>
                                  <p:childTnLst>
                                    <p:set>
                                      <p:cBhvr>
                                        <p:cTn id="47" dur="1" fill="hold">
                                          <p:stCondLst>
                                            <p:cond delay="0"/>
                                          </p:stCondLst>
                                        </p:cTn>
                                        <p:tgtEl>
                                          <p:spTgt spid="2631"/>
                                        </p:tgtEl>
                                        <p:attrNameLst>
                                          <p:attrName>style.visibility</p:attrName>
                                        </p:attrNameLst>
                                      </p:cBhvr>
                                      <p:to>
                                        <p:strVal val="visible"/>
                                      </p:to>
                                    </p:set>
                                    <p:animEffect transition="in" filter="fade">
                                      <p:cBhvr>
                                        <p:cTn id="48" dur="1000"/>
                                        <p:tgtEl>
                                          <p:spTgt spid="2631"/>
                                        </p:tgtEl>
                                      </p:cBhvr>
                                    </p:animEffect>
                                  </p:childTnLst>
                                </p:cTn>
                              </p:par>
                              <p:par>
                                <p:cTn id="49" presetID="2" presetClass="entr" presetSubtype="8" fill="hold" nodeType="withEffect">
                                  <p:stCondLst>
                                    <p:cond delay="0"/>
                                  </p:stCondLst>
                                  <p:childTnLst>
                                    <p:set>
                                      <p:cBhvr>
                                        <p:cTn id="50" dur="1" fill="hold">
                                          <p:stCondLst>
                                            <p:cond delay="0"/>
                                          </p:stCondLst>
                                        </p:cTn>
                                        <p:tgtEl>
                                          <p:spTgt spid="2618"/>
                                        </p:tgtEl>
                                        <p:attrNameLst>
                                          <p:attrName>style.visibility</p:attrName>
                                        </p:attrNameLst>
                                      </p:cBhvr>
                                      <p:to>
                                        <p:strVal val="visible"/>
                                      </p:to>
                                    </p:set>
                                    <p:anim calcmode="lin" valueType="num">
                                      <p:cBhvr additive="base">
                                        <p:cTn id="51" dur="1000"/>
                                        <p:tgtEl>
                                          <p:spTgt spid="2618"/>
                                        </p:tgtEl>
                                        <p:attrNameLst>
                                          <p:attrName>ppt_x</p:attrName>
                                        </p:attrNameLst>
                                      </p:cBhvr>
                                      <p:tavLst>
                                        <p:tav tm="0">
                                          <p:val>
                                            <p:strVal val="#ppt_x-1"/>
                                          </p:val>
                                        </p:tav>
                                        <p:tav tm="100000">
                                          <p:val>
                                            <p:strVal val="#ppt_x"/>
                                          </p:val>
                                        </p:tav>
                                      </p:tavLst>
                                    </p:anim>
                                  </p:childTnLst>
                                </p:cTn>
                              </p:par>
                              <p:par>
                                <p:cTn id="52" presetID="10" presetClass="entr" presetSubtype="0" fill="hold" nodeType="withEffect">
                                  <p:stCondLst>
                                    <p:cond delay="0"/>
                                  </p:stCondLst>
                                  <p:childTnLst>
                                    <p:set>
                                      <p:cBhvr>
                                        <p:cTn id="53" dur="1" fill="hold">
                                          <p:stCondLst>
                                            <p:cond delay="0"/>
                                          </p:stCondLst>
                                        </p:cTn>
                                        <p:tgtEl>
                                          <p:spTgt spid="2642"/>
                                        </p:tgtEl>
                                        <p:attrNameLst>
                                          <p:attrName>style.visibility</p:attrName>
                                        </p:attrNameLst>
                                      </p:cBhvr>
                                      <p:to>
                                        <p:strVal val="visible"/>
                                      </p:to>
                                    </p:set>
                                    <p:animEffect transition="in" filter="fade">
                                      <p:cBhvr>
                                        <p:cTn id="54" dur="1000"/>
                                        <p:tgtEl>
                                          <p:spTgt spid="2642"/>
                                        </p:tgtEl>
                                      </p:cBhvr>
                                    </p:animEffect>
                                  </p:childTnLst>
                                </p:cTn>
                              </p:par>
                              <p:par>
                                <p:cTn id="55" presetID="10" presetClass="entr" presetSubtype="0" fill="hold" nodeType="withEffect">
                                  <p:stCondLst>
                                    <p:cond delay="0"/>
                                  </p:stCondLst>
                                  <p:childTnLst>
                                    <p:set>
                                      <p:cBhvr>
                                        <p:cTn id="56" dur="1" fill="hold">
                                          <p:stCondLst>
                                            <p:cond delay="0"/>
                                          </p:stCondLst>
                                        </p:cTn>
                                        <p:tgtEl>
                                          <p:spTgt spid="2643"/>
                                        </p:tgtEl>
                                        <p:attrNameLst>
                                          <p:attrName>style.visibility</p:attrName>
                                        </p:attrNameLst>
                                      </p:cBhvr>
                                      <p:to>
                                        <p:strVal val="visible"/>
                                      </p:to>
                                    </p:set>
                                    <p:animEffect transition="in" filter="fade">
                                      <p:cBhvr>
                                        <p:cTn id="57" dur="1000"/>
                                        <p:tgtEl>
                                          <p:spTgt spid="2643"/>
                                        </p:tgtEl>
                                      </p:cBhvr>
                                    </p:animEffect>
                                  </p:childTnLst>
                                </p:cTn>
                              </p:par>
                              <p:par>
                                <p:cTn id="58" presetID="10" presetClass="entr" presetSubtype="0" fill="hold" nodeType="withEffect">
                                  <p:stCondLst>
                                    <p:cond delay="0"/>
                                  </p:stCondLst>
                                  <p:childTnLst>
                                    <p:set>
                                      <p:cBhvr>
                                        <p:cTn id="59" dur="1" fill="hold">
                                          <p:stCondLst>
                                            <p:cond delay="0"/>
                                          </p:stCondLst>
                                        </p:cTn>
                                        <p:tgtEl>
                                          <p:spTgt spid="2644"/>
                                        </p:tgtEl>
                                        <p:attrNameLst>
                                          <p:attrName>style.visibility</p:attrName>
                                        </p:attrNameLst>
                                      </p:cBhvr>
                                      <p:to>
                                        <p:strVal val="visible"/>
                                      </p:to>
                                    </p:set>
                                    <p:animEffect transition="in" filter="fade">
                                      <p:cBhvr>
                                        <p:cTn id="60" dur="1000"/>
                                        <p:tgtEl>
                                          <p:spTgt spid="2644"/>
                                        </p:tgtEl>
                                      </p:cBhvr>
                                    </p:animEffect>
                                  </p:childTnLst>
                                </p:cTn>
                              </p:par>
                              <p:par>
                                <p:cTn id="61" presetID="10" presetClass="entr" presetSubtype="0" fill="hold" nodeType="withEffect">
                                  <p:stCondLst>
                                    <p:cond delay="0"/>
                                  </p:stCondLst>
                                  <p:childTnLst>
                                    <p:set>
                                      <p:cBhvr>
                                        <p:cTn id="62" dur="1" fill="hold">
                                          <p:stCondLst>
                                            <p:cond delay="0"/>
                                          </p:stCondLst>
                                        </p:cTn>
                                        <p:tgtEl>
                                          <p:spTgt spid="2645"/>
                                        </p:tgtEl>
                                        <p:attrNameLst>
                                          <p:attrName>style.visibility</p:attrName>
                                        </p:attrNameLst>
                                      </p:cBhvr>
                                      <p:to>
                                        <p:strVal val="visible"/>
                                      </p:to>
                                    </p:set>
                                    <p:animEffect transition="in" filter="fade">
                                      <p:cBhvr>
                                        <p:cTn id="63" dur="1000"/>
                                        <p:tgtEl>
                                          <p:spTgt spid="2645"/>
                                        </p:tgtEl>
                                      </p:cBhvr>
                                    </p:animEffect>
                                  </p:childTnLst>
                                </p:cTn>
                              </p:par>
                              <p:par>
                                <p:cTn id="64" presetID="10" presetClass="entr" presetSubtype="0" fill="hold" nodeType="withEffect">
                                  <p:stCondLst>
                                    <p:cond delay="0"/>
                                  </p:stCondLst>
                                  <p:childTnLst>
                                    <p:set>
                                      <p:cBhvr>
                                        <p:cTn id="65" dur="1" fill="hold">
                                          <p:stCondLst>
                                            <p:cond delay="0"/>
                                          </p:stCondLst>
                                        </p:cTn>
                                        <p:tgtEl>
                                          <p:spTgt spid="2646"/>
                                        </p:tgtEl>
                                        <p:attrNameLst>
                                          <p:attrName>style.visibility</p:attrName>
                                        </p:attrNameLst>
                                      </p:cBhvr>
                                      <p:to>
                                        <p:strVal val="visible"/>
                                      </p:to>
                                    </p:set>
                                    <p:animEffect transition="in" filter="fade">
                                      <p:cBhvr>
                                        <p:cTn id="66" dur="1000"/>
                                        <p:tgtEl>
                                          <p:spTgt spid="2646"/>
                                        </p:tgtEl>
                                      </p:cBhvr>
                                    </p:animEffect>
                                  </p:childTnLst>
                                </p:cTn>
                              </p:par>
                              <p:par>
                                <p:cTn id="67" presetID="10" presetClass="entr" presetSubtype="0" fill="hold" nodeType="with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childTnLst>
                                </p:cTn>
                              </p:par>
                              <p:par>
                                <p:cTn id="70" presetID="10" presetClass="entr" presetSubtype="0" fill="hold"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1000"/>
                                        <p:tgtEl>
                                          <p:spTgt spid="13"/>
                                        </p:tgtEl>
                                      </p:cBhvr>
                                    </p:animEffect>
                                  </p:childTnLst>
                                </p:cTn>
                              </p:par>
                              <p:par>
                                <p:cTn id="73" presetID="23" presetClass="entr" presetSubtype="16"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1000"/>
                                        <p:tgtEl>
                                          <p:spTgt spid="24"/>
                                        </p:tgtEl>
                                        <p:attrNameLst>
                                          <p:attrName>ppt_w</p:attrName>
                                        </p:attrNameLst>
                                      </p:cBhvr>
                                      <p:tavLst>
                                        <p:tav tm="0">
                                          <p:val>
                                            <p:strVal val="0"/>
                                          </p:val>
                                        </p:tav>
                                        <p:tav tm="100000">
                                          <p:val>
                                            <p:strVal val="#ppt_w"/>
                                          </p:val>
                                        </p:tav>
                                      </p:tavLst>
                                    </p:anim>
                                    <p:anim calcmode="lin" valueType="num">
                                      <p:cBhvr additive="base">
                                        <p:cTn id="76" dur="1000"/>
                                        <p:tgtEl>
                                          <p:spTgt spid="24"/>
                                        </p:tgtEl>
                                        <p:attrNameLst>
                                          <p:attrName>ppt_h</p:attrName>
                                        </p:attrNameLst>
                                      </p:cBhvr>
                                      <p:tavLst>
                                        <p:tav tm="0">
                                          <p:val>
                                            <p:strVal val="0"/>
                                          </p:val>
                                        </p:tav>
                                        <p:tav tm="100000">
                                          <p:val>
                                            <p:strVal val="#ppt_h"/>
                                          </p:val>
                                        </p:tav>
                                      </p:tavLst>
                                    </p:anim>
                                  </p:childTnLst>
                                </p:cTn>
                              </p:par>
                              <p:par>
                                <p:cTn id="77" presetID="10"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childTnLst>
                                </p:cTn>
                              </p:par>
                              <p:par>
                                <p:cTn id="80" presetID="10" presetClass="entr" presetSubtype="0"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lvl="0"/>
            <a:r>
              <a:rPr lang="en" dirty="0"/>
              <a:t>Multi dimensional visualizations</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תמונה 3">
            <a:extLst>
              <a:ext uri="{FF2B5EF4-FFF2-40B4-BE49-F238E27FC236}">
                <a16:creationId xmlns:a16="http://schemas.microsoft.com/office/drawing/2014/main" id="{813FB3A6-EF68-8B74-AF40-CDB8AB0A0BCD}"/>
              </a:ext>
            </a:extLst>
          </p:cNvPr>
          <p:cNvPicPr>
            <a:picLocks noChangeAspect="1"/>
          </p:cNvPicPr>
          <p:nvPr/>
        </p:nvPicPr>
        <p:blipFill>
          <a:blip r:embed="rId4"/>
          <a:stretch>
            <a:fillRect/>
          </a:stretch>
        </p:blipFill>
        <p:spPr>
          <a:xfrm>
            <a:off x="926036" y="1374130"/>
            <a:ext cx="3884800" cy="2983395"/>
          </a:xfrm>
          <a:prstGeom prst="rect">
            <a:avLst/>
          </a:prstGeom>
        </p:spPr>
      </p:pic>
      <p:pic>
        <p:nvPicPr>
          <p:cNvPr id="7" name="תמונה 6">
            <a:extLst>
              <a:ext uri="{FF2B5EF4-FFF2-40B4-BE49-F238E27FC236}">
                <a16:creationId xmlns:a16="http://schemas.microsoft.com/office/drawing/2014/main" id="{1AACEBEC-B9D2-BFCB-5F19-6E5D14C14F24}"/>
              </a:ext>
            </a:extLst>
          </p:cNvPr>
          <p:cNvPicPr>
            <a:picLocks noChangeAspect="1"/>
          </p:cNvPicPr>
          <p:nvPr/>
        </p:nvPicPr>
        <p:blipFill>
          <a:blip r:embed="rId5"/>
          <a:stretch>
            <a:fillRect/>
          </a:stretch>
        </p:blipFill>
        <p:spPr>
          <a:xfrm>
            <a:off x="4832007" y="1374130"/>
            <a:ext cx="3596493" cy="2983395"/>
          </a:xfrm>
          <a:prstGeom prst="rect">
            <a:avLst/>
          </a:prstGeom>
        </p:spPr>
      </p:pic>
    </p:spTree>
    <p:extLst>
      <p:ext uri="{BB962C8B-B14F-4D97-AF65-F5344CB8AC3E}">
        <p14:creationId xmlns:p14="http://schemas.microsoft.com/office/powerpoint/2010/main" val="326948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lvl="0"/>
            <a:r>
              <a:rPr lang="en" dirty="0"/>
              <a:t>Multi dimensional visualizations</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תמונה 2">
            <a:extLst>
              <a:ext uri="{FF2B5EF4-FFF2-40B4-BE49-F238E27FC236}">
                <a16:creationId xmlns:a16="http://schemas.microsoft.com/office/drawing/2014/main" id="{D89E61F0-C15E-1D07-F979-E3F0327485F7}"/>
              </a:ext>
            </a:extLst>
          </p:cNvPr>
          <p:cNvPicPr>
            <a:picLocks noChangeAspect="1"/>
          </p:cNvPicPr>
          <p:nvPr/>
        </p:nvPicPr>
        <p:blipFill>
          <a:blip r:embed="rId4"/>
          <a:stretch>
            <a:fillRect/>
          </a:stretch>
        </p:blipFill>
        <p:spPr>
          <a:xfrm>
            <a:off x="1766495" y="1634223"/>
            <a:ext cx="5643349" cy="2938414"/>
          </a:xfrm>
          <a:prstGeom prst="rect">
            <a:avLst/>
          </a:prstGeom>
        </p:spPr>
      </p:pic>
      <p:sp>
        <p:nvSpPr>
          <p:cNvPr id="5" name="Google Shape;3020;p72">
            <a:extLst>
              <a:ext uri="{FF2B5EF4-FFF2-40B4-BE49-F238E27FC236}">
                <a16:creationId xmlns:a16="http://schemas.microsoft.com/office/drawing/2014/main" id="{DF114EBC-8617-F07A-CE77-12FC6658959D}"/>
              </a:ext>
            </a:extLst>
          </p:cNvPr>
          <p:cNvSpPr txBox="1">
            <a:spLocks/>
          </p:cNvSpPr>
          <p:nvPr/>
        </p:nvSpPr>
        <p:spPr>
          <a:xfrm>
            <a:off x="864509" y="1094299"/>
            <a:ext cx="6506418"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dirty="0"/>
              <a:t>5 features      2 features </a:t>
            </a:r>
          </a:p>
          <a:p>
            <a:pPr marL="139700" indent="0" algn="ctr">
              <a:lnSpc>
                <a:spcPct val="150000"/>
              </a:lnSpc>
              <a:buNone/>
            </a:pPr>
            <a:endParaRPr lang="en-US" dirty="0"/>
          </a:p>
        </p:txBody>
      </p:sp>
      <p:sp>
        <p:nvSpPr>
          <p:cNvPr id="6" name="חץ: ימינה 5">
            <a:extLst>
              <a:ext uri="{FF2B5EF4-FFF2-40B4-BE49-F238E27FC236}">
                <a16:creationId xmlns:a16="http://schemas.microsoft.com/office/drawing/2014/main" id="{BD01CF77-FEB3-2221-987D-3B9B9CCB14AD}"/>
              </a:ext>
            </a:extLst>
          </p:cNvPr>
          <p:cNvSpPr/>
          <p:nvPr/>
        </p:nvSpPr>
        <p:spPr>
          <a:xfrm>
            <a:off x="4117718" y="1334069"/>
            <a:ext cx="156949" cy="75063"/>
          </a:xfrm>
          <a:prstGeom prst="rightArrow">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63284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solidFill>
                  <a:schemeClr val="dk2"/>
                </a:solidFill>
              </a:rPr>
              <a:t>Machine Learning</a:t>
            </a:r>
            <a:endParaRPr sz="4400" dirty="0"/>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05</a:t>
            </a:r>
            <a:endParaRPr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3380113"/>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82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75"/>
                                        </p:tgtEl>
                                        <p:attrNameLst>
                                          <p:attrName>style.visibility</p:attrName>
                                        </p:attrNameLst>
                                      </p:cBhvr>
                                      <p:to>
                                        <p:strVal val="visible"/>
                                      </p:to>
                                    </p:set>
                                    <p:animEffect transition="in" filter="fade">
                                      <p:cBhvr>
                                        <p:cTn id="21" dur="1000"/>
                                        <p:tgtEl>
                                          <p:spTgt spid="2775"/>
                                        </p:tgtEl>
                                      </p:cBhvr>
                                    </p:animEffect>
                                  </p:childTnLst>
                                </p:cTn>
                              </p:par>
                              <p:par>
                                <p:cTn id="22" presetID="10" presetClass="entr" presetSubtype="0" fill="hold" nodeType="withEffect">
                                  <p:stCondLst>
                                    <p:cond delay="0"/>
                                  </p:stCondLst>
                                  <p:childTnLst>
                                    <p:set>
                                      <p:cBhvr>
                                        <p:cTn id="23" dur="1" fill="hold">
                                          <p:stCondLst>
                                            <p:cond delay="0"/>
                                          </p:stCondLst>
                                        </p:cTn>
                                        <p:tgtEl>
                                          <p:spTgt spid="2776"/>
                                        </p:tgtEl>
                                        <p:attrNameLst>
                                          <p:attrName>style.visibility</p:attrName>
                                        </p:attrNameLst>
                                      </p:cBhvr>
                                      <p:to>
                                        <p:strVal val="visible"/>
                                      </p:to>
                                    </p:set>
                                    <p:animEffect transition="in" filter="fade">
                                      <p:cBhvr>
                                        <p:cTn id="24" dur="1000"/>
                                        <p:tgtEl>
                                          <p:spTgt spid="2776"/>
                                        </p:tgtEl>
                                      </p:cBhvr>
                                    </p:animEffect>
                                  </p:childTnLst>
                                </p:cTn>
                              </p:par>
                              <p:par>
                                <p:cTn id="25" presetID="10" presetClass="entr" presetSubtype="0" fill="hold" nodeType="withEffect">
                                  <p:stCondLst>
                                    <p:cond delay="0"/>
                                  </p:stCondLst>
                                  <p:childTnLst>
                                    <p:set>
                                      <p:cBhvr>
                                        <p:cTn id="26" dur="1" fill="hold">
                                          <p:stCondLst>
                                            <p:cond delay="0"/>
                                          </p:stCondLst>
                                        </p:cTn>
                                        <p:tgtEl>
                                          <p:spTgt spid="2777"/>
                                        </p:tgtEl>
                                        <p:attrNameLst>
                                          <p:attrName>style.visibility</p:attrName>
                                        </p:attrNameLst>
                                      </p:cBhvr>
                                      <p:to>
                                        <p:strVal val="visible"/>
                                      </p:to>
                                    </p:set>
                                    <p:animEffect transition="in" filter="fade">
                                      <p:cBhvr>
                                        <p:cTn id="27" dur="1000"/>
                                        <p:tgtEl>
                                          <p:spTgt spid="2777"/>
                                        </p:tgtEl>
                                      </p:cBhvr>
                                    </p:animEffect>
                                  </p:childTnLst>
                                </p:cTn>
                              </p:par>
                              <p:par>
                                <p:cTn id="28" presetID="10" presetClass="entr" presetSubtype="0" fill="hold" nodeType="withEffect">
                                  <p:stCondLst>
                                    <p:cond delay="0"/>
                                  </p:stCondLst>
                                  <p:childTnLst>
                                    <p:set>
                                      <p:cBhvr>
                                        <p:cTn id="29" dur="1" fill="hold">
                                          <p:stCondLst>
                                            <p:cond delay="0"/>
                                          </p:stCondLst>
                                        </p:cTn>
                                        <p:tgtEl>
                                          <p:spTgt spid="2778"/>
                                        </p:tgtEl>
                                        <p:attrNameLst>
                                          <p:attrName>style.visibility</p:attrName>
                                        </p:attrNameLst>
                                      </p:cBhvr>
                                      <p:to>
                                        <p:strVal val="visible"/>
                                      </p:to>
                                    </p:set>
                                    <p:animEffect transition="in" filter="fade">
                                      <p:cBhvr>
                                        <p:cTn id="30" dur="1000"/>
                                        <p:tgtEl>
                                          <p:spTgt spid="2778"/>
                                        </p:tgtEl>
                                      </p:cBhvr>
                                    </p:animEffect>
                                  </p:childTnLst>
                                </p:cTn>
                              </p:par>
                              <p:par>
                                <p:cTn id="31" presetID="10" presetClass="entr" presetSubtype="0" fill="hold" nodeType="withEffect">
                                  <p:stCondLst>
                                    <p:cond delay="0"/>
                                  </p:stCondLst>
                                  <p:childTnLst>
                                    <p:set>
                                      <p:cBhvr>
                                        <p:cTn id="32" dur="1" fill="hold">
                                          <p:stCondLst>
                                            <p:cond delay="0"/>
                                          </p:stCondLst>
                                        </p:cTn>
                                        <p:tgtEl>
                                          <p:spTgt spid="2779"/>
                                        </p:tgtEl>
                                        <p:attrNameLst>
                                          <p:attrName>style.visibility</p:attrName>
                                        </p:attrNameLst>
                                      </p:cBhvr>
                                      <p:to>
                                        <p:strVal val="visible"/>
                                      </p:to>
                                    </p:set>
                                    <p:animEffect transition="in" filter="fade">
                                      <p:cBhvr>
                                        <p:cTn id="33"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0"/>
        <p:cNvGrpSpPr/>
        <p:nvPr/>
      </p:nvGrpSpPr>
      <p:grpSpPr>
        <a:xfrm>
          <a:off x="0" y="0"/>
          <a:ext cx="0" cy="0"/>
          <a:chOff x="0" y="0"/>
          <a:chExt cx="0" cy="0"/>
        </a:xfrm>
      </p:grpSpPr>
      <p:sp>
        <p:nvSpPr>
          <p:cNvPr id="4151" name="Google Shape;4151;p9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Machine Learning</a:t>
            </a:r>
            <a:endParaRPr dirty="0"/>
          </a:p>
        </p:txBody>
      </p:sp>
      <p:grpSp>
        <p:nvGrpSpPr>
          <p:cNvPr id="4152" name="Google Shape;4152;p98"/>
          <p:cNvGrpSpPr/>
          <p:nvPr/>
        </p:nvGrpSpPr>
        <p:grpSpPr>
          <a:xfrm flipH="1">
            <a:off x="6692888" y="-911128"/>
            <a:ext cx="2019176" cy="2019176"/>
            <a:chOff x="1943325" y="-220375"/>
            <a:chExt cx="1298672" cy="1298672"/>
          </a:xfrm>
        </p:grpSpPr>
        <p:sp>
          <p:nvSpPr>
            <p:cNvPr id="4153" name="Google Shape;4153;p9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9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9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0" name="Google Shape;4210;p98"/>
          <p:cNvGrpSpPr/>
          <p:nvPr/>
        </p:nvGrpSpPr>
        <p:grpSpPr>
          <a:xfrm rot="5400000" flipH="1">
            <a:off x="5773311" y="606199"/>
            <a:ext cx="282927" cy="284718"/>
            <a:chOff x="430768" y="3302025"/>
            <a:chExt cx="216107" cy="217475"/>
          </a:xfrm>
        </p:grpSpPr>
        <p:sp>
          <p:nvSpPr>
            <p:cNvPr id="4211" name="Google Shape;4211;p98"/>
            <p:cNvSpPr/>
            <p:nvPr/>
          </p:nvSpPr>
          <p:spPr>
            <a:xfrm>
              <a:off x="43076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98"/>
          <p:cNvGrpSpPr/>
          <p:nvPr/>
        </p:nvGrpSpPr>
        <p:grpSpPr>
          <a:xfrm rot="5400000">
            <a:off x="4393288" y="270400"/>
            <a:ext cx="357454" cy="956304"/>
            <a:chOff x="357713" y="600975"/>
            <a:chExt cx="357454" cy="956304"/>
          </a:xfrm>
        </p:grpSpPr>
        <p:sp>
          <p:nvSpPr>
            <p:cNvPr id="4214" name="Google Shape;4214;p9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8" name="Google Shape;4218;p9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0;p72">
            <a:extLst>
              <a:ext uri="{FF2B5EF4-FFF2-40B4-BE49-F238E27FC236}">
                <a16:creationId xmlns:a16="http://schemas.microsoft.com/office/drawing/2014/main" id="{D36BCB0C-C7AF-6806-6806-36E920BE4335}"/>
              </a:ext>
            </a:extLst>
          </p:cNvPr>
          <p:cNvSpPr txBox="1">
            <a:spLocks/>
          </p:cNvSpPr>
          <p:nvPr/>
        </p:nvSpPr>
        <p:spPr>
          <a:xfrm>
            <a:off x="708019" y="1129894"/>
            <a:ext cx="6978348" cy="1169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nSpc>
                <a:spcPct val="150000"/>
              </a:lnSpc>
              <a:buNone/>
            </a:pPr>
            <a:r>
              <a:rPr lang="en-US" dirty="0"/>
              <a:t>Since our research question is a supervised learning problem and we also want to predict a continuous numerical value, we used </a:t>
            </a:r>
            <a:r>
              <a:rPr lang="en-US" u="sng" dirty="0"/>
              <a:t>linear regression</a:t>
            </a:r>
            <a:r>
              <a:rPr lang="en-US" dirty="0"/>
              <a:t>, and we tried several methods in order to get the highest value for R².</a:t>
            </a:r>
          </a:p>
          <a:p>
            <a:pPr marL="139700" indent="0">
              <a:lnSpc>
                <a:spcPct val="150000"/>
              </a:lnSpc>
              <a:buNone/>
            </a:pPr>
            <a:br>
              <a:rPr lang="en-US" dirty="0"/>
            </a:br>
            <a:endParaRPr lang="en-US" dirty="0"/>
          </a:p>
        </p:txBody>
      </p:sp>
      <p:sp>
        <p:nvSpPr>
          <p:cNvPr id="6" name="Google Shape;3020;p72">
            <a:extLst>
              <a:ext uri="{FF2B5EF4-FFF2-40B4-BE49-F238E27FC236}">
                <a16:creationId xmlns:a16="http://schemas.microsoft.com/office/drawing/2014/main" id="{58CBEAFE-2EE4-2BED-101D-9E18ACBE660A}"/>
              </a:ext>
            </a:extLst>
          </p:cNvPr>
          <p:cNvSpPr txBox="1">
            <a:spLocks/>
          </p:cNvSpPr>
          <p:nvPr/>
        </p:nvSpPr>
        <p:spPr>
          <a:xfrm>
            <a:off x="1634641" y="2694904"/>
            <a:ext cx="2587915"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Multivariate regression</a:t>
            </a:r>
            <a:endParaRPr lang="en-US" dirty="0"/>
          </a:p>
        </p:txBody>
      </p:sp>
      <p:sp>
        <p:nvSpPr>
          <p:cNvPr id="7" name="חץ: ימינה 6">
            <a:extLst>
              <a:ext uri="{FF2B5EF4-FFF2-40B4-BE49-F238E27FC236}">
                <a16:creationId xmlns:a16="http://schemas.microsoft.com/office/drawing/2014/main" id="{3A8FC1EB-17B8-4CFC-A4E0-B830415681B1}"/>
              </a:ext>
            </a:extLst>
          </p:cNvPr>
          <p:cNvSpPr/>
          <p:nvPr/>
        </p:nvSpPr>
        <p:spPr>
          <a:xfrm>
            <a:off x="4222556" y="2867673"/>
            <a:ext cx="442861" cy="247831"/>
          </a:xfrm>
          <a:prstGeom prst="rightArrow">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8" name="Google Shape;3020;p72">
            <a:extLst>
              <a:ext uri="{FF2B5EF4-FFF2-40B4-BE49-F238E27FC236}">
                <a16:creationId xmlns:a16="http://schemas.microsoft.com/office/drawing/2014/main" id="{CF8257A5-93AA-9EC2-531B-32914E206E31}"/>
              </a:ext>
            </a:extLst>
          </p:cNvPr>
          <p:cNvSpPr txBox="1">
            <a:spLocks/>
          </p:cNvSpPr>
          <p:nvPr/>
        </p:nvSpPr>
        <p:spPr>
          <a:xfrm>
            <a:off x="4653796" y="2681256"/>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 66%</a:t>
            </a:r>
          </a:p>
        </p:txBody>
      </p:sp>
      <p:sp>
        <p:nvSpPr>
          <p:cNvPr id="12" name="Google Shape;3020;p72">
            <a:extLst>
              <a:ext uri="{FF2B5EF4-FFF2-40B4-BE49-F238E27FC236}">
                <a16:creationId xmlns:a16="http://schemas.microsoft.com/office/drawing/2014/main" id="{30B2E853-2A60-9F0D-3F9E-44065D5FFC80}"/>
              </a:ext>
            </a:extLst>
          </p:cNvPr>
          <p:cNvSpPr txBox="1">
            <a:spLocks/>
          </p:cNvSpPr>
          <p:nvPr/>
        </p:nvSpPr>
        <p:spPr>
          <a:xfrm>
            <a:off x="1634641" y="2164798"/>
            <a:ext cx="2587915"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Univariate regression</a:t>
            </a:r>
          </a:p>
        </p:txBody>
      </p:sp>
      <p:sp>
        <p:nvSpPr>
          <p:cNvPr id="13" name="חץ: ימינה 12">
            <a:extLst>
              <a:ext uri="{FF2B5EF4-FFF2-40B4-BE49-F238E27FC236}">
                <a16:creationId xmlns:a16="http://schemas.microsoft.com/office/drawing/2014/main" id="{A66E5814-94F0-292A-B70E-CF453E87E650}"/>
              </a:ext>
            </a:extLst>
          </p:cNvPr>
          <p:cNvSpPr/>
          <p:nvPr/>
        </p:nvSpPr>
        <p:spPr>
          <a:xfrm>
            <a:off x="4222556" y="2337567"/>
            <a:ext cx="442861" cy="247831"/>
          </a:xfrm>
          <a:prstGeom prst="rightArrow">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4" name="Google Shape;3020;p72">
            <a:extLst>
              <a:ext uri="{FF2B5EF4-FFF2-40B4-BE49-F238E27FC236}">
                <a16:creationId xmlns:a16="http://schemas.microsoft.com/office/drawing/2014/main" id="{E895D095-53D8-786B-5D76-0072834F270A}"/>
              </a:ext>
            </a:extLst>
          </p:cNvPr>
          <p:cNvSpPr txBox="1">
            <a:spLocks/>
          </p:cNvSpPr>
          <p:nvPr/>
        </p:nvSpPr>
        <p:spPr>
          <a:xfrm>
            <a:off x="4653796" y="2151150"/>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&lt; 20%</a:t>
            </a:r>
            <a:br>
              <a:rPr lang="en-US" dirty="0"/>
            </a:br>
            <a:endParaRPr lang="en-US" dirty="0"/>
          </a:p>
        </p:txBody>
      </p:sp>
      <p:sp>
        <p:nvSpPr>
          <p:cNvPr id="15" name="Google Shape;3020;p72">
            <a:extLst>
              <a:ext uri="{FF2B5EF4-FFF2-40B4-BE49-F238E27FC236}">
                <a16:creationId xmlns:a16="http://schemas.microsoft.com/office/drawing/2014/main" id="{F8F38502-62D1-8A1A-FC7A-6D46E1F9CDD6}"/>
              </a:ext>
            </a:extLst>
          </p:cNvPr>
          <p:cNvSpPr txBox="1">
            <a:spLocks/>
          </p:cNvSpPr>
          <p:nvPr/>
        </p:nvSpPr>
        <p:spPr>
          <a:xfrm>
            <a:off x="-95533" y="3225010"/>
            <a:ext cx="4318090"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Feature engineering</a:t>
            </a:r>
            <a:r>
              <a:rPr lang="en-US" dirty="0"/>
              <a:t> </a:t>
            </a:r>
            <a:r>
              <a:rPr lang="en-US" sz="900" dirty="0"/>
              <a:t>(Polynomial regression with degree=2)</a:t>
            </a:r>
            <a:endParaRPr lang="en-US" dirty="0"/>
          </a:p>
        </p:txBody>
      </p:sp>
      <p:sp>
        <p:nvSpPr>
          <p:cNvPr id="16" name="חץ: ימינה 15">
            <a:extLst>
              <a:ext uri="{FF2B5EF4-FFF2-40B4-BE49-F238E27FC236}">
                <a16:creationId xmlns:a16="http://schemas.microsoft.com/office/drawing/2014/main" id="{2BFE7F05-E55D-83B2-F0BB-51DFAD983EDA}"/>
              </a:ext>
            </a:extLst>
          </p:cNvPr>
          <p:cNvSpPr/>
          <p:nvPr/>
        </p:nvSpPr>
        <p:spPr>
          <a:xfrm>
            <a:off x="4222556" y="3397779"/>
            <a:ext cx="442861" cy="247831"/>
          </a:xfrm>
          <a:prstGeom prst="rightArrow">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7" name="Google Shape;3020;p72">
            <a:extLst>
              <a:ext uri="{FF2B5EF4-FFF2-40B4-BE49-F238E27FC236}">
                <a16:creationId xmlns:a16="http://schemas.microsoft.com/office/drawing/2014/main" id="{2B02B0D9-2C02-ABF7-077A-A918E83148F5}"/>
              </a:ext>
            </a:extLst>
          </p:cNvPr>
          <p:cNvSpPr txBox="1">
            <a:spLocks/>
          </p:cNvSpPr>
          <p:nvPr/>
        </p:nvSpPr>
        <p:spPr>
          <a:xfrm>
            <a:off x="4653796" y="3211362"/>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 76%</a:t>
            </a:r>
          </a:p>
        </p:txBody>
      </p:sp>
      <p:sp>
        <p:nvSpPr>
          <p:cNvPr id="2" name="Google Shape;3020;p72">
            <a:extLst>
              <a:ext uri="{FF2B5EF4-FFF2-40B4-BE49-F238E27FC236}">
                <a16:creationId xmlns:a16="http://schemas.microsoft.com/office/drawing/2014/main" id="{5574FC43-3996-86CB-3255-F17E07C770A6}"/>
              </a:ext>
            </a:extLst>
          </p:cNvPr>
          <p:cNvSpPr txBox="1">
            <a:spLocks/>
          </p:cNvSpPr>
          <p:nvPr/>
        </p:nvSpPr>
        <p:spPr>
          <a:xfrm>
            <a:off x="715499" y="3768764"/>
            <a:ext cx="3511853"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Grid search </a:t>
            </a:r>
            <a:r>
              <a:rPr lang="en-US" sz="900" dirty="0"/>
              <a:t>(Polynomial regression with degree=3)</a:t>
            </a:r>
            <a:endParaRPr lang="en-US" dirty="0"/>
          </a:p>
        </p:txBody>
      </p:sp>
      <p:sp>
        <p:nvSpPr>
          <p:cNvPr id="3" name="חץ: ימינה 2">
            <a:extLst>
              <a:ext uri="{FF2B5EF4-FFF2-40B4-BE49-F238E27FC236}">
                <a16:creationId xmlns:a16="http://schemas.microsoft.com/office/drawing/2014/main" id="{56E3DA5F-F08A-33E0-9338-913C01CA7773}"/>
              </a:ext>
            </a:extLst>
          </p:cNvPr>
          <p:cNvSpPr/>
          <p:nvPr/>
        </p:nvSpPr>
        <p:spPr>
          <a:xfrm>
            <a:off x="4227353" y="3941533"/>
            <a:ext cx="442861" cy="247831"/>
          </a:xfrm>
          <a:prstGeom prst="rightArrow">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4" name="Google Shape;3020;p72">
            <a:extLst>
              <a:ext uri="{FF2B5EF4-FFF2-40B4-BE49-F238E27FC236}">
                <a16:creationId xmlns:a16="http://schemas.microsoft.com/office/drawing/2014/main" id="{AC8A7C53-52E8-A2DA-56D1-C0222F9C4F3C}"/>
              </a:ext>
            </a:extLst>
          </p:cNvPr>
          <p:cNvSpPr txBox="1">
            <a:spLocks/>
          </p:cNvSpPr>
          <p:nvPr/>
        </p:nvSpPr>
        <p:spPr>
          <a:xfrm>
            <a:off x="4658593" y="3755116"/>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 79%</a:t>
            </a:r>
          </a:p>
        </p:txBody>
      </p:sp>
    </p:spTree>
    <p:extLst>
      <p:ext uri="{BB962C8B-B14F-4D97-AF65-F5344CB8AC3E}">
        <p14:creationId xmlns:p14="http://schemas.microsoft.com/office/powerpoint/2010/main" val="92540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51"/>
                                        </p:tgtEl>
                                        <p:attrNameLst>
                                          <p:attrName>style.visibility</p:attrName>
                                        </p:attrNameLst>
                                      </p:cBhvr>
                                      <p:to>
                                        <p:strVal val="visible"/>
                                      </p:to>
                                    </p:set>
                                    <p:anim calcmode="lin" valueType="num">
                                      <p:cBhvr additive="base">
                                        <p:cTn id="7" dur="1000"/>
                                        <p:tgtEl>
                                          <p:spTgt spid="4151"/>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4152"/>
                                        </p:tgtEl>
                                        <p:attrNameLst>
                                          <p:attrName>r</p:attrName>
                                        </p:attrNameLst>
                                      </p:cBhvr>
                                    </p:animRot>
                                  </p:childTnLst>
                                </p:cTn>
                              </p:par>
                              <p:par>
                                <p:cTn id="10" presetID="2" presetClass="entr" presetSubtype="2" fill="hold" nodeType="withEffect">
                                  <p:stCondLst>
                                    <p:cond delay="0"/>
                                  </p:stCondLst>
                                  <p:childTnLst>
                                    <p:set>
                                      <p:cBhvr>
                                        <p:cTn id="11" dur="1" fill="hold">
                                          <p:stCondLst>
                                            <p:cond delay="0"/>
                                          </p:stCondLst>
                                        </p:cTn>
                                        <p:tgtEl>
                                          <p:spTgt spid="4210"/>
                                        </p:tgtEl>
                                        <p:attrNameLst>
                                          <p:attrName>style.visibility</p:attrName>
                                        </p:attrNameLst>
                                      </p:cBhvr>
                                      <p:to>
                                        <p:strVal val="visible"/>
                                      </p:to>
                                    </p:set>
                                    <p:anim calcmode="lin" valueType="num">
                                      <p:cBhvr additive="base">
                                        <p:cTn id="12" dur="1000"/>
                                        <p:tgtEl>
                                          <p:spTgt spid="4210"/>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4213"/>
                                        </p:tgtEl>
                                        <p:attrNameLst>
                                          <p:attrName>style.visibility</p:attrName>
                                        </p:attrNameLst>
                                      </p:cBhvr>
                                      <p:to>
                                        <p:strVal val="visible"/>
                                      </p:to>
                                    </p:set>
                                    <p:anim calcmode="lin" valueType="num">
                                      <p:cBhvr additive="base">
                                        <p:cTn id="15" dur="1000"/>
                                        <p:tgtEl>
                                          <p:spTgt spid="421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4218"/>
                                        </p:tgtEl>
                                        <p:attrNameLst>
                                          <p:attrName>style.visibility</p:attrName>
                                        </p:attrNameLst>
                                      </p:cBhvr>
                                      <p:to>
                                        <p:strVal val="visible"/>
                                      </p:to>
                                    </p:set>
                                    <p:animEffect transition="in" filter="fade">
                                      <p:cBhvr>
                                        <p:cTn id="18" dur="1000"/>
                                        <p:tgtEl>
                                          <p:spTgt spid="4218"/>
                                        </p:tgtEl>
                                      </p:cBhvr>
                                    </p:animEffect>
                                  </p:childTnLst>
                                </p:cTn>
                              </p:par>
                              <p:par>
                                <p:cTn id="19" presetID="10" presetClass="entr" presetSubtype="0" fill="hold" nodeType="withEffect">
                                  <p:stCondLst>
                                    <p:cond delay="0"/>
                                  </p:stCondLst>
                                  <p:childTnLst>
                                    <p:set>
                                      <p:cBhvr>
                                        <p:cTn id="20" dur="1" fill="hold">
                                          <p:stCondLst>
                                            <p:cond delay="0"/>
                                          </p:stCondLst>
                                        </p:cTn>
                                        <p:tgtEl>
                                          <p:spTgt spid="4219"/>
                                        </p:tgtEl>
                                        <p:attrNameLst>
                                          <p:attrName>style.visibility</p:attrName>
                                        </p:attrNameLst>
                                      </p:cBhvr>
                                      <p:to>
                                        <p:strVal val="visible"/>
                                      </p:to>
                                    </p:set>
                                    <p:animEffect transition="in" filter="fade">
                                      <p:cBhvr>
                                        <p:cTn id="21" dur="1000"/>
                                        <p:tgtEl>
                                          <p:spTgt spid="4219"/>
                                        </p:tgtEl>
                                      </p:cBhvr>
                                    </p:animEffect>
                                  </p:childTnLst>
                                </p:cTn>
                              </p:par>
                              <p:par>
                                <p:cTn id="22" presetID="10" presetClass="entr" presetSubtype="0" fill="hold" nodeType="withEffect">
                                  <p:stCondLst>
                                    <p:cond delay="0"/>
                                  </p:stCondLst>
                                  <p:childTnLst>
                                    <p:set>
                                      <p:cBhvr>
                                        <p:cTn id="23" dur="1" fill="hold">
                                          <p:stCondLst>
                                            <p:cond delay="0"/>
                                          </p:stCondLst>
                                        </p:cTn>
                                        <p:tgtEl>
                                          <p:spTgt spid="4220"/>
                                        </p:tgtEl>
                                        <p:attrNameLst>
                                          <p:attrName>style.visibility</p:attrName>
                                        </p:attrNameLst>
                                      </p:cBhvr>
                                      <p:to>
                                        <p:strVal val="visible"/>
                                      </p:to>
                                    </p:set>
                                    <p:animEffect transition="in" filter="fade">
                                      <p:cBhvr>
                                        <p:cTn id="24" dur="1000"/>
                                        <p:tgtEl>
                                          <p:spTgt spid="4220"/>
                                        </p:tgtEl>
                                      </p:cBhvr>
                                    </p:animEffect>
                                  </p:childTnLst>
                                </p:cTn>
                              </p:par>
                              <p:par>
                                <p:cTn id="25" presetID="10" presetClass="entr" presetSubtype="0" fill="hold" nodeType="withEffect">
                                  <p:stCondLst>
                                    <p:cond delay="0"/>
                                  </p:stCondLst>
                                  <p:childTnLst>
                                    <p:set>
                                      <p:cBhvr>
                                        <p:cTn id="26" dur="1" fill="hold">
                                          <p:stCondLst>
                                            <p:cond delay="0"/>
                                          </p:stCondLst>
                                        </p:cTn>
                                        <p:tgtEl>
                                          <p:spTgt spid="4221"/>
                                        </p:tgtEl>
                                        <p:attrNameLst>
                                          <p:attrName>style.visibility</p:attrName>
                                        </p:attrNameLst>
                                      </p:cBhvr>
                                      <p:to>
                                        <p:strVal val="visible"/>
                                      </p:to>
                                    </p:set>
                                    <p:animEffect transition="in" filter="fade">
                                      <p:cBhvr>
                                        <p:cTn id="27" dur="1000"/>
                                        <p:tgtEl>
                                          <p:spTgt spid="42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2"/>
                                        </p:tgtEl>
                                        <p:attrNameLst>
                                          <p:attrName>style.visibility</p:attrName>
                                        </p:attrNameLst>
                                      </p:cBhvr>
                                      <p:to>
                                        <p:strVal val="visible"/>
                                      </p:to>
                                    </p:set>
                                    <p:animEffect transition="in" filter="fade">
                                      <p:cBhvr>
                                        <p:cTn id="30" dur="1000"/>
                                        <p:tgtEl>
                                          <p:spTgt spid="4222"/>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1000"/>
                                        <p:tgtEl>
                                          <p:spTgt spid="17"/>
                                        </p:tgtEl>
                                      </p:cBhvr>
                                    </p:animEffect>
                                  </p:childTnLst>
                                </p:cTn>
                              </p:par>
                              <p:par>
                                <p:cTn id="61" presetID="10" presetClass="entr" presetSubtype="0"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1000"/>
                                        <p:tgtEl>
                                          <p:spTgt spid="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par>
                                <p:cTn id="67" presetID="10"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fade">
                                      <p:cBhvr>
                                        <p:cTn id="6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6"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50"/>
        <p:cNvGrpSpPr/>
        <p:nvPr/>
      </p:nvGrpSpPr>
      <p:grpSpPr>
        <a:xfrm>
          <a:off x="0" y="0"/>
          <a:ext cx="0" cy="0"/>
          <a:chOff x="0" y="0"/>
          <a:chExt cx="0" cy="0"/>
        </a:xfrm>
      </p:grpSpPr>
      <p:sp>
        <p:nvSpPr>
          <p:cNvPr id="4151" name="Google Shape;4151;p9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Machine Learning</a:t>
            </a:r>
            <a:endParaRPr dirty="0"/>
          </a:p>
        </p:txBody>
      </p:sp>
      <p:grpSp>
        <p:nvGrpSpPr>
          <p:cNvPr id="4152" name="Google Shape;4152;p98"/>
          <p:cNvGrpSpPr/>
          <p:nvPr/>
        </p:nvGrpSpPr>
        <p:grpSpPr>
          <a:xfrm flipH="1">
            <a:off x="6692888" y="-911128"/>
            <a:ext cx="2019176" cy="2019176"/>
            <a:chOff x="1943325" y="-220375"/>
            <a:chExt cx="1298672" cy="1298672"/>
          </a:xfrm>
        </p:grpSpPr>
        <p:sp>
          <p:nvSpPr>
            <p:cNvPr id="4153" name="Google Shape;4153;p9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9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9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0" name="Google Shape;4210;p98"/>
          <p:cNvGrpSpPr/>
          <p:nvPr/>
        </p:nvGrpSpPr>
        <p:grpSpPr>
          <a:xfrm rot="5400000" flipH="1">
            <a:off x="5773311" y="606199"/>
            <a:ext cx="282927" cy="284718"/>
            <a:chOff x="430768" y="3302025"/>
            <a:chExt cx="216107" cy="217475"/>
          </a:xfrm>
        </p:grpSpPr>
        <p:sp>
          <p:nvSpPr>
            <p:cNvPr id="4211" name="Google Shape;4211;p98"/>
            <p:cNvSpPr/>
            <p:nvPr/>
          </p:nvSpPr>
          <p:spPr>
            <a:xfrm>
              <a:off x="43076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98"/>
          <p:cNvGrpSpPr/>
          <p:nvPr/>
        </p:nvGrpSpPr>
        <p:grpSpPr>
          <a:xfrm rot="5400000">
            <a:off x="4393288" y="270400"/>
            <a:ext cx="357454" cy="956304"/>
            <a:chOff x="357713" y="600975"/>
            <a:chExt cx="357454" cy="956304"/>
          </a:xfrm>
        </p:grpSpPr>
        <p:sp>
          <p:nvSpPr>
            <p:cNvPr id="4214" name="Google Shape;4214;p9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8" name="Google Shape;4218;p9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0;p72">
            <a:extLst>
              <a:ext uri="{FF2B5EF4-FFF2-40B4-BE49-F238E27FC236}">
                <a16:creationId xmlns:a16="http://schemas.microsoft.com/office/drawing/2014/main" id="{30B2E853-2A60-9F0D-3F9E-44065D5FFC80}"/>
              </a:ext>
            </a:extLst>
          </p:cNvPr>
          <p:cNvSpPr txBox="1">
            <a:spLocks/>
          </p:cNvSpPr>
          <p:nvPr/>
        </p:nvSpPr>
        <p:spPr>
          <a:xfrm>
            <a:off x="1973954" y="4384070"/>
            <a:ext cx="2587915"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Univariate regression</a:t>
            </a:r>
          </a:p>
        </p:txBody>
      </p:sp>
      <p:sp>
        <p:nvSpPr>
          <p:cNvPr id="13" name="חץ: ימינה 12">
            <a:extLst>
              <a:ext uri="{FF2B5EF4-FFF2-40B4-BE49-F238E27FC236}">
                <a16:creationId xmlns:a16="http://schemas.microsoft.com/office/drawing/2014/main" id="{A66E5814-94F0-292A-B70E-CF453E87E650}"/>
              </a:ext>
            </a:extLst>
          </p:cNvPr>
          <p:cNvSpPr/>
          <p:nvPr/>
        </p:nvSpPr>
        <p:spPr>
          <a:xfrm>
            <a:off x="4561869" y="4556839"/>
            <a:ext cx="442861" cy="247831"/>
          </a:xfrm>
          <a:prstGeom prst="rightArrow">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4" name="Google Shape;3020;p72">
            <a:extLst>
              <a:ext uri="{FF2B5EF4-FFF2-40B4-BE49-F238E27FC236}">
                <a16:creationId xmlns:a16="http://schemas.microsoft.com/office/drawing/2014/main" id="{E895D095-53D8-786B-5D76-0072834F270A}"/>
              </a:ext>
            </a:extLst>
          </p:cNvPr>
          <p:cNvSpPr txBox="1">
            <a:spLocks/>
          </p:cNvSpPr>
          <p:nvPr/>
        </p:nvSpPr>
        <p:spPr>
          <a:xfrm>
            <a:off x="4993109" y="4370422"/>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&lt; 20%</a:t>
            </a:r>
            <a:br>
              <a:rPr lang="en-US" dirty="0"/>
            </a:br>
            <a:endParaRPr lang="en-US" dirty="0"/>
          </a:p>
        </p:txBody>
      </p:sp>
      <p:pic>
        <p:nvPicPr>
          <p:cNvPr id="9" name="תמונה 8">
            <a:extLst>
              <a:ext uri="{FF2B5EF4-FFF2-40B4-BE49-F238E27FC236}">
                <a16:creationId xmlns:a16="http://schemas.microsoft.com/office/drawing/2014/main" id="{4BDA1552-933E-1AE1-54AB-D99F2E1FA19D}"/>
              </a:ext>
            </a:extLst>
          </p:cNvPr>
          <p:cNvPicPr>
            <a:picLocks noChangeAspect="1"/>
          </p:cNvPicPr>
          <p:nvPr/>
        </p:nvPicPr>
        <p:blipFill>
          <a:blip r:embed="rId4"/>
          <a:stretch>
            <a:fillRect/>
          </a:stretch>
        </p:blipFill>
        <p:spPr>
          <a:xfrm>
            <a:off x="1018235" y="1012142"/>
            <a:ext cx="6977892" cy="3442299"/>
          </a:xfrm>
          <a:prstGeom prst="rect">
            <a:avLst/>
          </a:prstGeom>
        </p:spPr>
      </p:pic>
    </p:spTree>
    <p:extLst>
      <p:ext uri="{BB962C8B-B14F-4D97-AF65-F5344CB8AC3E}">
        <p14:creationId xmlns:p14="http://schemas.microsoft.com/office/powerpoint/2010/main" val="170530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51"/>
                                        </p:tgtEl>
                                        <p:attrNameLst>
                                          <p:attrName>style.visibility</p:attrName>
                                        </p:attrNameLst>
                                      </p:cBhvr>
                                      <p:to>
                                        <p:strVal val="visible"/>
                                      </p:to>
                                    </p:set>
                                    <p:anim calcmode="lin" valueType="num">
                                      <p:cBhvr additive="base">
                                        <p:cTn id="7" dur="1000"/>
                                        <p:tgtEl>
                                          <p:spTgt spid="4151"/>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4152"/>
                                        </p:tgtEl>
                                        <p:attrNameLst>
                                          <p:attrName>r</p:attrName>
                                        </p:attrNameLst>
                                      </p:cBhvr>
                                    </p:animRot>
                                  </p:childTnLst>
                                </p:cTn>
                              </p:par>
                              <p:par>
                                <p:cTn id="10" presetID="2" presetClass="entr" presetSubtype="2" fill="hold" nodeType="withEffect">
                                  <p:stCondLst>
                                    <p:cond delay="0"/>
                                  </p:stCondLst>
                                  <p:childTnLst>
                                    <p:set>
                                      <p:cBhvr>
                                        <p:cTn id="11" dur="1" fill="hold">
                                          <p:stCondLst>
                                            <p:cond delay="0"/>
                                          </p:stCondLst>
                                        </p:cTn>
                                        <p:tgtEl>
                                          <p:spTgt spid="4210"/>
                                        </p:tgtEl>
                                        <p:attrNameLst>
                                          <p:attrName>style.visibility</p:attrName>
                                        </p:attrNameLst>
                                      </p:cBhvr>
                                      <p:to>
                                        <p:strVal val="visible"/>
                                      </p:to>
                                    </p:set>
                                    <p:anim calcmode="lin" valueType="num">
                                      <p:cBhvr additive="base">
                                        <p:cTn id="12" dur="1000"/>
                                        <p:tgtEl>
                                          <p:spTgt spid="4210"/>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4213"/>
                                        </p:tgtEl>
                                        <p:attrNameLst>
                                          <p:attrName>style.visibility</p:attrName>
                                        </p:attrNameLst>
                                      </p:cBhvr>
                                      <p:to>
                                        <p:strVal val="visible"/>
                                      </p:to>
                                    </p:set>
                                    <p:anim calcmode="lin" valueType="num">
                                      <p:cBhvr additive="base">
                                        <p:cTn id="15" dur="1000"/>
                                        <p:tgtEl>
                                          <p:spTgt spid="421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4218"/>
                                        </p:tgtEl>
                                        <p:attrNameLst>
                                          <p:attrName>style.visibility</p:attrName>
                                        </p:attrNameLst>
                                      </p:cBhvr>
                                      <p:to>
                                        <p:strVal val="visible"/>
                                      </p:to>
                                    </p:set>
                                    <p:animEffect transition="in" filter="fade">
                                      <p:cBhvr>
                                        <p:cTn id="18" dur="1000"/>
                                        <p:tgtEl>
                                          <p:spTgt spid="4218"/>
                                        </p:tgtEl>
                                      </p:cBhvr>
                                    </p:animEffect>
                                  </p:childTnLst>
                                </p:cTn>
                              </p:par>
                              <p:par>
                                <p:cTn id="19" presetID="10" presetClass="entr" presetSubtype="0" fill="hold" nodeType="withEffect">
                                  <p:stCondLst>
                                    <p:cond delay="0"/>
                                  </p:stCondLst>
                                  <p:childTnLst>
                                    <p:set>
                                      <p:cBhvr>
                                        <p:cTn id="20" dur="1" fill="hold">
                                          <p:stCondLst>
                                            <p:cond delay="0"/>
                                          </p:stCondLst>
                                        </p:cTn>
                                        <p:tgtEl>
                                          <p:spTgt spid="4219"/>
                                        </p:tgtEl>
                                        <p:attrNameLst>
                                          <p:attrName>style.visibility</p:attrName>
                                        </p:attrNameLst>
                                      </p:cBhvr>
                                      <p:to>
                                        <p:strVal val="visible"/>
                                      </p:to>
                                    </p:set>
                                    <p:animEffect transition="in" filter="fade">
                                      <p:cBhvr>
                                        <p:cTn id="21" dur="1000"/>
                                        <p:tgtEl>
                                          <p:spTgt spid="4219"/>
                                        </p:tgtEl>
                                      </p:cBhvr>
                                    </p:animEffect>
                                  </p:childTnLst>
                                </p:cTn>
                              </p:par>
                              <p:par>
                                <p:cTn id="22" presetID="10" presetClass="entr" presetSubtype="0" fill="hold" nodeType="withEffect">
                                  <p:stCondLst>
                                    <p:cond delay="0"/>
                                  </p:stCondLst>
                                  <p:childTnLst>
                                    <p:set>
                                      <p:cBhvr>
                                        <p:cTn id="23" dur="1" fill="hold">
                                          <p:stCondLst>
                                            <p:cond delay="0"/>
                                          </p:stCondLst>
                                        </p:cTn>
                                        <p:tgtEl>
                                          <p:spTgt spid="4220"/>
                                        </p:tgtEl>
                                        <p:attrNameLst>
                                          <p:attrName>style.visibility</p:attrName>
                                        </p:attrNameLst>
                                      </p:cBhvr>
                                      <p:to>
                                        <p:strVal val="visible"/>
                                      </p:to>
                                    </p:set>
                                    <p:animEffect transition="in" filter="fade">
                                      <p:cBhvr>
                                        <p:cTn id="24" dur="1000"/>
                                        <p:tgtEl>
                                          <p:spTgt spid="4220"/>
                                        </p:tgtEl>
                                      </p:cBhvr>
                                    </p:animEffect>
                                  </p:childTnLst>
                                </p:cTn>
                              </p:par>
                              <p:par>
                                <p:cTn id="25" presetID="10" presetClass="entr" presetSubtype="0" fill="hold" nodeType="withEffect">
                                  <p:stCondLst>
                                    <p:cond delay="0"/>
                                  </p:stCondLst>
                                  <p:childTnLst>
                                    <p:set>
                                      <p:cBhvr>
                                        <p:cTn id="26" dur="1" fill="hold">
                                          <p:stCondLst>
                                            <p:cond delay="0"/>
                                          </p:stCondLst>
                                        </p:cTn>
                                        <p:tgtEl>
                                          <p:spTgt spid="4221"/>
                                        </p:tgtEl>
                                        <p:attrNameLst>
                                          <p:attrName>style.visibility</p:attrName>
                                        </p:attrNameLst>
                                      </p:cBhvr>
                                      <p:to>
                                        <p:strVal val="visible"/>
                                      </p:to>
                                    </p:set>
                                    <p:animEffect transition="in" filter="fade">
                                      <p:cBhvr>
                                        <p:cTn id="27" dur="1000"/>
                                        <p:tgtEl>
                                          <p:spTgt spid="42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2"/>
                                        </p:tgtEl>
                                        <p:attrNameLst>
                                          <p:attrName>style.visibility</p:attrName>
                                        </p:attrNameLst>
                                      </p:cBhvr>
                                      <p:to>
                                        <p:strVal val="visible"/>
                                      </p:to>
                                    </p:set>
                                    <p:animEffect transition="in" filter="fade">
                                      <p:cBhvr>
                                        <p:cTn id="30" dur="1000"/>
                                        <p:tgtEl>
                                          <p:spTgt spid="4222"/>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childTnLst>
                                </p:cTn>
                              </p:par>
                              <p:par>
                                <p:cTn id="40" presetID="2" presetClass="entr" presetSubtype="4"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50"/>
        <p:cNvGrpSpPr/>
        <p:nvPr/>
      </p:nvGrpSpPr>
      <p:grpSpPr>
        <a:xfrm>
          <a:off x="0" y="0"/>
          <a:ext cx="0" cy="0"/>
          <a:chOff x="0" y="0"/>
          <a:chExt cx="0" cy="0"/>
        </a:xfrm>
      </p:grpSpPr>
      <p:sp>
        <p:nvSpPr>
          <p:cNvPr id="4151" name="Google Shape;4151;p9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Machine Learning</a:t>
            </a:r>
            <a:endParaRPr dirty="0"/>
          </a:p>
        </p:txBody>
      </p:sp>
      <p:grpSp>
        <p:nvGrpSpPr>
          <p:cNvPr id="4152" name="Google Shape;4152;p98"/>
          <p:cNvGrpSpPr/>
          <p:nvPr/>
        </p:nvGrpSpPr>
        <p:grpSpPr>
          <a:xfrm flipH="1">
            <a:off x="6692888" y="-911128"/>
            <a:ext cx="2019176" cy="2019176"/>
            <a:chOff x="1943325" y="-220375"/>
            <a:chExt cx="1298672" cy="1298672"/>
          </a:xfrm>
        </p:grpSpPr>
        <p:sp>
          <p:nvSpPr>
            <p:cNvPr id="4153" name="Google Shape;4153;p9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9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9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0" name="Google Shape;4210;p98"/>
          <p:cNvGrpSpPr/>
          <p:nvPr/>
        </p:nvGrpSpPr>
        <p:grpSpPr>
          <a:xfrm rot="5400000" flipH="1">
            <a:off x="5773311" y="606199"/>
            <a:ext cx="282927" cy="284718"/>
            <a:chOff x="430768" y="3302025"/>
            <a:chExt cx="216107" cy="217475"/>
          </a:xfrm>
        </p:grpSpPr>
        <p:sp>
          <p:nvSpPr>
            <p:cNvPr id="4211" name="Google Shape;4211;p98"/>
            <p:cNvSpPr/>
            <p:nvPr/>
          </p:nvSpPr>
          <p:spPr>
            <a:xfrm>
              <a:off x="43076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98"/>
          <p:cNvGrpSpPr/>
          <p:nvPr/>
        </p:nvGrpSpPr>
        <p:grpSpPr>
          <a:xfrm rot="5400000">
            <a:off x="4393288" y="270400"/>
            <a:ext cx="357454" cy="956304"/>
            <a:chOff x="357713" y="600975"/>
            <a:chExt cx="357454" cy="956304"/>
          </a:xfrm>
        </p:grpSpPr>
        <p:sp>
          <p:nvSpPr>
            <p:cNvPr id="4214" name="Google Shape;4214;p9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8" name="Google Shape;4218;p9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0;p72">
            <a:extLst>
              <a:ext uri="{FF2B5EF4-FFF2-40B4-BE49-F238E27FC236}">
                <a16:creationId xmlns:a16="http://schemas.microsoft.com/office/drawing/2014/main" id="{D36BCB0C-C7AF-6806-6806-36E920BE4335}"/>
              </a:ext>
            </a:extLst>
          </p:cNvPr>
          <p:cNvSpPr txBox="1">
            <a:spLocks/>
          </p:cNvSpPr>
          <p:nvPr/>
        </p:nvSpPr>
        <p:spPr>
          <a:xfrm>
            <a:off x="708019" y="1129894"/>
            <a:ext cx="6978348" cy="1169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nSpc>
                <a:spcPct val="150000"/>
              </a:lnSpc>
              <a:buNone/>
            </a:pPr>
            <a:r>
              <a:rPr lang="en-US" dirty="0"/>
              <a:t>We tried additional algorithms to determine if we could achieve a better R² score.</a:t>
            </a:r>
            <a:br>
              <a:rPr lang="en-US" dirty="0"/>
            </a:br>
            <a:endParaRPr lang="en-US" dirty="0"/>
          </a:p>
        </p:txBody>
      </p:sp>
      <p:sp>
        <p:nvSpPr>
          <p:cNvPr id="8" name="Google Shape;3020;p72">
            <a:extLst>
              <a:ext uri="{FF2B5EF4-FFF2-40B4-BE49-F238E27FC236}">
                <a16:creationId xmlns:a16="http://schemas.microsoft.com/office/drawing/2014/main" id="{CF8257A5-93AA-9EC2-531B-32914E206E31}"/>
              </a:ext>
            </a:extLst>
          </p:cNvPr>
          <p:cNvSpPr txBox="1">
            <a:spLocks/>
          </p:cNvSpPr>
          <p:nvPr/>
        </p:nvSpPr>
        <p:spPr>
          <a:xfrm>
            <a:off x="6252185" y="3631962"/>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 89%</a:t>
            </a:r>
          </a:p>
        </p:txBody>
      </p:sp>
      <p:sp>
        <p:nvSpPr>
          <p:cNvPr id="14" name="Google Shape;3020;p72">
            <a:extLst>
              <a:ext uri="{FF2B5EF4-FFF2-40B4-BE49-F238E27FC236}">
                <a16:creationId xmlns:a16="http://schemas.microsoft.com/office/drawing/2014/main" id="{E895D095-53D8-786B-5D76-0072834F270A}"/>
              </a:ext>
            </a:extLst>
          </p:cNvPr>
          <p:cNvSpPr txBox="1">
            <a:spLocks/>
          </p:cNvSpPr>
          <p:nvPr/>
        </p:nvSpPr>
        <p:spPr>
          <a:xfrm>
            <a:off x="750535" y="3631962"/>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 63%</a:t>
            </a:r>
            <a:br>
              <a:rPr lang="en-US" dirty="0"/>
            </a:br>
            <a:endParaRPr lang="en-US" dirty="0"/>
          </a:p>
        </p:txBody>
      </p:sp>
      <p:sp>
        <p:nvSpPr>
          <p:cNvPr id="17" name="Google Shape;3020;p72">
            <a:extLst>
              <a:ext uri="{FF2B5EF4-FFF2-40B4-BE49-F238E27FC236}">
                <a16:creationId xmlns:a16="http://schemas.microsoft.com/office/drawing/2014/main" id="{2B02B0D9-2C02-ABF7-077A-A918E83148F5}"/>
              </a:ext>
            </a:extLst>
          </p:cNvPr>
          <p:cNvSpPr txBox="1">
            <a:spLocks/>
          </p:cNvSpPr>
          <p:nvPr/>
        </p:nvSpPr>
        <p:spPr>
          <a:xfrm>
            <a:off x="3503225" y="3631962"/>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 74%</a:t>
            </a:r>
          </a:p>
        </p:txBody>
      </p:sp>
      <p:sp>
        <p:nvSpPr>
          <p:cNvPr id="9" name="Google Shape;3020;p72">
            <a:extLst>
              <a:ext uri="{FF2B5EF4-FFF2-40B4-BE49-F238E27FC236}">
                <a16:creationId xmlns:a16="http://schemas.microsoft.com/office/drawing/2014/main" id="{09A910C2-A503-D923-2B3C-2A5496116CA2}"/>
              </a:ext>
            </a:extLst>
          </p:cNvPr>
          <p:cNvSpPr txBox="1">
            <a:spLocks/>
          </p:cNvSpPr>
          <p:nvPr/>
        </p:nvSpPr>
        <p:spPr>
          <a:xfrm>
            <a:off x="627704" y="1771317"/>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dirty="0"/>
              <a:t>SVR</a:t>
            </a:r>
          </a:p>
        </p:txBody>
      </p:sp>
      <p:sp>
        <p:nvSpPr>
          <p:cNvPr id="10" name="Google Shape;3020;p72">
            <a:extLst>
              <a:ext uri="{FF2B5EF4-FFF2-40B4-BE49-F238E27FC236}">
                <a16:creationId xmlns:a16="http://schemas.microsoft.com/office/drawing/2014/main" id="{31E4B6AB-49DA-667C-6F20-1BC4509830CF}"/>
              </a:ext>
            </a:extLst>
          </p:cNvPr>
          <p:cNvSpPr txBox="1">
            <a:spLocks/>
          </p:cNvSpPr>
          <p:nvPr/>
        </p:nvSpPr>
        <p:spPr>
          <a:xfrm>
            <a:off x="3455456" y="1771317"/>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dirty="0"/>
              <a:t>MLP</a:t>
            </a:r>
          </a:p>
        </p:txBody>
      </p:sp>
      <p:sp>
        <p:nvSpPr>
          <p:cNvPr id="11" name="Google Shape;3020;p72">
            <a:extLst>
              <a:ext uri="{FF2B5EF4-FFF2-40B4-BE49-F238E27FC236}">
                <a16:creationId xmlns:a16="http://schemas.microsoft.com/office/drawing/2014/main" id="{62FA0E73-7213-30D5-0F54-B31366D4FD4B}"/>
              </a:ext>
            </a:extLst>
          </p:cNvPr>
          <p:cNvSpPr txBox="1">
            <a:spLocks/>
          </p:cNvSpPr>
          <p:nvPr/>
        </p:nvSpPr>
        <p:spPr>
          <a:xfrm>
            <a:off x="6243353" y="1766623"/>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dirty="0"/>
              <a:t>Random Forest</a:t>
            </a:r>
          </a:p>
        </p:txBody>
      </p:sp>
      <p:pic>
        <p:nvPicPr>
          <p:cNvPr id="19" name="תמונה 18">
            <a:extLst>
              <a:ext uri="{FF2B5EF4-FFF2-40B4-BE49-F238E27FC236}">
                <a16:creationId xmlns:a16="http://schemas.microsoft.com/office/drawing/2014/main" id="{3A3ACA64-5649-3CEC-9776-2BC88AE4F663}"/>
              </a:ext>
            </a:extLst>
          </p:cNvPr>
          <p:cNvPicPr>
            <a:picLocks noChangeAspect="1"/>
          </p:cNvPicPr>
          <p:nvPr/>
        </p:nvPicPr>
        <p:blipFill>
          <a:blip r:embed="rId4">
            <a:lum bright="70000" contrast="-70000"/>
          </a:blip>
          <a:stretch>
            <a:fillRect/>
          </a:stretch>
        </p:blipFill>
        <p:spPr>
          <a:xfrm>
            <a:off x="6144390" y="2279610"/>
            <a:ext cx="2052703" cy="1569567"/>
          </a:xfrm>
          <a:prstGeom prst="rect">
            <a:avLst/>
          </a:prstGeom>
        </p:spPr>
      </p:pic>
      <p:pic>
        <p:nvPicPr>
          <p:cNvPr id="22" name="תמונה 21" descr="תמונה שמכילה עיגול, ענבר&#10;&#10;התיאור נוצר באופן אוטומטי">
            <a:extLst>
              <a:ext uri="{FF2B5EF4-FFF2-40B4-BE49-F238E27FC236}">
                <a16:creationId xmlns:a16="http://schemas.microsoft.com/office/drawing/2014/main" id="{163636BB-D021-BAA4-86D2-29218FBE9FEC}"/>
              </a:ext>
            </a:extLst>
          </p:cNvPr>
          <p:cNvPicPr>
            <a:picLocks noChangeAspect="1"/>
          </p:cNvPicPr>
          <p:nvPr/>
        </p:nvPicPr>
        <p:blipFill>
          <a:blip r:embed="rId5">
            <a:lum bright="70000" contrast="-70000"/>
          </a:blip>
          <a:stretch>
            <a:fillRect/>
          </a:stretch>
        </p:blipFill>
        <p:spPr>
          <a:xfrm>
            <a:off x="3672977" y="2279610"/>
            <a:ext cx="1554603" cy="1387580"/>
          </a:xfrm>
          <a:prstGeom prst="rect">
            <a:avLst/>
          </a:prstGeom>
        </p:spPr>
      </p:pic>
      <p:pic>
        <p:nvPicPr>
          <p:cNvPr id="23" name="תמונה 22">
            <a:extLst>
              <a:ext uri="{FF2B5EF4-FFF2-40B4-BE49-F238E27FC236}">
                <a16:creationId xmlns:a16="http://schemas.microsoft.com/office/drawing/2014/main" id="{DE518E2D-2E7A-886D-7BD3-A866F6AD179C}"/>
              </a:ext>
            </a:extLst>
          </p:cNvPr>
          <p:cNvPicPr>
            <a:picLocks noChangeAspect="1"/>
          </p:cNvPicPr>
          <p:nvPr/>
        </p:nvPicPr>
        <p:blipFill>
          <a:blip r:embed="rId6"/>
          <a:stretch>
            <a:fillRect/>
          </a:stretch>
        </p:blipFill>
        <p:spPr>
          <a:xfrm>
            <a:off x="959191" y="2278084"/>
            <a:ext cx="1392506" cy="1346999"/>
          </a:xfrm>
          <a:prstGeom prst="rect">
            <a:avLst/>
          </a:prstGeom>
        </p:spPr>
      </p:pic>
    </p:spTree>
    <p:extLst>
      <p:ext uri="{BB962C8B-B14F-4D97-AF65-F5344CB8AC3E}">
        <p14:creationId xmlns:p14="http://schemas.microsoft.com/office/powerpoint/2010/main" val="301770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51"/>
                                        </p:tgtEl>
                                        <p:attrNameLst>
                                          <p:attrName>style.visibility</p:attrName>
                                        </p:attrNameLst>
                                      </p:cBhvr>
                                      <p:to>
                                        <p:strVal val="visible"/>
                                      </p:to>
                                    </p:set>
                                    <p:anim calcmode="lin" valueType="num">
                                      <p:cBhvr additive="base">
                                        <p:cTn id="7" dur="1000"/>
                                        <p:tgtEl>
                                          <p:spTgt spid="4151"/>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4152"/>
                                        </p:tgtEl>
                                        <p:attrNameLst>
                                          <p:attrName>r</p:attrName>
                                        </p:attrNameLst>
                                      </p:cBhvr>
                                    </p:animRot>
                                  </p:childTnLst>
                                </p:cTn>
                              </p:par>
                              <p:par>
                                <p:cTn id="10" presetID="2" presetClass="entr" presetSubtype="2" fill="hold" nodeType="withEffect">
                                  <p:stCondLst>
                                    <p:cond delay="0"/>
                                  </p:stCondLst>
                                  <p:childTnLst>
                                    <p:set>
                                      <p:cBhvr>
                                        <p:cTn id="11" dur="1" fill="hold">
                                          <p:stCondLst>
                                            <p:cond delay="0"/>
                                          </p:stCondLst>
                                        </p:cTn>
                                        <p:tgtEl>
                                          <p:spTgt spid="4210"/>
                                        </p:tgtEl>
                                        <p:attrNameLst>
                                          <p:attrName>style.visibility</p:attrName>
                                        </p:attrNameLst>
                                      </p:cBhvr>
                                      <p:to>
                                        <p:strVal val="visible"/>
                                      </p:to>
                                    </p:set>
                                    <p:anim calcmode="lin" valueType="num">
                                      <p:cBhvr additive="base">
                                        <p:cTn id="12" dur="1000"/>
                                        <p:tgtEl>
                                          <p:spTgt spid="4210"/>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4213"/>
                                        </p:tgtEl>
                                        <p:attrNameLst>
                                          <p:attrName>style.visibility</p:attrName>
                                        </p:attrNameLst>
                                      </p:cBhvr>
                                      <p:to>
                                        <p:strVal val="visible"/>
                                      </p:to>
                                    </p:set>
                                    <p:anim calcmode="lin" valueType="num">
                                      <p:cBhvr additive="base">
                                        <p:cTn id="15" dur="1000"/>
                                        <p:tgtEl>
                                          <p:spTgt spid="421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4218"/>
                                        </p:tgtEl>
                                        <p:attrNameLst>
                                          <p:attrName>style.visibility</p:attrName>
                                        </p:attrNameLst>
                                      </p:cBhvr>
                                      <p:to>
                                        <p:strVal val="visible"/>
                                      </p:to>
                                    </p:set>
                                    <p:animEffect transition="in" filter="fade">
                                      <p:cBhvr>
                                        <p:cTn id="18" dur="1000"/>
                                        <p:tgtEl>
                                          <p:spTgt spid="4218"/>
                                        </p:tgtEl>
                                      </p:cBhvr>
                                    </p:animEffect>
                                  </p:childTnLst>
                                </p:cTn>
                              </p:par>
                              <p:par>
                                <p:cTn id="19" presetID="10" presetClass="entr" presetSubtype="0" fill="hold" nodeType="withEffect">
                                  <p:stCondLst>
                                    <p:cond delay="0"/>
                                  </p:stCondLst>
                                  <p:childTnLst>
                                    <p:set>
                                      <p:cBhvr>
                                        <p:cTn id="20" dur="1" fill="hold">
                                          <p:stCondLst>
                                            <p:cond delay="0"/>
                                          </p:stCondLst>
                                        </p:cTn>
                                        <p:tgtEl>
                                          <p:spTgt spid="4219"/>
                                        </p:tgtEl>
                                        <p:attrNameLst>
                                          <p:attrName>style.visibility</p:attrName>
                                        </p:attrNameLst>
                                      </p:cBhvr>
                                      <p:to>
                                        <p:strVal val="visible"/>
                                      </p:to>
                                    </p:set>
                                    <p:animEffect transition="in" filter="fade">
                                      <p:cBhvr>
                                        <p:cTn id="21" dur="1000"/>
                                        <p:tgtEl>
                                          <p:spTgt spid="4219"/>
                                        </p:tgtEl>
                                      </p:cBhvr>
                                    </p:animEffect>
                                  </p:childTnLst>
                                </p:cTn>
                              </p:par>
                              <p:par>
                                <p:cTn id="22" presetID="10" presetClass="entr" presetSubtype="0" fill="hold" nodeType="withEffect">
                                  <p:stCondLst>
                                    <p:cond delay="0"/>
                                  </p:stCondLst>
                                  <p:childTnLst>
                                    <p:set>
                                      <p:cBhvr>
                                        <p:cTn id="23" dur="1" fill="hold">
                                          <p:stCondLst>
                                            <p:cond delay="0"/>
                                          </p:stCondLst>
                                        </p:cTn>
                                        <p:tgtEl>
                                          <p:spTgt spid="4220"/>
                                        </p:tgtEl>
                                        <p:attrNameLst>
                                          <p:attrName>style.visibility</p:attrName>
                                        </p:attrNameLst>
                                      </p:cBhvr>
                                      <p:to>
                                        <p:strVal val="visible"/>
                                      </p:to>
                                    </p:set>
                                    <p:animEffect transition="in" filter="fade">
                                      <p:cBhvr>
                                        <p:cTn id="24" dur="1000"/>
                                        <p:tgtEl>
                                          <p:spTgt spid="4220"/>
                                        </p:tgtEl>
                                      </p:cBhvr>
                                    </p:animEffect>
                                  </p:childTnLst>
                                </p:cTn>
                              </p:par>
                              <p:par>
                                <p:cTn id="25" presetID="10" presetClass="entr" presetSubtype="0" fill="hold" nodeType="withEffect">
                                  <p:stCondLst>
                                    <p:cond delay="0"/>
                                  </p:stCondLst>
                                  <p:childTnLst>
                                    <p:set>
                                      <p:cBhvr>
                                        <p:cTn id="26" dur="1" fill="hold">
                                          <p:stCondLst>
                                            <p:cond delay="0"/>
                                          </p:stCondLst>
                                        </p:cTn>
                                        <p:tgtEl>
                                          <p:spTgt spid="4221"/>
                                        </p:tgtEl>
                                        <p:attrNameLst>
                                          <p:attrName>style.visibility</p:attrName>
                                        </p:attrNameLst>
                                      </p:cBhvr>
                                      <p:to>
                                        <p:strVal val="visible"/>
                                      </p:to>
                                    </p:set>
                                    <p:animEffect transition="in" filter="fade">
                                      <p:cBhvr>
                                        <p:cTn id="27" dur="1000"/>
                                        <p:tgtEl>
                                          <p:spTgt spid="42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2"/>
                                        </p:tgtEl>
                                        <p:attrNameLst>
                                          <p:attrName>style.visibility</p:attrName>
                                        </p:attrNameLst>
                                      </p:cBhvr>
                                      <p:to>
                                        <p:strVal val="visible"/>
                                      </p:to>
                                    </p:set>
                                    <p:animEffect transition="in" filter="fade">
                                      <p:cBhvr>
                                        <p:cTn id="30" dur="1000"/>
                                        <p:tgtEl>
                                          <p:spTgt spid="4222"/>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childTnLst>
                                </p:cTn>
                              </p:par>
                              <p:par>
                                <p:cTn id="46" presetID="10"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childTnLst>
                                </p:cTn>
                              </p:par>
                              <p:par>
                                <p:cTn id="49" presetID="10"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4"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fill="hold"/>
                                        <p:tgtEl>
                                          <p:spTgt spid="22"/>
                                        </p:tgtEl>
                                        <p:attrNameLst>
                                          <p:attrName>ppt_x</p:attrName>
                                        </p:attrNameLst>
                                      </p:cBhvr>
                                      <p:tavLst>
                                        <p:tav tm="0">
                                          <p:val>
                                            <p:strVal val="#ppt_x"/>
                                          </p:val>
                                        </p:tav>
                                        <p:tav tm="100000">
                                          <p:val>
                                            <p:strVal val="#ppt_x"/>
                                          </p:val>
                                        </p:tav>
                                      </p:tavLst>
                                    </p:anim>
                                    <p:anim calcmode="lin" valueType="num">
                                      <p:cBhvr additive="base">
                                        <p:cTn id="59" dur="500" fill="hold"/>
                                        <p:tgtEl>
                                          <p:spTgt spid="22"/>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additive="base">
                                        <p:cTn id="62" dur="500" fill="hold"/>
                                        <p:tgtEl>
                                          <p:spTgt spid="19"/>
                                        </p:tgtEl>
                                        <p:attrNameLst>
                                          <p:attrName>ppt_x</p:attrName>
                                        </p:attrNameLst>
                                      </p:cBhvr>
                                      <p:tavLst>
                                        <p:tav tm="0">
                                          <p:val>
                                            <p:strVal val="#ppt_x"/>
                                          </p:val>
                                        </p:tav>
                                        <p:tav tm="100000">
                                          <p:val>
                                            <p:strVal val="#ppt_x"/>
                                          </p:val>
                                        </p:tav>
                                      </p:tavLst>
                                    </p:anim>
                                    <p:anim calcmode="lin" valueType="num">
                                      <p:cBhvr additive="base">
                                        <p:cTn id="6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50"/>
        <p:cNvGrpSpPr/>
        <p:nvPr/>
      </p:nvGrpSpPr>
      <p:grpSpPr>
        <a:xfrm>
          <a:off x="0" y="0"/>
          <a:ext cx="0" cy="0"/>
          <a:chOff x="0" y="0"/>
          <a:chExt cx="0" cy="0"/>
        </a:xfrm>
      </p:grpSpPr>
      <p:sp>
        <p:nvSpPr>
          <p:cNvPr id="4151" name="Google Shape;4151;p9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Machine Learning</a:t>
            </a:r>
            <a:endParaRPr dirty="0"/>
          </a:p>
        </p:txBody>
      </p:sp>
      <p:grpSp>
        <p:nvGrpSpPr>
          <p:cNvPr id="4152" name="Google Shape;4152;p98"/>
          <p:cNvGrpSpPr/>
          <p:nvPr/>
        </p:nvGrpSpPr>
        <p:grpSpPr>
          <a:xfrm flipH="1">
            <a:off x="6692888" y="-911128"/>
            <a:ext cx="2019176" cy="2019176"/>
            <a:chOff x="1943325" y="-220375"/>
            <a:chExt cx="1298672" cy="1298672"/>
          </a:xfrm>
        </p:grpSpPr>
        <p:sp>
          <p:nvSpPr>
            <p:cNvPr id="4153" name="Google Shape;4153;p9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9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9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0" name="Google Shape;4210;p98"/>
          <p:cNvGrpSpPr/>
          <p:nvPr/>
        </p:nvGrpSpPr>
        <p:grpSpPr>
          <a:xfrm rot="5400000" flipH="1">
            <a:off x="5773311" y="606199"/>
            <a:ext cx="282927" cy="284718"/>
            <a:chOff x="430768" y="3302025"/>
            <a:chExt cx="216107" cy="217475"/>
          </a:xfrm>
        </p:grpSpPr>
        <p:sp>
          <p:nvSpPr>
            <p:cNvPr id="4211" name="Google Shape;4211;p98"/>
            <p:cNvSpPr/>
            <p:nvPr/>
          </p:nvSpPr>
          <p:spPr>
            <a:xfrm>
              <a:off x="43076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98"/>
          <p:cNvGrpSpPr/>
          <p:nvPr/>
        </p:nvGrpSpPr>
        <p:grpSpPr>
          <a:xfrm rot="5400000">
            <a:off x="4393288" y="270400"/>
            <a:ext cx="357454" cy="956304"/>
            <a:chOff x="357713" y="600975"/>
            <a:chExt cx="357454" cy="956304"/>
          </a:xfrm>
        </p:grpSpPr>
        <p:sp>
          <p:nvSpPr>
            <p:cNvPr id="4214" name="Google Shape;4214;p9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8" name="Google Shape;4218;p9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0;p72">
            <a:extLst>
              <a:ext uri="{FF2B5EF4-FFF2-40B4-BE49-F238E27FC236}">
                <a16:creationId xmlns:a16="http://schemas.microsoft.com/office/drawing/2014/main" id="{D36BCB0C-C7AF-6806-6806-36E920BE4335}"/>
              </a:ext>
            </a:extLst>
          </p:cNvPr>
          <p:cNvSpPr txBox="1">
            <a:spLocks/>
          </p:cNvSpPr>
          <p:nvPr/>
        </p:nvSpPr>
        <p:spPr>
          <a:xfrm>
            <a:off x="867788" y="997404"/>
            <a:ext cx="6978348" cy="1169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nSpc>
                <a:spcPct val="150000"/>
              </a:lnSpc>
              <a:buNone/>
            </a:pPr>
            <a:r>
              <a:rPr lang="en-US" sz="1200" dirty="0"/>
              <a:t>Since the price variable is between 0 and 1, the MSE value of 0.0008159893094945932 can be considered relatively small. It suggests that, on average, the predicted prices are very close to the actual prices, given the scale of the target variable.</a:t>
            </a:r>
          </a:p>
        </p:txBody>
      </p:sp>
      <p:pic>
        <p:nvPicPr>
          <p:cNvPr id="5" name="תמונה 4">
            <a:extLst>
              <a:ext uri="{FF2B5EF4-FFF2-40B4-BE49-F238E27FC236}">
                <a16:creationId xmlns:a16="http://schemas.microsoft.com/office/drawing/2014/main" id="{4C1DF025-A2F8-9FB1-0693-29B7C16B38CA}"/>
              </a:ext>
            </a:extLst>
          </p:cNvPr>
          <p:cNvPicPr>
            <a:picLocks noChangeAspect="1"/>
          </p:cNvPicPr>
          <p:nvPr/>
        </p:nvPicPr>
        <p:blipFill>
          <a:blip r:embed="rId4"/>
          <a:stretch>
            <a:fillRect/>
          </a:stretch>
        </p:blipFill>
        <p:spPr>
          <a:xfrm>
            <a:off x="2469658" y="2069692"/>
            <a:ext cx="4253998" cy="2756246"/>
          </a:xfrm>
          <a:prstGeom prst="rect">
            <a:avLst/>
          </a:prstGeom>
        </p:spPr>
      </p:pic>
    </p:spTree>
    <p:extLst>
      <p:ext uri="{BB962C8B-B14F-4D97-AF65-F5344CB8AC3E}">
        <p14:creationId xmlns:p14="http://schemas.microsoft.com/office/powerpoint/2010/main" val="26934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51"/>
                                        </p:tgtEl>
                                        <p:attrNameLst>
                                          <p:attrName>style.visibility</p:attrName>
                                        </p:attrNameLst>
                                      </p:cBhvr>
                                      <p:to>
                                        <p:strVal val="visible"/>
                                      </p:to>
                                    </p:set>
                                    <p:anim calcmode="lin" valueType="num">
                                      <p:cBhvr additive="base">
                                        <p:cTn id="7" dur="1000"/>
                                        <p:tgtEl>
                                          <p:spTgt spid="4151"/>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4152"/>
                                        </p:tgtEl>
                                        <p:attrNameLst>
                                          <p:attrName>r</p:attrName>
                                        </p:attrNameLst>
                                      </p:cBhvr>
                                    </p:animRot>
                                  </p:childTnLst>
                                </p:cTn>
                              </p:par>
                              <p:par>
                                <p:cTn id="10" presetID="2" presetClass="entr" presetSubtype="2" fill="hold" nodeType="withEffect">
                                  <p:stCondLst>
                                    <p:cond delay="0"/>
                                  </p:stCondLst>
                                  <p:childTnLst>
                                    <p:set>
                                      <p:cBhvr>
                                        <p:cTn id="11" dur="1" fill="hold">
                                          <p:stCondLst>
                                            <p:cond delay="0"/>
                                          </p:stCondLst>
                                        </p:cTn>
                                        <p:tgtEl>
                                          <p:spTgt spid="4210"/>
                                        </p:tgtEl>
                                        <p:attrNameLst>
                                          <p:attrName>style.visibility</p:attrName>
                                        </p:attrNameLst>
                                      </p:cBhvr>
                                      <p:to>
                                        <p:strVal val="visible"/>
                                      </p:to>
                                    </p:set>
                                    <p:anim calcmode="lin" valueType="num">
                                      <p:cBhvr additive="base">
                                        <p:cTn id="12" dur="1000"/>
                                        <p:tgtEl>
                                          <p:spTgt spid="4210"/>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4213"/>
                                        </p:tgtEl>
                                        <p:attrNameLst>
                                          <p:attrName>style.visibility</p:attrName>
                                        </p:attrNameLst>
                                      </p:cBhvr>
                                      <p:to>
                                        <p:strVal val="visible"/>
                                      </p:to>
                                    </p:set>
                                    <p:anim calcmode="lin" valueType="num">
                                      <p:cBhvr additive="base">
                                        <p:cTn id="15" dur="1000"/>
                                        <p:tgtEl>
                                          <p:spTgt spid="421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4218"/>
                                        </p:tgtEl>
                                        <p:attrNameLst>
                                          <p:attrName>style.visibility</p:attrName>
                                        </p:attrNameLst>
                                      </p:cBhvr>
                                      <p:to>
                                        <p:strVal val="visible"/>
                                      </p:to>
                                    </p:set>
                                    <p:animEffect transition="in" filter="fade">
                                      <p:cBhvr>
                                        <p:cTn id="18" dur="1000"/>
                                        <p:tgtEl>
                                          <p:spTgt spid="4218"/>
                                        </p:tgtEl>
                                      </p:cBhvr>
                                    </p:animEffect>
                                  </p:childTnLst>
                                </p:cTn>
                              </p:par>
                              <p:par>
                                <p:cTn id="19" presetID="10" presetClass="entr" presetSubtype="0" fill="hold" nodeType="withEffect">
                                  <p:stCondLst>
                                    <p:cond delay="0"/>
                                  </p:stCondLst>
                                  <p:childTnLst>
                                    <p:set>
                                      <p:cBhvr>
                                        <p:cTn id="20" dur="1" fill="hold">
                                          <p:stCondLst>
                                            <p:cond delay="0"/>
                                          </p:stCondLst>
                                        </p:cTn>
                                        <p:tgtEl>
                                          <p:spTgt spid="4219"/>
                                        </p:tgtEl>
                                        <p:attrNameLst>
                                          <p:attrName>style.visibility</p:attrName>
                                        </p:attrNameLst>
                                      </p:cBhvr>
                                      <p:to>
                                        <p:strVal val="visible"/>
                                      </p:to>
                                    </p:set>
                                    <p:animEffect transition="in" filter="fade">
                                      <p:cBhvr>
                                        <p:cTn id="21" dur="1000"/>
                                        <p:tgtEl>
                                          <p:spTgt spid="4219"/>
                                        </p:tgtEl>
                                      </p:cBhvr>
                                    </p:animEffect>
                                  </p:childTnLst>
                                </p:cTn>
                              </p:par>
                              <p:par>
                                <p:cTn id="22" presetID="10" presetClass="entr" presetSubtype="0" fill="hold" nodeType="withEffect">
                                  <p:stCondLst>
                                    <p:cond delay="0"/>
                                  </p:stCondLst>
                                  <p:childTnLst>
                                    <p:set>
                                      <p:cBhvr>
                                        <p:cTn id="23" dur="1" fill="hold">
                                          <p:stCondLst>
                                            <p:cond delay="0"/>
                                          </p:stCondLst>
                                        </p:cTn>
                                        <p:tgtEl>
                                          <p:spTgt spid="4220"/>
                                        </p:tgtEl>
                                        <p:attrNameLst>
                                          <p:attrName>style.visibility</p:attrName>
                                        </p:attrNameLst>
                                      </p:cBhvr>
                                      <p:to>
                                        <p:strVal val="visible"/>
                                      </p:to>
                                    </p:set>
                                    <p:animEffect transition="in" filter="fade">
                                      <p:cBhvr>
                                        <p:cTn id="24" dur="1000"/>
                                        <p:tgtEl>
                                          <p:spTgt spid="4220"/>
                                        </p:tgtEl>
                                      </p:cBhvr>
                                    </p:animEffect>
                                  </p:childTnLst>
                                </p:cTn>
                              </p:par>
                              <p:par>
                                <p:cTn id="25" presetID="10" presetClass="entr" presetSubtype="0" fill="hold" nodeType="withEffect">
                                  <p:stCondLst>
                                    <p:cond delay="0"/>
                                  </p:stCondLst>
                                  <p:childTnLst>
                                    <p:set>
                                      <p:cBhvr>
                                        <p:cTn id="26" dur="1" fill="hold">
                                          <p:stCondLst>
                                            <p:cond delay="0"/>
                                          </p:stCondLst>
                                        </p:cTn>
                                        <p:tgtEl>
                                          <p:spTgt spid="4221"/>
                                        </p:tgtEl>
                                        <p:attrNameLst>
                                          <p:attrName>style.visibility</p:attrName>
                                        </p:attrNameLst>
                                      </p:cBhvr>
                                      <p:to>
                                        <p:strVal val="visible"/>
                                      </p:to>
                                    </p:set>
                                    <p:animEffect transition="in" filter="fade">
                                      <p:cBhvr>
                                        <p:cTn id="27" dur="1000"/>
                                        <p:tgtEl>
                                          <p:spTgt spid="42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2"/>
                                        </p:tgtEl>
                                        <p:attrNameLst>
                                          <p:attrName>style.visibility</p:attrName>
                                        </p:attrNameLst>
                                      </p:cBhvr>
                                      <p:to>
                                        <p:strVal val="visible"/>
                                      </p:to>
                                    </p:set>
                                    <p:animEffect transition="in" filter="fade">
                                      <p:cBhvr>
                                        <p:cTn id="30" dur="1000"/>
                                        <p:tgtEl>
                                          <p:spTgt spid="4222"/>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childTnLst>
                                </p:cTn>
                              </p:par>
                              <p:par>
                                <p:cTn id="34" presetID="2" presetClass="entr" presetSubtype="4"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121" y="1825790"/>
            <a:ext cx="4509600" cy="1287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4800" dirty="0"/>
              <a:t>Summary &amp;</a:t>
            </a:r>
            <a:br>
              <a:rPr lang="en" sz="4800" dirty="0"/>
            </a:br>
            <a:r>
              <a:rPr lang="en" sz="4800" dirty="0"/>
              <a:t>Conclusions</a:t>
            </a:r>
            <a:endParaRPr sz="4800"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06</a:t>
            </a:r>
            <a:endParaRPr dirty="0"/>
          </a:p>
        </p:txBody>
      </p:sp>
      <p:cxnSp>
        <p:nvCxnSpPr>
          <p:cNvPr id="3316" name="Google Shape;3316;p81"/>
          <p:cNvCxnSpPr/>
          <p:nvPr/>
        </p:nvCxnSpPr>
        <p:spPr>
          <a:xfrm>
            <a:off x="1317932" y="3373293"/>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99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31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335"/>
                                        </p:tgtEl>
                                        <p:attrNameLst>
                                          <p:attrName>style.visibility</p:attrName>
                                        </p:attrNameLst>
                                      </p:cBhvr>
                                      <p:to>
                                        <p:strVal val="visible"/>
                                      </p:to>
                                    </p:set>
                                    <p:animEffect transition="in" filter="fade">
                                      <p:cBhvr>
                                        <p:cTn id="21" dur="1000"/>
                                        <p:tgtEl>
                                          <p:spTgt spid="3335"/>
                                        </p:tgtEl>
                                      </p:cBhvr>
                                    </p:animEffect>
                                  </p:childTnLst>
                                </p:cTn>
                              </p:par>
                              <p:par>
                                <p:cTn id="22" presetID="10" presetClass="entr" presetSubtype="0" fill="hold" nodeType="withEffect">
                                  <p:stCondLst>
                                    <p:cond delay="0"/>
                                  </p:stCondLst>
                                  <p:childTnLst>
                                    <p:set>
                                      <p:cBhvr>
                                        <p:cTn id="23" dur="1" fill="hold">
                                          <p:stCondLst>
                                            <p:cond delay="0"/>
                                          </p:stCondLst>
                                        </p:cTn>
                                        <p:tgtEl>
                                          <p:spTgt spid="3336"/>
                                        </p:tgtEl>
                                        <p:attrNameLst>
                                          <p:attrName>style.visibility</p:attrName>
                                        </p:attrNameLst>
                                      </p:cBhvr>
                                      <p:to>
                                        <p:strVal val="visible"/>
                                      </p:to>
                                    </p:set>
                                    <p:animEffect transition="in" filter="fade">
                                      <p:cBhvr>
                                        <p:cTn id="24" dur="1000"/>
                                        <p:tgtEl>
                                          <p:spTgt spid="3336"/>
                                        </p:tgtEl>
                                      </p:cBhvr>
                                    </p:animEffect>
                                  </p:childTnLst>
                                </p:cTn>
                              </p:par>
                              <p:par>
                                <p:cTn id="25" presetID="10" presetClass="entr" presetSubtype="0" fill="hold" nodeType="withEffect">
                                  <p:stCondLst>
                                    <p:cond delay="0"/>
                                  </p:stCondLst>
                                  <p:childTnLst>
                                    <p:set>
                                      <p:cBhvr>
                                        <p:cTn id="26" dur="1" fill="hold">
                                          <p:stCondLst>
                                            <p:cond delay="0"/>
                                          </p:stCondLst>
                                        </p:cTn>
                                        <p:tgtEl>
                                          <p:spTgt spid="3337"/>
                                        </p:tgtEl>
                                        <p:attrNameLst>
                                          <p:attrName>style.visibility</p:attrName>
                                        </p:attrNameLst>
                                      </p:cBhvr>
                                      <p:to>
                                        <p:strVal val="visible"/>
                                      </p:to>
                                    </p:set>
                                    <p:animEffect transition="in" filter="fade">
                                      <p:cBhvr>
                                        <p:cTn id="27" dur="1000"/>
                                        <p:tgtEl>
                                          <p:spTgt spid="3337"/>
                                        </p:tgtEl>
                                      </p:cBhvr>
                                    </p:animEffect>
                                  </p:childTnLst>
                                </p:cTn>
                              </p:par>
                              <p:par>
                                <p:cTn id="28" presetID="10" presetClass="entr" presetSubtype="0" fill="hold" nodeType="withEffect">
                                  <p:stCondLst>
                                    <p:cond delay="0"/>
                                  </p:stCondLst>
                                  <p:childTnLst>
                                    <p:set>
                                      <p:cBhvr>
                                        <p:cTn id="29" dur="1" fill="hold">
                                          <p:stCondLst>
                                            <p:cond delay="0"/>
                                          </p:stCondLst>
                                        </p:cTn>
                                        <p:tgtEl>
                                          <p:spTgt spid="3338"/>
                                        </p:tgtEl>
                                        <p:attrNameLst>
                                          <p:attrName>style.visibility</p:attrName>
                                        </p:attrNameLst>
                                      </p:cBhvr>
                                      <p:to>
                                        <p:strVal val="visible"/>
                                      </p:to>
                                    </p:set>
                                    <p:animEffect transition="in" filter="fade">
                                      <p:cBhvr>
                                        <p:cTn id="30" dur="1000"/>
                                        <p:tgtEl>
                                          <p:spTgt spid="3338"/>
                                        </p:tgtEl>
                                      </p:cBhvr>
                                    </p:animEffect>
                                  </p:childTnLst>
                                </p:cTn>
                              </p:par>
                              <p:par>
                                <p:cTn id="31" presetID="10" presetClass="entr" presetSubtype="0" fill="hold" nodeType="withEffect">
                                  <p:stCondLst>
                                    <p:cond delay="0"/>
                                  </p:stCondLst>
                                  <p:childTnLst>
                                    <p:set>
                                      <p:cBhvr>
                                        <p:cTn id="32" dur="1" fill="hold">
                                          <p:stCondLst>
                                            <p:cond delay="0"/>
                                          </p:stCondLst>
                                        </p:cTn>
                                        <p:tgtEl>
                                          <p:spTgt spid="3339"/>
                                        </p:tgtEl>
                                        <p:attrNameLst>
                                          <p:attrName>style.visibility</p:attrName>
                                        </p:attrNameLst>
                                      </p:cBhvr>
                                      <p:to>
                                        <p:strVal val="visible"/>
                                      </p:to>
                                    </p:set>
                                    <p:animEffect transition="in" filter="fade">
                                      <p:cBhvr>
                                        <p:cTn id="33"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Summary &amp; Conclusions</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020;p72">
            <a:extLst>
              <a:ext uri="{FF2B5EF4-FFF2-40B4-BE49-F238E27FC236}">
                <a16:creationId xmlns:a16="http://schemas.microsoft.com/office/drawing/2014/main" id="{4ACB6FB2-E520-EE9C-C449-B814C4F66665}"/>
              </a:ext>
            </a:extLst>
          </p:cNvPr>
          <p:cNvSpPr txBox="1">
            <a:spLocks/>
          </p:cNvSpPr>
          <p:nvPr/>
        </p:nvSpPr>
        <p:spPr>
          <a:xfrm>
            <a:off x="782622" y="1130942"/>
            <a:ext cx="6506418" cy="3024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a:lnSpc>
                <a:spcPct val="150000"/>
              </a:lnSpc>
            </a:pPr>
            <a:endParaRPr lang="he-IL" dirty="0"/>
          </a:p>
        </p:txBody>
      </p:sp>
      <p:sp>
        <p:nvSpPr>
          <p:cNvPr id="2" name="Google Shape;3020;p72">
            <a:extLst>
              <a:ext uri="{FF2B5EF4-FFF2-40B4-BE49-F238E27FC236}">
                <a16:creationId xmlns:a16="http://schemas.microsoft.com/office/drawing/2014/main" id="{0B0728FC-8839-FBB4-CB4D-A92F0864B812}"/>
              </a:ext>
            </a:extLst>
          </p:cNvPr>
          <p:cNvSpPr txBox="1">
            <a:spLocks/>
          </p:cNvSpPr>
          <p:nvPr/>
        </p:nvSpPr>
        <p:spPr>
          <a:xfrm>
            <a:off x="970126" y="1272422"/>
            <a:ext cx="6978348" cy="3341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a:lnSpc>
                <a:spcPct val="150000"/>
              </a:lnSpc>
            </a:pPr>
            <a:r>
              <a:rPr lang="en-US" dirty="0"/>
              <a:t>It seems that in order to get a model with the highest R² score, we must consider all the car’s features in our X matrix.</a:t>
            </a:r>
          </a:p>
          <a:p>
            <a:pPr>
              <a:lnSpc>
                <a:spcPct val="150000"/>
              </a:lnSpc>
            </a:pPr>
            <a:r>
              <a:rPr lang="en-US" dirty="0"/>
              <a:t>After all the tests and improvements we made, the best model for us is “Random Forest” with 89% R² score.</a:t>
            </a:r>
          </a:p>
        </p:txBody>
      </p:sp>
    </p:spTree>
    <p:extLst>
      <p:ext uri="{BB962C8B-B14F-4D97-AF65-F5344CB8AC3E}">
        <p14:creationId xmlns:p14="http://schemas.microsoft.com/office/powerpoint/2010/main" val="407929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23"/>
        <p:cNvGrpSpPr/>
        <p:nvPr/>
      </p:nvGrpSpPr>
      <p:grpSpPr>
        <a:xfrm>
          <a:off x="0" y="0"/>
          <a:ext cx="0" cy="0"/>
          <a:chOff x="0" y="0"/>
          <a:chExt cx="0" cy="0"/>
        </a:xfrm>
      </p:grpSpPr>
      <p:sp>
        <p:nvSpPr>
          <p:cNvPr id="6726" name="Google Shape;6726;p117"/>
          <p:cNvSpPr txBox="1">
            <a:spLocks noGrp="1"/>
          </p:cNvSpPr>
          <p:nvPr>
            <p:ph type="title"/>
          </p:nvPr>
        </p:nvSpPr>
        <p:spPr>
          <a:xfrm>
            <a:off x="2158348" y="1021531"/>
            <a:ext cx="4504244" cy="2744035"/>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THANKS</a:t>
            </a:r>
            <a:br>
              <a:rPr lang="en" dirty="0"/>
            </a:br>
            <a:r>
              <a:rPr lang="en" dirty="0"/>
              <a:t>FOR</a:t>
            </a:r>
            <a:br>
              <a:rPr lang="en" dirty="0"/>
            </a:br>
            <a:r>
              <a:rPr lang="en" dirty="0"/>
              <a:t>WATCHING</a:t>
            </a:r>
            <a:endParaRPr dirty="0"/>
          </a:p>
        </p:txBody>
      </p:sp>
      <p:grpSp>
        <p:nvGrpSpPr>
          <p:cNvPr id="6750" name="Google Shape;6750;p117"/>
          <p:cNvGrpSpPr/>
          <p:nvPr/>
        </p:nvGrpSpPr>
        <p:grpSpPr>
          <a:xfrm>
            <a:off x="8366565" y="3429220"/>
            <a:ext cx="1965289" cy="517060"/>
            <a:chOff x="3539975" y="3523525"/>
            <a:chExt cx="745925" cy="196250"/>
          </a:xfrm>
        </p:grpSpPr>
        <p:sp>
          <p:nvSpPr>
            <p:cNvPr id="6751" name="Google Shape;6751;p11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11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11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11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11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11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11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11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11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11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11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11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11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11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11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11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7" name="Google Shape;6767;p117"/>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69" name="Google Shape;6769;p117"/>
          <p:cNvPicPr preferRelativeResize="0"/>
          <p:nvPr/>
        </p:nvPicPr>
        <p:blipFill>
          <a:blip r:embed="rId3">
            <a:alphaModFix/>
          </a:blip>
          <a:stretch>
            <a:fillRect/>
          </a:stretch>
        </p:blipFill>
        <p:spPr>
          <a:xfrm>
            <a:off x="7164689" y="-802375"/>
            <a:ext cx="2527512" cy="2681250"/>
          </a:xfrm>
          <a:prstGeom prst="rect">
            <a:avLst/>
          </a:prstGeom>
          <a:noFill/>
          <a:ln>
            <a:noFill/>
          </a:ln>
        </p:spPr>
      </p:pic>
      <p:cxnSp>
        <p:nvCxnSpPr>
          <p:cNvPr id="6770" name="Google Shape;6770;p117"/>
          <p:cNvCxnSpPr/>
          <p:nvPr/>
        </p:nvCxnSpPr>
        <p:spPr>
          <a:xfrm>
            <a:off x="2832770" y="3765566"/>
            <a:ext cx="3155400" cy="0"/>
          </a:xfrm>
          <a:prstGeom prst="straightConnector1">
            <a:avLst/>
          </a:prstGeom>
          <a:noFill/>
          <a:ln w="9525" cap="flat" cmpd="sng">
            <a:solidFill>
              <a:schemeClr val="lt1"/>
            </a:solidFill>
            <a:prstDash val="solid"/>
            <a:round/>
            <a:headEnd type="none" w="med" len="med"/>
            <a:tailEnd type="none" w="med" len="med"/>
          </a:ln>
        </p:spPr>
      </p:cxnSp>
      <p:sp>
        <p:nvSpPr>
          <p:cNvPr id="6771" name="Google Shape;6771;p11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11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117">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11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11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1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726"/>
                                        </p:tgtEl>
                                        <p:attrNameLst>
                                          <p:attrName>style.visibility</p:attrName>
                                        </p:attrNameLst>
                                      </p:cBhvr>
                                      <p:to>
                                        <p:strVal val="visible"/>
                                      </p:to>
                                    </p:set>
                                    <p:anim calcmode="lin" valueType="num">
                                      <p:cBhvr additive="base">
                                        <p:cTn id="7" dur="1000"/>
                                        <p:tgtEl>
                                          <p:spTgt spid="6726"/>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6770"/>
                                        </p:tgtEl>
                                        <p:attrNameLst>
                                          <p:attrName>style.visibility</p:attrName>
                                        </p:attrNameLst>
                                      </p:cBhvr>
                                      <p:to>
                                        <p:strVal val="visible"/>
                                      </p:to>
                                    </p:set>
                                    <p:anim calcmode="lin" valueType="num">
                                      <p:cBhvr additive="base">
                                        <p:cTn id="10" dur="1000"/>
                                        <p:tgtEl>
                                          <p:spTgt spid="6770"/>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6767"/>
                                        </p:tgtEl>
                                        <p:attrNameLst>
                                          <p:attrName>r</p:attrName>
                                        </p:attrNameLst>
                                      </p:cBhvr>
                                    </p:animRot>
                                  </p:childTnLst>
                                </p:cTn>
                              </p:par>
                              <p:par>
                                <p:cTn id="13" presetID="2" presetClass="entr" presetSubtype="1" fill="hold" nodeType="withEffect">
                                  <p:stCondLst>
                                    <p:cond delay="0"/>
                                  </p:stCondLst>
                                  <p:childTnLst>
                                    <p:set>
                                      <p:cBhvr>
                                        <p:cTn id="14" dur="1" fill="hold">
                                          <p:stCondLst>
                                            <p:cond delay="0"/>
                                          </p:stCondLst>
                                        </p:cTn>
                                        <p:tgtEl>
                                          <p:spTgt spid="6769"/>
                                        </p:tgtEl>
                                        <p:attrNameLst>
                                          <p:attrName>style.visibility</p:attrName>
                                        </p:attrNameLst>
                                      </p:cBhvr>
                                      <p:to>
                                        <p:strVal val="visible"/>
                                      </p:to>
                                    </p:set>
                                    <p:anim calcmode="lin" valueType="num">
                                      <p:cBhvr additive="base">
                                        <p:cTn id="15" dur="1000"/>
                                        <p:tgtEl>
                                          <p:spTgt spid="6769"/>
                                        </p:tgtEl>
                                        <p:attrNameLst>
                                          <p:attrName>ppt_y</p:attrName>
                                        </p:attrNameLst>
                                      </p:cBhvr>
                                      <p:tavLst>
                                        <p:tav tm="0">
                                          <p:val>
                                            <p:strVal val="#ppt_y-1"/>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6750"/>
                                        </p:tgtEl>
                                        <p:attrNameLst>
                                          <p:attrName>style.visibility</p:attrName>
                                        </p:attrNameLst>
                                      </p:cBhvr>
                                      <p:to>
                                        <p:strVal val="visible"/>
                                      </p:to>
                                    </p:set>
                                    <p:anim calcmode="lin" valueType="num">
                                      <p:cBhvr additive="base">
                                        <p:cTn id="18" dur="1000"/>
                                        <p:tgtEl>
                                          <p:spTgt spid="6750"/>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6771"/>
                                        </p:tgtEl>
                                        <p:attrNameLst>
                                          <p:attrName>style.visibility</p:attrName>
                                        </p:attrNameLst>
                                      </p:cBhvr>
                                      <p:to>
                                        <p:strVal val="visible"/>
                                      </p:to>
                                    </p:set>
                                    <p:animEffect transition="in" filter="fade">
                                      <p:cBhvr>
                                        <p:cTn id="21" dur="1000"/>
                                        <p:tgtEl>
                                          <p:spTgt spid="6771"/>
                                        </p:tgtEl>
                                      </p:cBhvr>
                                    </p:animEffect>
                                  </p:childTnLst>
                                </p:cTn>
                              </p:par>
                              <p:par>
                                <p:cTn id="22" presetID="10" presetClass="entr" presetSubtype="0" fill="hold" nodeType="withEffect">
                                  <p:stCondLst>
                                    <p:cond delay="0"/>
                                  </p:stCondLst>
                                  <p:childTnLst>
                                    <p:set>
                                      <p:cBhvr>
                                        <p:cTn id="23" dur="1" fill="hold">
                                          <p:stCondLst>
                                            <p:cond delay="0"/>
                                          </p:stCondLst>
                                        </p:cTn>
                                        <p:tgtEl>
                                          <p:spTgt spid="6772"/>
                                        </p:tgtEl>
                                        <p:attrNameLst>
                                          <p:attrName>style.visibility</p:attrName>
                                        </p:attrNameLst>
                                      </p:cBhvr>
                                      <p:to>
                                        <p:strVal val="visible"/>
                                      </p:to>
                                    </p:set>
                                    <p:animEffect transition="in" filter="fade">
                                      <p:cBhvr>
                                        <p:cTn id="24" dur="1000"/>
                                        <p:tgtEl>
                                          <p:spTgt spid="6772"/>
                                        </p:tgtEl>
                                      </p:cBhvr>
                                    </p:animEffect>
                                  </p:childTnLst>
                                </p:cTn>
                              </p:par>
                              <p:par>
                                <p:cTn id="25" presetID="10" presetClass="entr" presetSubtype="0" fill="hold" nodeType="withEffect">
                                  <p:stCondLst>
                                    <p:cond delay="0"/>
                                  </p:stCondLst>
                                  <p:childTnLst>
                                    <p:set>
                                      <p:cBhvr>
                                        <p:cTn id="26" dur="1" fill="hold">
                                          <p:stCondLst>
                                            <p:cond delay="0"/>
                                          </p:stCondLst>
                                        </p:cTn>
                                        <p:tgtEl>
                                          <p:spTgt spid="6773"/>
                                        </p:tgtEl>
                                        <p:attrNameLst>
                                          <p:attrName>style.visibility</p:attrName>
                                        </p:attrNameLst>
                                      </p:cBhvr>
                                      <p:to>
                                        <p:strVal val="visible"/>
                                      </p:to>
                                    </p:set>
                                    <p:animEffect transition="in" filter="fade">
                                      <p:cBhvr>
                                        <p:cTn id="27" dur="1000"/>
                                        <p:tgtEl>
                                          <p:spTgt spid="6773"/>
                                        </p:tgtEl>
                                      </p:cBhvr>
                                    </p:animEffect>
                                  </p:childTnLst>
                                </p:cTn>
                              </p:par>
                              <p:par>
                                <p:cTn id="28" presetID="10" presetClass="entr" presetSubtype="0" fill="hold" nodeType="withEffect">
                                  <p:stCondLst>
                                    <p:cond delay="0"/>
                                  </p:stCondLst>
                                  <p:childTnLst>
                                    <p:set>
                                      <p:cBhvr>
                                        <p:cTn id="29" dur="1" fill="hold">
                                          <p:stCondLst>
                                            <p:cond delay="0"/>
                                          </p:stCondLst>
                                        </p:cTn>
                                        <p:tgtEl>
                                          <p:spTgt spid="6774"/>
                                        </p:tgtEl>
                                        <p:attrNameLst>
                                          <p:attrName>style.visibility</p:attrName>
                                        </p:attrNameLst>
                                      </p:cBhvr>
                                      <p:to>
                                        <p:strVal val="visible"/>
                                      </p:to>
                                    </p:set>
                                    <p:animEffect transition="in" filter="fade">
                                      <p:cBhvr>
                                        <p:cTn id="30" dur="1000"/>
                                        <p:tgtEl>
                                          <p:spTgt spid="6774"/>
                                        </p:tgtEl>
                                      </p:cBhvr>
                                    </p:animEffect>
                                  </p:childTnLst>
                                </p:cTn>
                              </p:par>
                              <p:par>
                                <p:cTn id="31" presetID="10" presetClass="entr" presetSubtype="0" fill="hold" nodeType="withEffect">
                                  <p:stCondLst>
                                    <p:cond delay="0"/>
                                  </p:stCondLst>
                                  <p:childTnLst>
                                    <p:set>
                                      <p:cBhvr>
                                        <p:cTn id="32" dur="1" fill="hold">
                                          <p:stCondLst>
                                            <p:cond delay="0"/>
                                          </p:stCondLst>
                                        </p:cTn>
                                        <p:tgtEl>
                                          <p:spTgt spid="6775"/>
                                        </p:tgtEl>
                                        <p:attrNameLst>
                                          <p:attrName>style.visibility</p:attrName>
                                        </p:attrNameLst>
                                      </p:cBhvr>
                                      <p:to>
                                        <p:strVal val="visible"/>
                                      </p:to>
                                    </p:set>
                                    <p:animEffect transition="in" filter="fade">
                                      <p:cBhvr>
                                        <p:cTn id="33" dur="1000"/>
                                        <p:tgtEl>
                                          <p:spTgt spid="6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solidFill>
                  <a:schemeClr val="dk2"/>
                </a:solidFill>
              </a:rPr>
              <a:t>Introduction &amp;</a:t>
            </a:r>
            <a:br>
              <a:rPr lang="en" dirty="0">
                <a:solidFill>
                  <a:schemeClr val="dk2"/>
                </a:solidFill>
              </a:rPr>
            </a:br>
            <a:r>
              <a:rPr lang="en" dirty="0">
                <a:solidFill>
                  <a:schemeClr val="dk2"/>
                </a:solidFill>
              </a:rPr>
              <a:t> Research Question</a:t>
            </a:r>
            <a:endParaRPr sz="4400" dirty="0"/>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01</a:t>
            </a:r>
            <a:endParaRPr/>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75"/>
                                        </p:tgtEl>
                                        <p:attrNameLst>
                                          <p:attrName>style.visibility</p:attrName>
                                        </p:attrNameLst>
                                      </p:cBhvr>
                                      <p:to>
                                        <p:strVal val="visible"/>
                                      </p:to>
                                    </p:set>
                                    <p:animEffect transition="in" filter="fade">
                                      <p:cBhvr>
                                        <p:cTn id="21" dur="1000"/>
                                        <p:tgtEl>
                                          <p:spTgt spid="2775"/>
                                        </p:tgtEl>
                                      </p:cBhvr>
                                    </p:animEffect>
                                  </p:childTnLst>
                                </p:cTn>
                              </p:par>
                              <p:par>
                                <p:cTn id="22" presetID="10" presetClass="entr" presetSubtype="0" fill="hold" nodeType="withEffect">
                                  <p:stCondLst>
                                    <p:cond delay="0"/>
                                  </p:stCondLst>
                                  <p:childTnLst>
                                    <p:set>
                                      <p:cBhvr>
                                        <p:cTn id="23" dur="1" fill="hold">
                                          <p:stCondLst>
                                            <p:cond delay="0"/>
                                          </p:stCondLst>
                                        </p:cTn>
                                        <p:tgtEl>
                                          <p:spTgt spid="2776"/>
                                        </p:tgtEl>
                                        <p:attrNameLst>
                                          <p:attrName>style.visibility</p:attrName>
                                        </p:attrNameLst>
                                      </p:cBhvr>
                                      <p:to>
                                        <p:strVal val="visible"/>
                                      </p:to>
                                    </p:set>
                                    <p:animEffect transition="in" filter="fade">
                                      <p:cBhvr>
                                        <p:cTn id="24" dur="1000"/>
                                        <p:tgtEl>
                                          <p:spTgt spid="2776"/>
                                        </p:tgtEl>
                                      </p:cBhvr>
                                    </p:animEffect>
                                  </p:childTnLst>
                                </p:cTn>
                              </p:par>
                              <p:par>
                                <p:cTn id="25" presetID="10" presetClass="entr" presetSubtype="0" fill="hold" nodeType="withEffect">
                                  <p:stCondLst>
                                    <p:cond delay="0"/>
                                  </p:stCondLst>
                                  <p:childTnLst>
                                    <p:set>
                                      <p:cBhvr>
                                        <p:cTn id="26" dur="1" fill="hold">
                                          <p:stCondLst>
                                            <p:cond delay="0"/>
                                          </p:stCondLst>
                                        </p:cTn>
                                        <p:tgtEl>
                                          <p:spTgt spid="2777"/>
                                        </p:tgtEl>
                                        <p:attrNameLst>
                                          <p:attrName>style.visibility</p:attrName>
                                        </p:attrNameLst>
                                      </p:cBhvr>
                                      <p:to>
                                        <p:strVal val="visible"/>
                                      </p:to>
                                    </p:set>
                                    <p:animEffect transition="in" filter="fade">
                                      <p:cBhvr>
                                        <p:cTn id="27" dur="1000"/>
                                        <p:tgtEl>
                                          <p:spTgt spid="2777"/>
                                        </p:tgtEl>
                                      </p:cBhvr>
                                    </p:animEffect>
                                  </p:childTnLst>
                                </p:cTn>
                              </p:par>
                              <p:par>
                                <p:cTn id="28" presetID="10" presetClass="entr" presetSubtype="0" fill="hold" nodeType="withEffect">
                                  <p:stCondLst>
                                    <p:cond delay="0"/>
                                  </p:stCondLst>
                                  <p:childTnLst>
                                    <p:set>
                                      <p:cBhvr>
                                        <p:cTn id="29" dur="1" fill="hold">
                                          <p:stCondLst>
                                            <p:cond delay="0"/>
                                          </p:stCondLst>
                                        </p:cTn>
                                        <p:tgtEl>
                                          <p:spTgt spid="2778"/>
                                        </p:tgtEl>
                                        <p:attrNameLst>
                                          <p:attrName>style.visibility</p:attrName>
                                        </p:attrNameLst>
                                      </p:cBhvr>
                                      <p:to>
                                        <p:strVal val="visible"/>
                                      </p:to>
                                    </p:set>
                                    <p:animEffect transition="in" filter="fade">
                                      <p:cBhvr>
                                        <p:cTn id="30" dur="1000"/>
                                        <p:tgtEl>
                                          <p:spTgt spid="2778"/>
                                        </p:tgtEl>
                                      </p:cBhvr>
                                    </p:animEffect>
                                  </p:childTnLst>
                                </p:cTn>
                              </p:par>
                              <p:par>
                                <p:cTn id="31" presetID="10" presetClass="entr" presetSubtype="0" fill="hold" nodeType="withEffect">
                                  <p:stCondLst>
                                    <p:cond delay="0"/>
                                  </p:stCondLst>
                                  <p:childTnLst>
                                    <p:set>
                                      <p:cBhvr>
                                        <p:cTn id="32" dur="1" fill="hold">
                                          <p:stCondLst>
                                            <p:cond delay="0"/>
                                          </p:stCondLst>
                                        </p:cTn>
                                        <p:tgtEl>
                                          <p:spTgt spid="2779"/>
                                        </p:tgtEl>
                                        <p:attrNameLst>
                                          <p:attrName>style.visibility</p:attrName>
                                        </p:attrNameLst>
                                      </p:cBhvr>
                                      <p:to>
                                        <p:strVal val="visible"/>
                                      </p:to>
                                    </p:set>
                                    <p:animEffect transition="in" filter="fade">
                                      <p:cBhvr>
                                        <p:cTn id="33"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6723"/>
        <p:cNvGrpSpPr/>
        <p:nvPr/>
      </p:nvGrpSpPr>
      <p:grpSpPr>
        <a:xfrm>
          <a:off x="0" y="0"/>
          <a:ext cx="0" cy="0"/>
          <a:chOff x="0" y="0"/>
          <a:chExt cx="0" cy="0"/>
        </a:xfrm>
      </p:grpSpPr>
      <p:pic>
        <p:nvPicPr>
          <p:cNvPr id="6724" name="Google Shape;6724;p117"/>
          <p:cNvPicPr preferRelativeResize="0"/>
          <p:nvPr/>
        </p:nvPicPr>
        <p:blipFill rotWithShape="1">
          <a:blip r:embed="rId3">
            <a:alphaModFix/>
          </a:blip>
          <a:srcRect l="12108" t="-240" r="31938" b="240"/>
          <a:stretch/>
        </p:blipFill>
        <p:spPr>
          <a:xfrm>
            <a:off x="4883625" y="85050"/>
            <a:ext cx="4172227" cy="4973401"/>
          </a:xfrm>
          <a:prstGeom prst="rect">
            <a:avLst/>
          </a:prstGeom>
          <a:noFill/>
          <a:ln w="9525" cap="flat" cmpd="sng">
            <a:solidFill>
              <a:schemeClr val="dk2"/>
            </a:solidFill>
            <a:prstDash val="solid"/>
            <a:round/>
            <a:headEnd type="none" w="sm" len="sm"/>
            <a:tailEnd type="none" w="sm" len="sm"/>
          </a:ln>
        </p:spPr>
      </p:pic>
      <p:sp>
        <p:nvSpPr>
          <p:cNvPr id="6725" name="Google Shape;6725;p117"/>
          <p:cNvSpPr txBox="1">
            <a:spLocks noGrp="1"/>
          </p:cNvSpPr>
          <p:nvPr>
            <p:ph type="subTitle" idx="1"/>
          </p:nvPr>
        </p:nvSpPr>
        <p:spPr>
          <a:xfrm>
            <a:off x="866275" y="1672187"/>
            <a:ext cx="3856500" cy="104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lt1"/>
              </a:buClr>
              <a:buSzPts val="1100"/>
              <a:buFont typeface="Arial"/>
              <a:buNone/>
            </a:pPr>
            <a:r>
              <a:rPr lang="en"/>
              <a:t>Do you have any questions?</a:t>
            </a:r>
            <a:endParaRPr/>
          </a:p>
          <a:p>
            <a:pPr marL="0" lvl="0" indent="0" algn="l" rtl="0">
              <a:spcBef>
                <a:spcPts val="1000"/>
              </a:spcBef>
              <a:spcAft>
                <a:spcPts val="0"/>
              </a:spcAft>
              <a:buClr>
                <a:schemeClr val="lt1"/>
              </a:buClr>
              <a:buSzPts val="1100"/>
              <a:buFont typeface="Arial"/>
              <a:buNone/>
            </a:pPr>
            <a:r>
              <a:rPr lang="en"/>
              <a:t>youremail@freepik.com </a:t>
            </a:r>
            <a:endParaRPr/>
          </a:p>
          <a:p>
            <a:pPr marL="0" lvl="0" indent="0" algn="l" rtl="0">
              <a:spcBef>
                <a:spcPts val="0"/>
              </a:spcBef>
              <a:spcAft>
                <a:spcPts val="0"/>
              </a:spcAft>
              <a:buClr>
                <a:schemeClr val="lt1"/>
              </a:buClr>
              <a:buSzPts val="1100"/>
              <a:buFont typeface="Arial"/>
              <a:buNone/>
            </a:pPr>
            <a:r>
              <a:rPr lang="en"/>
              <a:t>+91  620 421 838 </a:t>
            </a:r>
            <a:endParaRPr/>
          </a:p>
          <a:p>
            <a:pPr marL="0" lvl="0" indent="0" algn="l" rtl="0">
              <a:spcBef>
                <a:spcPts val="0"/>
              </a:spcBef>
              <a:spcAft>
                <a:spcPts val="0"/>
              </a:spcAft>
              <a:buNone/>
            </a:pPr>
            <a:r>
              <a:rPr lang="en"/>
              <a:t>yourwebsite.com</a:t>
            </a:r>
            <a:endParaRPr/>
          </a:p>
        </p:txBody>
      </p:sp>
      <p:sp>
        <p:nvSpPr>
          <p:cNvPr id="6726" name="Google Shape;6726;p117"/>
          <p:cNvSpPr txBox="1">
            <a:spLocks noGrp="1"/>
          </p:cNvSpPr>
          <p:nvPr>
            <p:ph type="title"/>
          </p:nvPr>
        </p:nvSpPr>
        <p:spPr>
          <a:xfrm>
            <a:off x="866150" y="539000"/>
            <a:ext cx="3856500" cy="7629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THANKS</a:t>
            </a:r>
            <a:endParaRPr/>
          </a:p>
        </p:txBody>
      </p:sp>
      <p:sp>
        <p:nvSpPr>
          <p:cNvPr id="6727" name="Google Shape;6727;p117"/>
          <p:cNvSpPr txBox="1"/>
          <p:nvPr/>
        </p:nvSpPr>
        <p:spPr>
          <a:xfrm>
            <a:off x="865500" y="4386750"/>
            <a:ext cx="3856500" cy="218400"/>
          </a:xfrm>
          <a:prstGeom prst="rect">
            <a:avLst/>
          </a:prstGeom>
          <a:noFill/>
          <a:ln>
            <a:noFill/>
          </a:ln>
        </p:spPr>
        <p:txBody>
          <a:bodyPr spcFirstLastPara="1" wrap="square" lIns="91425" tIns="0" rIns="91425" bIns="91425" anchor="t" anchorCtr="0">
            <a:noAutofit/>
          </a:bodyPr>
          <a:lstStyle/>
          <a:p>
            <a:pPr marL="0" lvl="0" indent="0" algn="l" rtl="0">
              <a:spcBef>
                <a:spcPts val="300"/>
              </a:spcBef>
              <a:spcAft>
                <a:spcPts val="0"/>
              </a:spcAft>
              <a:buNone/>
            </a:pPr>
            <a:r>
              <a:rPr lang="en" sz="1100">
                <a:solidFill>
                  <a:schemeClr val="lt1"/>
                </a:solidFill>
                <a:latin typeface="Bai Jamjuree"/>
                <a:ea typeface="Bai Jamjuree"/>
                <a:cs typeface="Bai Jamjuree"/>
                <a:sym typeface="Bai Jamjuree"/>
              </a:rPr>
              <a:t>Please keep this slide for attribution</a:t>
            </a:r>
            <a:endParaRPr sz="1100">
              <a:solidFill>
                <a:schemeClr val="lt1"/>
              </a:solidFill>
              <a:latin typeface="Bai Jamjuree"/>
              <a:ea typeface="Bai Jamjuree"/>
              <a:cs typeface="Bai Jamjuree"/>
              <a:sym typeface="Bai Jamjuree"/>
            </a:endParaRPr>
          </a:p>
        </p:txBody>
      </p:sp>
      <p:sp>
        <p:nvSpPr>
          <p:cNvPr id="6728" name="Google Shape;6728;p117"/>
          <p:cNvSpPr/>
          <p:nvPr/>
        </p:nvSpPr>
        <p:spPr>
          <a:xfrm>
            <a:off x="964164" y="290864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117"/>
          <p:cNvSpPr/>
          <p:nvPr/>
        </p:nvSpPr>
        <p:spPr>
          <a:xfrm>
            <a:off x="1729089" y="2908654"/>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117"/>
          <p:cNvSpPr/>
          <p:nvPr/>
        </p:nvSpPr>
        <p:spPr>
          <a:xfrm>
            <a:off x="2494014" y="290864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117"/>
          <p:cNvSpPr/>
          <p:nvPr/>
        </p:nvSpPr>
        <p:spPr>
          <a:xfrm>
            <a:off x="1061486" y="3006500"/>
            <a:ext cx="360875" cy="36087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32" name="Google Shape;6732;p117"/>
          <p:cNvGrpSpPr/>
          <p:nvPr/>
        </p:nvGrpSpPr>
        <p:grpSpPr>
          <a:xfrm>
            <a:off x="1819784" y="3006491"/>
            <a:ext cx="360929" cy="360893"/>
            <a:chOff x="812101" y="2571761"/>
            <a:chExt cx="417066" cy="417024"/>
          </a:xfrm>
        </p:grpSpPr>
        <p:sp>
          <p:nvSpPr>
            <p:cNvPr id="6733" name="Google Shape;6733;p117"/>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117"/>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117"/>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117"/>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7" name="Google Shape;6737;p117"/>
          <p:cNvGrpSpPr/>
          <p:nvPr/>
        </p:nvGrpSpPr>
        <p:grpSpPr>
          <a:xfrm>
            <a:off x="2600040" y="3006491"/>
            <a:ext cx="360893" cy="360893"/>
            <a:chOff x="1323129" y="2571761"/>
            <a:chExt cx="417024" cy="417024"/>
          </a:xfrm>
        </p:grpSpPr>
        <p:sp>
          <p:nvSpPr>
            <p:cNvPr id="6738" name="Google Shape;6738;p117"/>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117"/>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117"/>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117"/>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2" name="Google Shape;6742;p117"/>
          <p:cNvGrpSpPr/>
          <p:nvPr/>
        </p:nvGrpSpPr>
        <p:grpSpPr>
          <a:xfrm rot="-5400000">
            <a:off x="3863620" y="2698427"/>
            <a:ext cx="282109" cy="284718"/>
            <a:chOff x="431393" y="3302025"/>
            <a:chExt cx="215482" cy="217475"/>
          </a:xfrm>
        </p:grpSpPr>
        <p:sp>
          <p:nvSpPr>
            <p:cNvPr id="6743" name="Google Shape;6743;p117"/>
            <p:cNvSpPr/>
            <p:nvPr/>
          </p:nvSpPr>
          <p:spPr>
            <a:xfrm>
              <a:off x="431393"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11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5" name="Google Shape;6745;p117"/>
          <p:cNvGrpSpPr/>
          <p:nvPr/>
        </p:nvGrpSpPr>
        <p:grpSpPr>
          <a:xfrm>
            <a:off x="6927308" y="2107771"/>
            <a:ext cx="793256" cy="182899"/>
            <a:chOff x="2685575" y="2835950"/>
            <a:chExt cx="433000" cy="99825"/>
          </a:xfrm>
        </p:grpSpPr>
        <p:sp>
          <p:nvSpPr>
            <p:cNvPr id="6746" name="Google Shape;6746;p11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11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11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11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0" name="Google Shape;6750;p117"/>
          <p:cNvGrpSpPr/>
          <p:nvPr/>
        </p:nvGrpSpPr>
        <p:grpSpPr>
          <a:xfrm>
            <a:off x="8366565" y="3429220"/>
            <a:ext cx="1965289" cy="517060"/>
            <a:chOff x="3539975" y="3523525"/>
            <a:chExt cx="745925" cy="196250"/>
          </a:xfrm>
        </p:grpSpPr>
        <p:sp>
          <p:nvSpPr>
            <p:cNvPr id="6751" name="Google Shape;6751;p11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11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11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11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11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11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11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11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11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11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11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11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11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11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11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11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7" name="Google Shape;6767;p117"/>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117"/>
          <p:cNvSpPr/>
          <p:nvPr/>
        </p:nvSpPr>
        <p:spPr>
          <a:xfrm>
            <a:off x="5118875" y="34866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69" name="Google Shape;6769;p117"/>
          <p:cNvPicPr preferRelativeResize="0"/>
          <p:nvPr/>
        </p:nvPicPr>
        <p:blipFill>
          <a:blip r:embed="rId4">
            <a:alphaModFix/>
          </a:blip>
          <a:stretch>
            <a:fillRect/>
          </a:stretch>
        </p:blipFill>
        <p:spPr>
          <a:xfrm>
            <a:off x="7164689" y="-802375"/>
            <a:ext cx="2527512" cy="2681250"/>
          </a:xfrm>
          <a:prstGeom prst="rect">
            <a:avLst/>
          </a:prstGeom>
          <a:noFill/>
          <a:ln>
            <a:noFill/>
          </a:ln>
        </p:spPr>
      </p:pic>
      <p:cxnSp>
        <p:nvCxnSpPr>
          <p:cNvPr id="6770" name="Google Shape;6770;p117"/>
          <p:cNvCxnSpPr/>
          <p:nvPr/>
        </p:nvCxnSpPr>
        <p:spPr>
          <a:xfrm>
            <a:off x="943421" y="1481999"/>
            <a:ext cx="3155400" cy="0"/>
          </a:xfrm>
          <a:prstGeom prst="straightConnector1">
            <a:avLst/>
          </a:prstGeom>
          <a:noFill/>
          <a:ln w="9525" cap="flat" cmpd="sng">
            <a:solidFill>
              <a:schemeClr val="lt1"/>
            </a:solidFill>
            <a:prstDash val="solid"/>
            <a:round/>
            <a:headEnd type="none" w="med" len="med"/>
            <a:tailEnd type="none" w="med" len="med"/>
          </a:ln>
        </p:spPr>
      </p:cxnSp>
      <p:sp>
        <p:nvSpPr>
          <p:cNvPr id="6771" name="Google Shape;6771;p11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11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117">
            <a:hlinkClick r:id="rId5"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11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11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726"/>
                                        </p:tgtEl>
                                        <p:attrNameLst>
                                          <p:attrName>style.visibility</p:attrName>
                                        </p:attrNameLst>
                                      </p:cBhvr>
                                      <p:to>
                                        <p:strVal val="visible"/>
                                      </p:to>
                                    </p:set>
                                    <p:anim calcmode="lin" valueType="num">
                                      <p:cBhvr additive="base">
                                        <p:cTn id="7" dur="1000"/>
                                        <p:tgtEl>
                                          <p:spTgt spid="6726"/>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6770"/>
                                        </p:tgtEl>
                                        <p:attrNameLst>
                                          <p:attrName>style.visibility</p:attrName>
                                        </p:attrNameLst>
                                      </p:cBhvr>
                                      <p:to>
                                        <p:strVal val="visible"/>
                                      </p:to>
                                    </p:set>
                                    <p:anim calcmode="lin" valueType="num">
                                      <p:cBhvr additive="base">
                                        <p:cTn id="10" dur="1000"/>
                                        <p:tgtEl>
                                          <p:spTgt spid="6770"/>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6725"/>
                                        </p:tgtEl>
                                        <p:attrNameLst>
                                          <p:attrName>style.visibility</p:attrName>
                                        </p:attrNameLst>
                                      </p:cBhvr>
                                      <p:to>
                                        <p:strVal val="visible"/>
                                      </p:to>
                                    </p:set>
                                    <p:animEffect transition="in" filter="fade">
                                      <p:cBhvr>
                                        <p:cTn id="13" dur="1000"/>
                                        <p:tgtEl>
                                          <p:spTgt spid="6725"/>
                                        </p:tgtEl>
                                      </p:cBhvr>
                                    </p:animEffect>
                                  </p:childTnLst>
                                </p:cTn>
                              </p:par>
                              <p:par>
                                <p:cTn id="14" presetID="10" presetClass="entr" presetSubtype="0" fill="hold" nodeType="withEffect">
                                  <p:stCondLst>
                                    <p:cond delay="0"/>
                                  </p:stCondLst>
                                  <p:childTnLst>
                                    <p:set>
                                      <p:cBhvr>
                                        <p:cTn id="15" dur="1" fill="hold">
                                          <p:stCondLst>
                                            <p:cond delay="0"/>
                                          </p:stCondLst>
                                        </p:cTn>
                                        <p:tgtEl>
                                          <p:spTgt spid="6727"/>
                                        </p:tgtEl>
                                        <p:attrNameLst>
                                          <p:attrName>style.visibility</p:attrName>
                                        </p:attrNameLst>
                                      </p:cBhvr>
                                      <p:to>
                                        <p:strVal val="visible"/>
                                      </p:to>
                                    </p:set>
                                    <p:animEffect transition="in" filter="fade">
                                      <p:cBhvr>
                                        <p:cTn id="16" dur="1000"/>
                                        <p:tgtEl>
                                          <p:spTgt spid="6727"/>
                                        </p:tgtEl>
                                      </p:cBhvr>
                                    </p:animEffect>
                                  </p:childTnLst>
                                </p:cTn>
                              </p:par>
                              <p:par>
                                <p:cTn id="17" presetID="10" presetClass="entr" presetSubtype="0" fill="hold" nodeType="withEffect">
                                  <p:stCondLst>
                                    <p:cond delay="0"/>
                                  </p:stCondLst>
                                  <p:childTnLst>
                                    <p:set>
                                      <p:cBhvr>
                                        <p:cTn id="18" dur="1" fill="hold">
                                          <p:stCondLst>
                                            <p:cond delay="0"/>
                                          </p:stCondLst>
                                        </p:cTn>
                                        <p:tgtEl>
                                          <p:spTgt spid="6732"/>
                                        </p:tgtEl>
                                        <p:attrNameLst>
                                          <p:attrName>style.visibility</p:attrName>
                                        </p:attrNameLst>
                                      </p:cBhvr>
                                      <p:to>
                                        <p:strVal val="visible"/>
                                      </p:to>
                                    </p:set>
                                    <p:animEffect transition="in" filter="fade">
                                      <p:cBhvr>
                                        <p:cTn id="19" dur="1000"/>
                                        <p:tgtEl>
                                          <p:spTgt spid="6732"/>
                                        </p:tgtEl>
                                      </p:cBhvr>
                                    </p:animEffect>
                                  </p:childTnLst>
                                </p:cTn>
                              </p:par>
                              <p:par>
                                <p:cTn id="20" presetID="10" presetClass="entr" presetSubtype="0" fill="hold" nodeType="withEffect">
                                  <p:stCondLst>
                                    <p:cond delay="0"/>
                                  </p:stCondLst>
                                  <p:childTnLst>
                                    <p:set>
                                      <p:cBhvr>
                                        <p:cTn id="21" dur="1" fill="hold">
                                          <p:stCondLst>
                                            <p:cond delay="0"/>
                                          </p:stCondLst>
                                        </p:cTn>
                                        <p:tgtEl>
                                          <p:spTgt spid="6737"/>
                                        </p:tgtEl>
                                        <p:attrNameLst>
                                          <p:attrName>style.visibility</p:attrName>
                                        </p:attrNameLst>
                                      </p:cBhvr>
                                      <p:to>
                                        <p:strVal val="visible"/>
                                      </p:to>
                                    </p:set>
                                    <p:animEffect transition="in" filter="fade">
                                      <p:cBhvr>
                                        <p:cTn id="22" dur="1000"/>
                                        <p:tgtEl>
                                          <p:spTgt spid="6737"/>
                                        </p:tgtEl>
                                      </p:cBhvr>
                                    </p:animEffect>
                                  </p:childTnLst>
                                </p:cTn>
                              </p:par>
                              <p:par>
                                <p:cTn id="23" presetID="10" presetClass="entr" presetSubtype="0" fill="hold" nodeType="withEffect">
                                  <p:stCondLst>
                                    <p:cond delay="0"/>
                                  </p:stCondLst>
                                  <p:childTnLst>
                                    <p:set>
                                      <p:cBhvr>
                                        <p:cTn id="24" dur="1" fill="hold">
                                          <p:stCondLst>
                                            <p:cond delay="0"/>
                                          </p:stCondLst>
                                        </p:cTn>
                                        <p:tgtEl>
                                          <p:spTgt spid="6731"/>
                                        </p:tgtEl>
                                        <p:attrNameLst>
                                          <p:attrName>style.visibility</p:attrName>
                                        </p:attrNameLst>
                                      </p:cBhvr>
                                      <p:to>
                                        <p:strVal val="visible"/>
                                      </p:to>
                                    </p:set>
                                    <p:animEffect transition="in" filter="fade">
                                      <p:cBhvr>
                                        <p:cTn id="25" dur="1000"/>
                                        <p:tgtEl>
                                          <p:spTgt spid="6731"/>
                                        </p:tgtEl>
                                      </p:cBhvr>
                                    </p:animEffect>
                                  </p:childTnLst>
                                </p:cTn>
                              </p:par>
                              <p:par>
                                <p:cTn id="26" presetID="23" presetClass="entr" presetSubtype="16" fill="hold" nodeType="withEffect">
                                  <p:stCondLst>
                                    <p:cond delay="0"/>
                                  </p:stCondLst>
                                  <p:childTnLst>
                                    <p:set>
                                      <p:cBhvr>
                                        <p:cTn id="27" dur="1" fill="hold">
                                          <p:stCondLst>
                                            <p:cond delay="0"/>
                                          </p:stCondLst>
                                        </p:cTn>
                                        <p:tgtEl>
                                          <p:spTgt spid="6729"/>
                                        </p:tgtEl>
                                        <p:attrNameLst>
                                          <p:attrName>style.visibility</p:attrName>
                                        </p:attrNameLst>
                                      </p:cBhvr>
                                      <p:to>
                                        <p:strVal val="visible"/>
                                      </p:to>
                                    </p:set>
                                    <p:anim calcmode="lin" valueType="num">
                                      <p:cBhvr additive="base">
                                        <p:cTn id="28" dur="1000"/>
                                        <p:tgtEl>
                                          <p:spTgt spid="6729"/>
                                        </p:tgtEl>
                                        <p:attrNameLst>
                                          <p:attrName>ppt_w</p:attrName>
                                        </p:attrNameLst>
                                      </p:cBhvr>
                                      <p:tavLst>
                                        <p:tav tm="0">
                                          <p:val>
                                            <p:strVal val="0"/>
                                          </p:val>
                                        </p:tav>
                                        <p:tav tm="100000">
                                          <p:val>
                                            <p:strVal val="#ppt_w"/>
                                          </p:val>
                                        </p:tav>
                                      </p:tavLst>
                                    </p:anim>
                                    <p:anim calcmode="lin" valueType="num">
                                      <p:cBhvr additive="base">
                                        <p:cTn id="29" dur="1000"/>
                                        <p:tgtEl>
                                          <p:spTgt spid="6729"/>
                                        </p:tgtEl>
                                        <p:attrNameLst>
                                          <p:attrName>ppt_h</p:attrName>
                                        </p:attrNameLst>
                                      </p:cBhvr>
                                      <p:tavLst>
                                        <p:tav tm="0">
                                          <p:val>
                                            <p:str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6730"/>
                                        </p:tgtEl>
                                        <p:attrNameLst>
                                          <p:attrName>style.visibility</p:attrName>
                                        </p:attrNameLst>
                                      </p:cBhvr>
                                      <p:to>
                                        <p:strVal val="visible"/>
                                      </p:to>
                                    </p:set>
                                    <p:anim calcmode="lin" valueType="num">
                                      <p:cBhvr additive="base">
                                        <p:cTn id="32" dur="1000"/>
                                        <p:tgtEl>
                                          <p:spTgt spid="6730"/>
                                        </p:tgtEl>
                                        <p:attrNameLst>
                                          <p:attrName>ppt_w</p:attrName>
                                        </p:attrNameLst>
                                      </p:cBhvr>
                                      <p:tavLst>
                                        <p:tav tm="0">
                                          <p:val>
                                            <p:strVal val="0"/>
                                          </p:val>
                                        </p:tav>
                                        <p:tav tm="100000">
                                          <p:val>
                                            <p:strVal val="#ppt_w"/>
                                          </p:val>
                                        </p:tav>
                                      </p:tavLst>
                                    </p:anim>
                                    <p:anim calcmode="lin" valueType="num">
                                      <p:cBhvr additive="base">
                                        <p:cTn id="33" dur="1000"/>
                                        <p:tgtEl>
                                          <p:spTgt spid="6730"/>
                                        </p:tgtEl>
                                        <p:attrNameLst>
                                          <p:attrName>ppt_h</p:attrName>
                                        </p:attrNameLst>
                                      </p:cBhvr>
                                      <p:tavLst>
                                        <p:tav tm="0">
                                          <p:val>
                                            <p:strVal val="0"/>
                                          </p:val>
                                        </p:tav>
                                        <p:tav tm="100000">
                                          <p:val>
                                            <p:strVal val="#ppt_h"/>
                                          </p:val>
                                        </p:tav>
                                      </p:tavLst>
                                    </p:anim>
                                  </p:childTnLst>
                                </p:cTn>
                              </p:par>
                              <p:par>
                                <p:cTn id="34" presetID="23" presetClass="entr" presetSubtype="16" fill="hold" nodeType="withEffect">
                                  <p:stCondLst>
                                    <p:cond delay="0"/>
                                  </p:stCondLst>
                                  <p:childTnLst>
                                    <p:set>
                                      <p:cBhvr>
                                        <p:cTn id="35" dur="1" fill="hold">
                                          <p:stCondLst>
                                            <p:cond delay="0"/>
                                          </p:stCondLst>
                                        </p:cTn>
                                        <p:tgtEl>
                                          <p:spTgt spid="6728"/>
                                        </p:tgtEl>
                                        <p:attrNameLst>
                                          <p:attrName>style.visibility</p:attrName>
                                        </p:attrNameLst>
                                      </p:cBhvr>
                                      <p:to>
                                        <p:strVal val="visible"/>
                                      </p:to>
                                    </p:set>
                                    <p:anim calcmode="lin" valueType="num">
                                      <p:cBhvr additive="base">
                                        <p:cTn id="36" dur="1000"/>
                                        <p:tgtEl>
                                          <p:spTgt spid="6728"/>
                                        </p:tgtEl>
                                        <p:attrNameLst>
                                          <p:attrName>ppt_w</p:attrName>
                                        </p:attrNameLst>
                                      </p:cBhvr>
                                      <p:tavLst>
                                        <p:tav tm="0">
                                          <p:val>
                                            <p:strVal val="0"/>
                                          </p:val>
                                        </p:tav>
                                        <p:tav tm="100000">
                                          <p:val>
                                            <p:strVal val="#ppt_w"/>
                                          </p:val>
                                        </p:tav>
                                      </p:tavLst>
                                    </p:anim>
                                    <p:anim calcmode="lin" valueType="num">
                                      <p:cBhvr additive="base">
                                        <p:cTn id="37" dur="1000"/>
                                        <p:tgtEl>
                                          <p:spTgt spid="6728"/>
                                        </p:tgtEl>
                                        <p:attrNameLst>
                                          <p:attrName>ppt_h</p:attrName>
                                        </p:attrNameLst>
                                      </p:cBhvr>
                                      <p:tavLst>
                                        <p:tav tm="0">
                                          <p:val>
                                            <p:strVal val="0"/>
                                          </p:val>
                                        </p:tav>
                                        <p:tav tm="100000">
                                          <p:val>
                                            <p:strVal val="#ppt_h"/>
                                          </p:val>
                                        </p:tav>
                                      </p:tavLst>
                                    </p:anim>
                                  </p:childTnLst>
                                </p:cTn>
                              </p:par>
                              <p:par>
                                <p:cTn id="38" presetID="2" presetClass="entr" presetSubtype="8" fill="hold" nodeType="withEffect">
                                  <p:stCondLst>
                                    <p:cond delay="0"/>
                                  </p:stCondLst>
                                  <p:childTnLst>
                                    <p:set>
                                      <p:cBhvr>
                                        <p:cTn id="39" dur="1" fill="hold">
                                          <p:stCondLst>
                                            <p:cond delay="0"/>
                                          </p:stCondLst>
                                        </p:cTn>
                                        <p:tgtEl>
                                          <p:spTgt spid="6742"/>
                                        </p:tgtEl>
                                        <p:attrNameLst>
                                          <p:attrName>style.visibility</p:attrName>
                                        </p:attrNameLst>
                                      </p:cBhvr>
                                      <p:to>
                                        <p:strVal val="visible"/>
                                      </p:to>
                                    </p:set>
                                    <p:anim calcmode="lin" valueType="num">
                                      <p:cBhvr additive="base">
                                        <p:cTn id="40" dur="1000"/>
                                        <p:tgtEl>
                                          <p:spTgt spid="6742"/>
                                        </p:tgtEl>
                                        <p:attrNameLst>
                                          <p:attrName>ppt_x</p:attrName>
                                        </p:attrNameLst>
                                      </p:cBhvr>
                                      <p:tavLst>
                                        <p:tav tm="0">
                                          <p:val>
                                            <p:strVal val="#ppt_x-1"/>
                                          </p:val>
                                        </p:tav>
                                        <p:tav tm="100000">
                                          <p:val>
                                            <p:strVal val="#ppt_x"/>
                                          </p:val>
                                        </p:tav>
                                      </p:tavLst>
                                    </p:anim>
                                  </p:childTnLst>
                                </p:cTn>
                              </p:par>
                              <p:par>
                                <p:cTn id="41" presetID="23" presetClass="entr" presetSubtype="16" fill="hold" nodeType="withEffect">
                                  <p:stCondLst>
                                    <p:cond delay="0"/>
                                  </p:stCondLst>
                                  <p:childTnLst>
                                    <p:set>
                                      <p:cBhvr>
                                        <p:cTn id="42" dur="1" fill="hold">
                                          <p:stCondLst>
                                            <p:cond delay="0"/>
                                          </p:stCondLst>
                                        </p:cTn>
                                        <p:tgtEl>
                                          <p:spTgt spid="6768"/>
                                        </p:tgtEl>
                                        <p:attrNameLst>
                                          <p:attrName>style.visibility</p:attrName>
                                        </p:attrNameLst>
                                      </p:cBhvr>
                                      <p:to>
                                        <p:strVal val="visible"/>
                                      </p:to>
                                    </p:set>
                                    <p:anim calcmode="lin" valueType="num">
                                      <p:cBhvr additive="base">
                                        <p:cTn id="43" dur="1000"/>
                                        <p:tgtEl>
                                          <p:spTgt spid="6768"/>
                                        </p:tgtEl>
                                        <p:attrNameLst>
                                          <p:attrName>ppt_w</p:attrName>
                                        </p:attrNameLst>
                                      </p:cBhvr>
                                      <p:tavLst>
                                        <p:tav tm="0">
                                          <p:val>
                                            <p:strVal val="0"/>
                                          </p:val>
                                        </p:tav>
                                        <p:tav tm="100000">
                                          <p:val>
                                            <p:strVal val="#ppt_w"/>
                                          </p:val>
                                        </p:tav>
                                      </p:tavLst>
                                    </p:anim>
                                    <p:anim calcmode="lin" valueType="num">
                                      <p:cBhvr additive="base">
                                        <p:cTn id="44" dur="1000"/>
                                        <p:tgtEl>
                                          <p:spTgt spid="6768"/>
                                        </p:tgtEl>
                                        <p:attrNameLst>
                                          <p:attrName>ppt_h</p:attrName>
                                        </p:attrNameLst>
                                      </p:cBhvr>
                                      <p:tavLst>
                                        <p:tav tm="0">
                                          <p:val>
                                            <p:strVal val="0"/>
                                          </p:val>
                                        </p:tav>
                                        <p:tav tm="100000">
                                          <p:val>
                                            <p:strVal val="#ppt_h"/>
                                          </p:val>
                                        </p:tav>
                                      </p:tavLst>
                                    </p:anim>
                                  </p:childTnLst>
                                </p:cTn>
                              </p:par>
                              <p:par>
                                <p:cTn id="45" presetID="8" presetClass="emph" presetSubtype="0" fill="hold" nodeType="withEffect">
                                  <p:stCondLst>
                                    <p:cond delay="0"/>
                                  </p:stCondLst>
                                  <p:childTnLst>
                                    <p:animRot by="-21600000">
                                      <p:cBhvr>
                                        <p:cTn id="46" dur="1000" fill="hold"/>
                                        <p:tgtEl>
                                          <p:spTgt spid="6767"/>
                                        </p:tgtEl>
                                        <p:attrNameLst>
                                          <p:attrName>r</p:attrName>
                                        </p:attrNameLst>
                                      </p:cBhvr>
                                    </p:animRot>
                                  </p:childTnLst>
                                </p:cTn>
                              </p:par>
                              <p:par>
                                <p:cTn id="47" presetID="2" presetClass="entr" presetSubtype="2" fill="hold" nodeType="withEffect">
                                  <p:stCondLst>
                                    <p:cond delay="0"/>
                                  </p:stCondLst>
                                  <p:childTnLst>
                                    <p:set>
                                      <p:cBhvr>
                                        <p:cTn id="48" dur="1" fill="hold">
                                          <p:stCondLst>
                                            <p:cond delay="0"/>
                                          </p:stCondLst>
                                        </p:cTn>
                                        <p:tgtEl>
                                          <p:spTgt spid="6745"/>
                                        </p:tgtEl>
                                        <p:attrNameLst>
                                          <p:attrName>style.visibility</p:attrName>
                                        </p:attrNameLst>
                                      </p:cBhvr>
                                      <p:to>
                                        <p:strVal val="visible"/>
                                      </p:to>
                                    </p:set>
                                    <p:anim calcmode="lin" valueType="num">
                                      <p:cBhvr additive="base">
                                        <p:cTn id="49" dur="1000"/>
                                        <p:tgtEl>
                                          <p:spTgt spid="6745"/>
                                        </p:tgtEl>
                                        <p:attrNameLst>
                                          <p:attrName>ppt_x</p:attrName>
                                        </p:attrNameLst>
                                      </p:cBhvr>
                                      <p:tavLst>
                                        <p:tav tm="0">
                                          <p:val>
                                            <p:strVal val="#ppt_x+1"/>
                                          </p:val>
                                        </p:tav>
                                        <p:tav tm="100000">
                                          <p:val>
                                            <p:strVal val="#ppt_x"/>
                                          </p:val>
                                        </p:tav>
                                      </p:tavLst>
                                    </p:anim>
                                  </p:childTnLst>
                                </p:cTn>
                              </p:par>
                              <p:par>
                                <p:cTn id="50" presetID="2" presetClass="entr" presetSubtype="1" fill="hold" nodeType="withEffect">
                                  <p:stCondLst>
                                    <p:cond delay="0"/>
                                  </p:stCondLst>
                                  <p:childTnLst>
                                    <p:set>
                                      <p:cBhvr>
                                        <p:cTn id="51" dur="1" fill="hold">
                                          <p:stCondLst>
                                            <p:cond delay="0"/>
                                          </p:stCondLst>
                                        </p:cTn>
                                        <p:tgtEl>
                                          <p:spTgt spid="6769"/>
                                        </p:tgtEl>
                                        <p:attrNameLst>
                                          <p:attrName>style.visibility</p:attrName>
                                        </p:attrNameLst>
                                      </p:cBhvr>
                                      <p:to>
                                        <p:strVal val="visible"/>
                                      </p:to>
                                    </p:set>
                                    <p:anim calcmode="lin" valueType="num">
                                      <p:cBhvr additive="base">
                                        <p:cTn id="52" dur="1000"/>
                                        <p:tgtEl>
                                          <p:spTgt spid="6769"/>
                                        </p:tgtEl>
                                        <p:attrNameLst>
                                          <p:attrName>ppt_y</p:attrName>
                                        </p:attrNameLst>
                                      </p:cBhvr>
                                      <p:tavLst>
                                        <p:tav tm="0">
                                          <p:val>
                                            <p:strVal val="#ppt_y-1"/>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6750"/>
                                        </p:tgtEl>
                                        <p:attrNameLst>
                                          <p:attrName>style.visibility</p:attrName>
                                        </p:attrNameLst>
                                      </p:cBhvr>
                                      <p:to>
                                        <p:strVal val="visible"/>
                                      </p:to>
                                    </p:set>
                                    <p:anim calcmode="lin" valueType="num">
                                      <p:cBhvr additive="base">
                                        <p:cTn id="55" dur="1000"/>
                                        <p:tgtEl>
                                          <p:spTgt spid="6750"/>
                                        </p:tgtEl>
                                        <p:attrNameLst>
                                          <p:attrName>ppt_x</p:attrName>
                                        </p:attrNameLst>
                                      </p:cBhvr>
                                      <p:tavLst>
                                        <p:tav tm="0">
                                          <p:val>
                                            <p:strVal val="#ppt_x+1"/>
                                          </p:val>
                                        </p:tav>
                                        <p:tav tm="100000">
                                          <p:val>
                                            <p:strVal val="#ppt_x"/>
                                          </p:val>
                                        </p:tav>
                                      </p:tavLst>
                                    </p:anim>
                                  </p:childTnLst>
                                </p:cTn>
                              </p:par>
                              <p:par>
                                <p:cTn id="56" presetID="10" presetClass="entr" presetSubtype="0" fill="hold" nodeType="withEffect">
                                  <p:stCondLst>
                                    <p:cond delay="0"/>
                                  </p:stCondLst>
                                  <p:childTnLst>
                                    <p:set>
                                      <p:cBhvr>
                                        <p:cTn id="57" dur="1" fill="hold">
                                          <p:stCondLst>
                                            <p:cond delay="0"/>
                                          </p:stCondLst>
                                        </p:cTn>
                                        <p:tgtEl>
                                          <p:spTgt spid="6771"/>
                                        </p:tgtEl>
                                        <p:attrNameLst>
                                          <p:attrName>style.visibility</p:attrName>
                                        </p:attrNameLst>
                                      </p:cBhvr>
                                      <p:to>
                                        <p:strVal val="visible"/>
                                      </p:to>
                                    </p:set>
                                    <p:animEffect transition="in" filter="fade">
                                      <p:cBhvr>
                                        <p:cTn id="58" dur="1000"/>
                                        <p:tgtEl>
                                          <p:spTgt spid="6771"/>
                                        </p:tgtEl>
                                      </p:cBhvr>
                                    </p:animEffect>
                                  </p:childTnLst>
                                </p:cTn>
                              </p:par>
                              <p:par>
                                <p:cTn id="59" presetID="10" presetClass="entr" presetSubtype="0" fill="hold" nodeType="withEffect">
                                  <p:stCondLst>
                                    <p:cond delay="0"/>
                                  </p:stCondLst>
                                  <p:childTnLst>
                                    <p:set>
                                      <p:cBhvr>
                                        <p:cTn id="60" dur="1" fill="hold">
                                          <p:stCondLst>
                                            <p:cond delay="0"/>
                                          </p:stCondLst>
                                        </p:cTn>
                                        <p:tgtEl>
                                          <p:spTgt spid="6772"/>
                                        </p:tgtEl>
                                        <p:attrNameLst>
                                          <p:attrName>style.visibility</p:attrName>
                                        </p:attrNameLst>
                                      </p:cBhvr>
                                      <p:to>
                                        <p:strVal val="visible"/>
                                      </p:to>
                                    </p:set>
                                    <p:animEffect transition="in" filter="fade">
                                      <p:cBhvr>
                                        <p:cTn id="61" dur="1000"/>
                                        <p:tgtEl>
                                          <p:spTgt spid="6772"/>
                                        </p:tgtEl>
                                      </p:cBhvr>
                                    </p:animEffect>
                                  </p:childTnLst>
                                </p:cTn>
                              </p:par>
                              <p:par>
                                <p:cTn id="62" presetID="10" presetClass="entr" presetSubtype="0" fill="hold" nodeType="withEffect">
                                  <p:stCondLst>
                                    <p:cond delay="0"/>
                                  </p:stCondLst>
                                  <p:childTnLst>
                                    <p:set>
                                      <p:cBhvr>
                                        <p:cTn id="63" dur="1" fill="hold">
                                          <p:stCondLst>
                                            <p:cond delay="0"/>
                                          </p:stCondLst>
                                        </p:cTn>
                                        <p:tgtEl>
                                          <p:spTgt spid="6773"/>
                                        </p:tgtEl>
                                        <p:attrNameLst>
                                          <p:attrName>style.visibility</p:attrName>
                                        </p:attrNameLst>
                                      </p:cBhvr>
                                      <p:to>
                                        <p:strVal val="visible"/>
                                      </p:to>
                                    </p:set>
                                    <p:animEffect transition="in" filter="fade">
                                      <p:cBhvr>
                                        <p:cTn id="64" dur="1000"/>
                                        <p:tgtEl>
                                          <p:spTgt spid="6773"/>
                                        </p:tgtEl>
                                      </p:cBhvr>
                                    </p:animEffect>
                                  </p:childTnLst>
                                </p:cTn>
                              </p:par>
                              <p:par>
                                <p:cTn id="65" presetID="10" presetClass="entr" presetSubtype="0" fill="hold" nodeType="withEffect">
                                  <p:stCondLst>
                                    <p:cond delay="0"/>
                                  </p:stCondLst>
                                  <p:childTnLst>
                                    <p:set>
                                      <p:cBhvr>
                                        <p:cTn id="66" dur="1" fill="hold">
                                          <p:stCondLst>
                                            <p:cond delay="0"/>
                                          </p:stCondLst>
                                        </p:cTn>
                                        <p:tgtEl>
                                          <p:spTgt spid="6774"/>
                                        </p:tgtEl>
                                        <p:attrNameLst>
                                          <p:attrName>style.visibility</p:attrName>
                                        </p:attrNameLst>
                                      </p:cBhvr>
                                      <p:to>
                                        <p:strVal val="visible"/>
                                      </p:to>
                                    </p:set>
                                    <p:animEffect transition="in" filter="fade">
                                      <p:cBhvr>
                                        <p:cTn id="67" dur="1000"/>
                                        <p:tgtEl>
                                          <p:spTgt spid="6774"/>
                                        </p:tgtEl>
                                      </p:cBhvr>
                                    </p:animEffect>
                                  </p:childTnLst>
                                </p:cTn>
                              </p:par>
                              <p:par>
                                <p:cTn id="68" presetID="10" presetClass="entr" presetSubtype="0" fill="hold" nodeType="withEffect">
                                  <p:stCondLst>
                                    <p:cond delay="0"/>
                                  </p:stCondLst>
                                  <p:childTnLst>
                                    <p:set>
                                      <p:cBhvr>
                                        <p:cTn id="69" dur="1" fill="hold">
                                          <p:stCondLst>
                                            <p:cond delay="0"/>
                                          </p:stCondLst>
                                        </p:cTn>
                                        <p:tgtEl>
                                          <p:spTgt spid="6775"/>
                                        </p:tgtEl>
                                        <p:attrNameLst>
                                          <p:attrName>style.visibility</p:attrName>
                                        </p:attrNameLst>
                                      </p:cBhvr>
                                      <p:to>
                                        <p:strVal val="visible"/>
                                      </p:to>
                                    </p:set>
                                    <p:animEffect transition="in" filter="fade">
                                      <p:cBhvr>
                                        <p:cTn id="70" dur="1000"/>
                                        <p:tgtEl>
                                          <p:spTgt spid="6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8"/>
        <p:cNvGrpSpPr/>
        <p:nvPr/>
      </p:nvGrpSpPr>
      <p:grpSpPr>
        <a:xfrm>
          <a:off x="0" y="0"/>
          <a:ext cx="0" cy="0"/>
          <a:chOff x="0" y="0"/>
          <a:chExt cx="0" cy="0"/>
        </a:xfrm>
      </p:grpSpPr>
      <p:grpSp>
        <p:nvGrpSpPr>
          <p:cNvPr id="3041" name="Google Shape;3041;p73"/>
          <p:cNvGrpSpPr/>
          <p:nvPr/>
        </p:nvGrpSpPr>
        <p:grpSpPr>
          <a:xfrm>
            <a:off x="-722389" y="2333274"/>
            <a:ext cx="1039906" cy="679800"/>
            <a:chOff x="4082325" y="3790650"/>
            <a:chExt cx="1039906" cy="679800"/>
          </a:xfrm>
        </p:grpSpPr>
        <p:sp>
          <p:nvSpPr>
            <p:cNvPr id="3042" name="Google Shape;3042;p7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7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7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5" name="Google Shape;3045;p73"/>
          <p:cNvGrpSpPr/>
          <p:nvPr/>
        </p:nvGrpSpPr>
        <p:grpSpPr>
          <a:xfrm rot="10800000" flipH="1">
            <a:off x="7462721" y="1213994"/>
            <a:ext cx="793256" cy="182899"/>
            <a:chOff x="2685575" y="2835950"/>
            <a:chExt cx="433000" cy="99825"/>
          </a:xfrm>
        </p:grpSpPr>
        <p:sp>
          <p:nvSpPr>
            <p:cNvPr id="3046" name="Google Shape;3046;p7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7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7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7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1" name="Google Shape;3051;p7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7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7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7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7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019;p72">
            <a:extLst>
              <a:ext uri="{FF2B5EF4-FFF2-40B4-BE49-F238E27FC236}">
                <a16:creationId xmlns:a16="http://schemas.microsoft.com/office/drawing/2014/main" id="{AA9143C0-A4BA-26A5-F9A2-D993BA0350AF}"/>
              </a:ext>
            </a:extLst>
          </p:cNvPr>
          <p:cNvSpPr txBox="1">
            <a:spLocks/>
          </p:cNvSpPr>
          <p:nvPr/>
        </p:nvSpPr>
        <p:spPr>
          <a:xfrm>
            <a:off x="642592" y="556257"/>
            <a:ext cx="7713000" cy="420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pPr algn="l"/>
            <a:r>
              <a:rPr lang="en-US" dirty="0"/>
              <a:t>Introduction &amp; Research Question</a:t>
            </a:r>
          </a:p>
        </p:txBody>
      </p:sp>
      <p:sp>
        <p:nvSpPr>
          <p:cNvPr id="3" name="Google Shape;3040;p73">
            <a:extLst>
              <a:ext uri="{FF2B5EF4-FFF2-40B4-BE49-F238E27FC236}">
                <a16:creationId xmlns:a16="http://schemas.microsoft.com/office/drawing/2014/main" id="{D863A3F7-0884-47FD-D16D-CFD8294B1FCF}"/>
              </a:ext>
            </a:extLst>
          </p:cNvPr>
          <p:cNvSpPr txBox="1">
            <a:spLocks/>
          </p:cNvSpPr>
          <p:nvPr/>
        </p:nvSpPr>
        <p:spPr>
          <a:xfrm>
            <a:off x="642592" y="1470976"/>
            <a:ext cx="7713000" cy="2960859"/>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l"/>
            <a:r>
              <a:rPr lang="en-US" dirty="0"/>
              <a:t>As car dealers, we want to buy a car and use it for rent, eventually sell the car at a price as close as possible to the original price.</a:t>
            </a:r>
            <a:br>
              <a:rPr lang="en-US" dirty="0"/>
            </a:br>
            <a:r>
              <a:rPr lang="en-US" dirty="0"/>
              <a:t>Therefore, our research question is:</a:t>
            </a:r>
          </a:p>
          <a:p>
            <a:pPr marL="0" indent="0" algn="l"/>
            <a:endParaRPr lang="en-US" dirty="0"/>
          </a:p>
          <a:p>
            <a:pPr marL="0" indent="0" algn="l"/>
            <a:r>
              <a:rPr lang="en-US" sz="2000" b="1" u="sng" dirty="0"/>
              <a:t>What will be the decrease in car's value in X years? </a:t>
            </a:r>
          </a:p>
          <a:p>
            <a:pPr marL="0" indent="0" algn="l"/>
            <a:endParaRPr lang="en-US" b="1" dirty="0"/>
          </a:p>
          <a:p>
            <a:pPr marL="0" indent="0" algn="l"/>
            <a:endParaRPr lang="en-US" b="1" dirty="0"/>
          </a:p>
          <a:p>
            <a:pPr marL="0" indent="0" algn="l"/>
            <a:r>
              <a:rPr lang="en-US" dirty="0"/>
              <a:t>In order to answer this question, we used the information from the website: </a:t>
            </a:r>
          </a:p>
          <a:p>
            <a:pPr marL="0" indent="0" algn="l"/>
            <a:r>
              <a:rPr lang="en-US" dirty="0"/>
              <a:t>ZapCars (https://www.zapcars.co.il/).</a:t>
            </a:r>
            <a:br>
              <a:rPr lang="en-US" dirty="0"/>
            </a:br>
            <a:r>
              <a:rPr lang="en-US" dirty="0"/>
              <a:t> </a:t>
            </a:r>
          </a:p>
          <a:p>
            <a:pPr marL="0" indent="0" algn="l"/>
            <a:r>
              <a:rPr lang="en-US" dirty="0"/>
              <a:t> </a:t>
            </a:r>
          </a:p>
        </p:txBody>
      </p:sp>
    </p:spTree>
    <p:extLst>
      <p:ext uri="{BB962C8B-B14F-4D97-AF65-F5344CB8AC3E}">
        <p14:creationId xmlns:p14="http://schemas.microsoft.com/office/powerpoint/2010/main" val="212870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45"/>
                                        </p:tgtEl>
                                        <p:attrNameLst>
                                          <p:attrName>style.visibility</p:attrName>
                                        </p:attrNameLst>
                                      </p:cBhvr>
                                      <p:to>
                                        <p:strVal val="visible"/>
                                      </p:to>
                                    </p:set>
                                    <p:anim calcmode="lin" valueType="num">
                                      <p:cBhvr additive="base">
                                        <p:cTn id="7" dur="1000"/>
                                        <p:tgtEl>
                                          <p:spTgt spid="304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41"/>
                                        </p:tgtEl>
                                        <p:attrNameLst>
                                          <p:attrName>style.visibility</p:attrName>
                                        </p:attrNameLst>
                                      </p:cBhvr>
                                      <p:to>
                                        <p:strVal val="visible"/>
                                      </p:to>
                                    </p:set>
                                    <p:anim calcmode="lin" valueType="num">
                                      <p:cBhvr additive="base">
                                        <p:cTn id="10" dur="1000"/>
                                        <p:tgtEl>
                                          <p:spTgt spid="3041"/>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051"/>
                                        </p:tgtEl>
                                        <p:attrNameLst>
                                          <p:attrName>style.visibility</p:attrName>
                                        </p:attrNameLst>
                                      </p:cBhvr>
                                      <p:to>
                                        <p:strVal val="visible"/>
                                      </p:to>
                                    </p:set>
                                    <p:animEffect transition="in" filter="fade">
                                      <p:cBhvr>
                                        <p:cTn id="13" dur="1000"/>
                                        <p:tgtEl>
                                          <p:spTgt spid="3051"/>
                                        </p:tgtEl>
                                      </p:cBhvr>
                                    </p:animEffect>
                                  </p:childTnLst>
                                </p:cTn>
                              </p:par>
                              <p:par>
                                <p:cTn id="14" presetID="10" presetClass="entr" presetSubtype="0" fill="hold" nodeType="withEffect">
                                  <p:stCondLst>
                                    <p:cond delay="0"/>
                                  </p:stCondLst>
                                  <p:childTnLst>
                                    <p:set>
                                      <p:cBhvr>
                                        <p:cTn id="15" dur="1" fill="hold">
                                          <p:stCondLst>
                                            <p:cond delay="0"/>
                                          </p:stCondLst>
                                        </p:cTn>
                                        <p:tgtEl>
                                          <p:spTgt spid="3052"/>
                                        </p:tgtEl>
                                        <p:attrNameLst>
                                          <p:attrName>style.visibility</p:attrName>
                                        </p:attrNameLst>
                                      </p:cBhvr>
                                      <p:to>
                                        <p:strVal val="visible"/>
                                      </p:to>
                                    </p:set>
                                    <p:animEffect transition="in" filter="fade">
                                      <p:cBhvr>
                                        <p:cTn id="16" dur="1000"/>
                                        <p:tgtEl>
                                          <p:spTgt spid="3052"/>
                                        </p:tgtEl>
                                      </p:cBhvr>
                                    </p:animEffect>
                                  </p:childTnLst>
                                </p:cTn>
                              </p:par>
                              <p:par>
                                <p:cTn id="17" presetID="10" presetClass="entr" presetSubtype="0" fill="hold" nodeType="withEffect">
                                  <p:stCondLst>
                                    <p:cond delay="0"/>
                                  </p:stCondLst>
                                  <p:childTnLst>
                                    <p:set>
                                      <p:cBhvr>
                                        <p:cTn id="18" dur="1" fill="hold">
                                          <p:stCondLst>
                                            <p:cond delay="0"/>
                                          </p:stCondLst>
                                        </p:cTn>
                                        <p:tgtEl>
                                          <p:spTgt spid="3053"/>
                                        </p:tgtEl>
                                        <p:attrNameLst>
                                          <p:attrName>style.visibility</p:attrName>
                                        </p:attrNameLst>
                                      </p:cBhvr>
                                      <p:to>
                                        <p:strVal val="visible"/>
                                      </p:to>
                                    </p:set>
                                    <p:animEffect transition="in" filter="fade">
                                      <p:cBhvr>
                                        <p:cTn id="19" dur="1000"/>
                                        <p:tgtEl>
                                          <p:spTgt spid="3053"/>
                                        </p:tgtEl>
                                      </p:cBhvr>
                                    </p:animEffect>
                                  </p:childTnLst>
                                </p:cTn>
                              </p:par>
                              <p:par>
                                <p:cTn id="20" presetID="10" presetClass="entr" presetSubtype="0" fill="hold" nodeType="withEffect">
                                  <p:stCondLst>
                                    <p:cond delay="0"/>
                                  </p:stCondLst>
                                  <p:childTnLst>
                                    <p:set>
                                      <p:cBhvr>
                                        <p:cTn id="21" dur="1" fill="hold">
                                          <p:stCondLst>
                                            <p:cond delay="0"/>
                                          </p:stCondLst>
                                        </p:cTn>
                                        <p:tgtEl>
                                          <p:spTgt spid="3054"/>
                                        </p:tgtEl>
                                        <p:attrNameLst>
                                          <p:attrName>style.visibility</p:attrName>
                                        </p:attrNameLst>
                                      </p:cBhvr>
                                      <p:to>
                                        <p:strVal val="visible"/>
                                      </p:to>
                                    </p:set>
                                    <p:animEffect transition="in" filter="fade">
                                      <p:cBhvr>
                                        <p:cTn id="22" dur="1000"/>
                                        <p:tgtEl>
                                          <p:spTgt spid="3054"/>
                                        </p:tgtEl>
                                      </p:cBhvr>
                                    </p:animEffect>
                                  </p:childTnLst>
                                </p:cTn>
                              </p:par>
                              <p:par>
                                <p:cTn id="23" presetID="10" presetClass="entr" presetSubtype="0" fill="hold" nodeType="withEffect">
                                  <p:stCondLst>
                                    <p:cond delay="0"/>
                                  </p:stCondLst>
                                  <p:childTnLst>
                                    <p:set>
                                      <p:cBhvr>
                                        <p:cTn id="24" dur="1" fill="hold">
                                          <p:stCondLst>
                                            <p:cond delay="0"/>
                                          </p:stCondLst>
                                        </p:cTn>
                                        <p:tgtEl>
                                          <p:spTgt spid="3055"/>
                                        </p:tgtEl>
                                        <p:attrNameLst>
                                          <p:attrName>style.visibility</p:attrName>
                                        </p:attrNameLst>
                                      </p:cBhvr>
                                      <p:to>
                                        <p:strVal val="visible"/>
                                      </p:to>
                                    </p:set>
                                    <p:animEffect transition="in" filter="fade">
                                      <p:cBhvr>
                                        <p:cTn id="25" dur="1000"/>
                                        <p:tgtEl>
                                          <p:spTgt spid="3055"/>
                                        </p:tgtEl>
                                      </p:cBhvr>
                                    </p:animEffect>
                                  </p:childTnLst>
                                </p:cTn>
                              </p:par>
                              <p:par>
                                <p:cTn id="26" presetID="2" presetClass="entr" presetSubtype="8"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1000"/>
                                        <p:tgtEl>
                                          <p:spTgt spid="2"/>
                                        </p:tgtEl>
                                        <p:attrNameLst>
                                          <p:attrName>ppt_x</p:attrName>
                                        </p:attrNameLst>
                                      </p:cBhvr>
                                      <p:tavLst>
                                        <p:tav tm="0">
                                          <p:val>
                                            <p:strVal val="#ppt_x-1"/>
                                          </p:val>
                                        </p:tav>
                                        <p:tav tm="100000">
                                          <p:val>
                                            <p:strVal val="#ppt_x"/>
                                          </p:val>
                                        </p:tav>
                                      </p:tavLst>
                                    </p:anim>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121" y="1825790"/>
            <a:ext cx="4509600" cy="1287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4800" dirty="0"/>
              <a:t>Crawling</a:t>
            </a:r>
            <a:endParaRPr sz="4800"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02</a:t>
            </a:r>
            <a:endParaRPr/>
          </a:p>
        </p:txBody>
      </p:sp>
      <p:cxnSp>
        <p:nvCxnSpPr>
          <p:cNvPr id="3316" name="Google Shape;3316;p81"/>
          <p:cNvCxnSpPr/>
          <p:nvPr/>
        </p:nvCxnSpPr>
        <p:spPr>
          <a:xfrm>
            <a:off x="1317932" y="2636313"/>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31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335"/>
                                        </p:tgtEl>
                                        <p:attrNameLst>
                                          <p:attrName>style.visibility</p:attrName>
                                        </p:attrNameLst>
                                      </p:cBhvr>
                                      <p:to>
                                        <p:strVal val="visible"/>
                                      </p:to>
                                    </p:set>
                                    <p:animEffect transition="in" filter="fade">
                                      <p:cBhvr>
                                        <p:cTn id="21" dur="1000"/>
                                        <p:tgtEl>
                                          <p:spTgt spid="3335"/>
                                        </p:tgtEl>
                                      </p:cBhvr>
                                    </p:animEffect>
                                  </p:childTnLst>
                                </p:cTn>
                              </p:par>
                              <p:par>
                                <p:cTn id="22" presetID="10" presetClass="entr" presetSubtype="0" fill="hold" nodeType="withEffect">
                                  <p:stCondLst>
                                    <p:cond delay="0"/>
                                  </p:stCondLst>
                                  <p:childTnLst>
                                    <p:set>
                                      <p:cBhvr>
                                        <p:cTn id="23" dur="1" fill="hold">
                                          <p:stCondLst>
                                            <p:cond delay="0"/>
                                          </p:stCondLst>
                                        </p:cTn>
                                        <p:tgtEl>
                                          <p:spTgt spid="3336"/>
                                        </p:tgtEl>
                                        <p:attrNameLst>
                                          <p:attrName>style.visibility</p:attrName>
                                        </p:attrNameLst>
                                      </p:cBhvr>
                                      <p:to>
                                        <p:strVal val="visible"/>
                                      </p:to>
                                    </p:set>
                                    <p:animEffect transition="in" filter="fade">
                                      <p:cBhvr>
                                        <p:cTn id="24" dur="1000"/>
                                        <p:tgtEl>
                                          <p:spTgt spid="3336"/>
                                        </p:tgtEl>
                                      </p:cBhvr>
                                    </p:animEffect>
                                  </p:childTnLst>
                                </p:cTn>
                              </p:par>
                              <p:par>
                                <p:cTn id="25" presetID="10" presetClass="entr" presetSubtype="0" fill="hold" nodeType="withEffect">
                                  <p:stCondLst>
                                    <p:cond delay="0"/>
                                  </p:stCondLst>
                                  <p:childTnLst>
                                    <p:set>
                                      <p:cBhvr>
                                        <p:cTn id="26" dur="1" fill="hold">
                                          <p:stCondLst>
                                            <p:cond delay="0"/>
                                          </p:stCondLst>
                                        </p:cTn>
                                        <p:tgtEl>
                                          <p:spTgt spid="3337"/>
                                        </p:tgtEl>
                                        <p:attrNameLst>
                                          <p:attrName>style.visibility</p:attrName>
                                        </p:attrNameLst>
                                      </p:cBhvr>
                                      <p:to>
                                        <p:strVal val="visible"/>
                                      </p:to>
                                    </p:set>
                                    <p:animEffect transition="in" filter="fade">
                                      <p:cBhvr>
                                        <p:cTn id="27" dur="1000"/>
                                        <p:tgtEl>
                                          <p:spTgt spid="3337"/>
                                        </p:tgtEl>
                                      </p:cBhvr>
                                    </p:animEffect>
                                  </p:childTnLst>
                                </p:cTn>
                              </p:par>
                              <p:par>
                                <p:cTn id="28" presetID="10" presetClass="entr" presetSubtype="0" fill="hold" nodeType="withEffect">
                                  <p:stCondLst>
                                    <p:cond delay="0"/>
                                  </p:stCondLst>
                                  <p:childTnLst>
                                    <p:set>
                                      <p:cBhvr>
                                        <p:cTn id="29" dur="1" fill="hold">
                                          <p:stCondLst>
                                            <p:cond delay="0"/>
                                          </p:stCondLst>
                                        </p:cTn>
                                        <p:tgtEl>
                                          <p:spTgt spid="3338"/>
                                        </p:tgtEl>
                                        <p:attrNameLst>
                                          <p:attrName>style.visibility</p:attrName>
                                        </p:attrNameLst>
                                      </p:cBhvr>
                                      <p:to>
                                        <p:strVal val="visible"/>
                                      </p:to>
                                    </p:set>
                                    <p:animEffect transition="in" filter="fade">
                                      <p:cBhvr>
                                        <p:cTn id="30" dur="1000"/>
                                        <p:tgtEl>
                                          <p:spTgt spid="3338"/>
                                        </p:tgtEl>
                                      </p:cBhvr>
                                    </p:animEffect>
                                  </p:childTnLst>
                                </p:cTn>
                              </p:par>
                              <p:par>
                                <p:cTn id="31" presetID="10" presetClass="entr" presetSubtype="0" fill="hold" nodeType="withEffect">
                                  <p:stCondLst>
                                    <p:cond delay="0"/>
                                  </p:stCondLst>
                                  <p:childTnLst>
                                    <p:set>
                                      <p:cBhvr>
                                        <p:cTn id="32" dur="1" fill="hold">
                                          <p:stCondLst>
                                            <p:cond delay="0"/>
                                          </p:stCondLst>
                                        </p:cTn>
                                        <p:tgtEl>
                                          <p:spTgt spid="3339"/>
                                        </p:tgtEl>
                                        <p:attrNameLst>
                                          <p:attrName>style.visibility</p:attrName>
                                        </p:attrNameLst>
                                      </p:cBhvr>
                                      <p:to>
                                        <p:strVal val="visible"/>
                                      </p:to>
                                    </p:set>
                                    <p:animEffect transition="in" filter="fade">
                                      <p:cBhvr>
                                        <p:cTn id="33"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Crawling</a:t>
            </a:r>
            <a:endParaRPr dirty="0"/>
          </a:p>
        </p:txBody>
      </p:sp>
      <p:sp>
        <p:nvSpPr>
          <p:cNvPr id="3020" name="Google Shape;3020;p72"/>
          <p:cNvSpPr txBox="1">
            <a:spLocks noGrp="1"/>
          </p:cNvSpPr>
          <p:nvPr>
            <p:ph type="subTitle" idx="4294967295"/>
          </p:nvPr>
        </p:nvSpPr>
        <p:spPr>
          <a:xfrm>
            <a:off x="970774" y="1074530"/>
            <a:ext cx="6977700" cy="836156"/>
          </a:xfrm>
          <a:prstGeom prst="rect">
            <a:avLst/>
          </a:prstGeom>
        </p:spPr>
        <p:txBody>
          <a:bodyPr spcFirstLastPara="1" wrap="square" lIns="91425" tIns="91425" rIns="91425" bIns="91425" anchor="t" anchorCtr="0">
            <a:noAutofit/>
          </a:bodyPr>
          <a:lstStyle/>
          <a:p>
            <a:pPr marL="0" lvl="0" indent="0">
              <a:spcAft>
                <a:spcPts val="1200"/>
              </a:spcAft>
              <a:buNone/>
            </a:pPr>
            <a:r>
              <a:rPr lang="en-US" dirty="0"/>
              <a:t>In testing before the crawling, we saw that there are about 4700 cars, each HTML page on the site contains 20 cars, so about 235 iterations are required for each page, in addition we saw that the difference between pages is its URL extension.</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תמונה 2" descr="תמונה שמכילה טקסט, צילום מסך, רכב יבשה, רכב&#10;&#10;התיאור נוצר באופן אוטומטי">
            <a:extLst>
              <a:ext uri="{FF2B5EF4-FFF2-40B4-BE49-F238E27FC236}">
                <a16:creationId xmlns:a16="http://schemas.microsoft.com/office/drawing/2014/main" id="{7A4820F9-8170-6BE8-7FCF-B3C3360C6368}"/>
              </a:ext>
            </a:extLst>
          </p:cNvPr>
          <p:cNvPicPr>
            <a:picLocks noChangeAspect="1"/>
          </p:cNvPicPr>
          <p:nvPr/>
        </p:nvPicPr>
        <p:blipFill>
          <a:blip r:embed="rId4"/>
          <a:stretch>
            <a:fillRect/>
          </a:stretch>
        </p:blipFill>
        <p:spPr>
          <a:xfrm>
            <a:off x="1044053" y="2021920"/>
            <a:ext cx="3527947" cy="2592294"/>
          </a:xfrm>
          <a:prstGeom prst="rect">
            <a:avLst/>
          </a:prstGeom>
        </p:spPr>
      </p:pic>
      <p:pic>
        <p:nvPicPr>
          <p:cNvPr id="7" name="תמונה 6">
            <a:extLst>
              <a:ext uri="{FF2B5EF4-FFF2-40B4-BE49-F238E27FC236}">
                <a16:creationId xmlns:a16="http://schemas.microsoft.com/office/drawing/2014/main" id="{F5143B53-E4AF-F9C0-9C4E-F435D3596516}"/>
              </a:ext>
            </a:extLst>
          </p:cNvPr>
          <p:cNvPicPr>
            <a:picLocks noChangeAspect="1"/>
          </p:cNvPicPr>
          <p:nvPr/>
        </p:nvPicPr>
        <p:blipFill>
          <a:blip r:embed="rId5"/>
          <a:stretch>
            <a:fillRect/>
          </a:stretch>
        </p:blipFill>
        <p:spPr>
          <a:xfrm>
            <a:off x="4579691" y="2016485"/>
            <a:ext cx="3745443" cy="2597729"/>
          </a:xfrm>
          <a:prstGeom prst="rect">
            <a:avLst/>
          </a:prstGeom>
        </p:spPr>
      </p:pic>
      <p:sp>
        <p:nvSpPr>
          <p:cNvPr id="8" name="מלבן 7">
            <a:extLst>
              <a:ext uri="{FF2B5EF4-FFF2-40B4-BE49-F238E27FC236}">
                <a16:creationId xmlns:a16="http://schemas.microsoft.com/office/drawing/2014/main" id="{4197EDB4-F862-9DA5-8984-538C9B7D9228}"/>
              </a:ext>
            </a:extLst>
          </p:cNvPr>
          <p:cNvSpPr/>
          <p:nvPr/>
        </p:nvSpPr>
        <p:spPr>
          <a:xfrm>
            <a:off x="1726442" y="2361062"/>
            <a:ext cx="1535373" cy="5049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919BD6EC-9B84-593F-1AC3-0BB9DDC5E376}"/>
              </a:ext>
            </a:extLst>
          </p:cNvPr>
          <p:cNvSpPr/>
          <p:nvPr/>
        </p:nvSpPr>
        <p:spPr>
          <a:xfrm>
            <a:off x="1726440" y="2935926"/>
            <a:ext cx="1535373" cy="5049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9">
            <a:extLst>
              <a:ext uri="{FF2B5EF4-FFF2-40B4-BE49-F238E27FC236}">
                <a16:creationId xmlns:a16="http://schemas.microsoft.com/office/drawing/2014/main" id="{7CD378B1-F869-CE4D-A406-A6E055DB4A8E}"/>
              </a:ext>
            </a:extLst>
          </p:cNvPr>
          <p:cNvSpPr/>
          <p:nvPr/>
        </p:nvSpPr>
        <p:spPr>
          <a:xfrm>
            <a:off x="1726442" y="3523141"/>
            <a:ext cx="1535373" cy="5049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10">
            <a:extLst>
              <a:ext uri="{FF2B5EF4-FFF2-40B4-BE49-F238E27FC236}">
                <a16:creationId xmlns:a16="http://schemas.microsoft.com/office/drawing/2014/main" id="{17AB203B-3D6B-E5DD-D9FE-E61E89B3F9FA}"/>
              </a:ext>
            </a:extLst>
          </p:cNvPr>
          <p:cNvSpPr/>
          <p:nvPr/>
        </p:nvSpPr>
        <p:spPr>
          <a:xfrm>
            <a:off x="1726441" y="4098005"/>
            <a:ext cx="1535373" cy="5049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9990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20"/>
                                        </p:tgtEl>
                                        <p:attrNameLst>
                                          <p:attrName>style.visibility</p:attrName>
                                        </p:attrNameLst>
                                      </p:cBhvr>
                                      <p:to>
                                        <p:strVal val="visible"/>
                                      </p:to>
                                    </p:set>
                                    <p:animEffect transition="in" filter="fade">
                                      <p:cBhvr>
                                        <p:cTn id="7" dur="1000"/>
                                        <p:tgtEl>
                                          <p:spTgt spid="3020"/>
                                        </p:tgtEl>
                                      </p:cBhvr>
                                    </p:animEffect>
                                  </p:childTnLst>
                                </p:cTn>
                              </p:par>
                              <p:par>
                                <p:cTn id="8" presetID="2" presetClass="entr" presetSubtype="1" fill="hold" nodeType="withEffect">
                                  <p:stCondLst>
                                    <p:cond delay="0"/>
                                  </p:stCondLst>
                                  <p:childTnLst>
                                    <p:set>
                                      <p:cBhvr>
                                        <p:cTn id="9" dur="1" fill="hold">
                                          <p:stCondLst>
                                            <p:cond delay="0"/>
                                          </p:stCondLst>
                                        </p:cTn>
                                        <p:tgtEl>
                                          <p:spTgt spid="3030"/>
                                        </p:tgtEl>
                                        <p:attrNameLst>
                                          <p:attrName>style.visibility</p:attrName>
                                        </p:attrNameLst>
                                      </p:cBhvr>
                                      <p:to>
                                        <p:strVal val="visible"/>
                                      </p:to>
                                    </p:set>
                                    <p:anim calcmode="lin" valueType="num">
                                      <p:cBhvr additive="base">
                                        <p:cTn id="10" dur="1000"/>
                                        <p:tgtEl>
                                          <p:spTgt spid="3030"/>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3025"/>
                                        </p:tgtEl>
                                        <p:attrNameLst>
                                          <p:attrName>style.visibility</p:attrName>
                                        </p:attrNameLst>
                                      </p:cBhvr>
                                      <p:to>
                                        <p:strVal val="visible"/>
                                      </p:to>
                                    </p:set>
                                    <p:animEffect transition="in" filter="fade">
                                      <p:cBhvr>
                                        <p:cTn id="13" dur="1000"/>
                                        <p:tgtEl>
                                          <p:spTgt spid="3025"/>
                                        </p:tgtEl>
                                      </p:cBhvr>
                                    </p:animEffect>
                                  </p:childTnLst>
                                </p:cTn>
                              </p:par>
                              <p:par>
                                <p:cTn id="14" presetID="10" presetClass="entr" presetSubtype="0" fill="hold" nodeType="withEffect">
                                  <p:stCondLst>
                                    <p:cond delay="0"/>
                                  </p:stCondLst>
                                  <p:childTnLst>
                                    <p:set>
                                      <p:cBhvr>
                                        <p:cTn id="15" dur="1" fill="hold">
                                          <p:stCondLst>
                                            <p:cond delay="0"/>
                                          </p:stCondLst>
                                        </p:cTn>
                                        <p:tgtEl>
                                          <p:spTgt spid="3026"/>
                                        </p:tgtEl>
                                        <p:attrNameLst>
                                          <p:attrName>style.visibility</p:attrName>
                                        </p:attrNameLst>
                                      </p:cBhvr>
                                      <p:to>
                                        <p:strVal val="visible"/>
                                      </p:to>
                                    </p:set>
                                    <p:animEffect transition="in" filter="fade">
                                      <p:cBhvr>
                                        <p:cTn id="16" dur="1000"/>
                                        <p:tgtEl>
                                          <p:spTgt spid="3026"/>
                                        </p:tgtEl>
                                      </p:cBhvr>
                                    </p:animEffect>
                                  </p:childTnLst>
                                </p:cTn>
                              </p:par>
                              <p:par>
                                <p:cTn id="17" presetID="10" presetClass="entr" presetSubtype="0" fill="hold" nodeType="withEffect">
                                  <p:stCondLst>
                                    <p:cond delay="0"/>
                                  </p:stCondLst>
                                  <p:childTnLst>
                                    <p:set>
                                      <p:cBhvr>
                                        <p:cTn id="18" dur="1" fill="hold">
                                          <p:stCondLst>
                                            <p:cond delay="0"/>
                                          </p:stCondLst>
                                        </p:cTn>
                                        <p:tgtEl>
                                          <p:spTgt spid="3027"/>
                                        </p:tgtEl>
                                        <p:attrNameLst>
                                          <p:attrName>style.visibility</p:attrName>
                                        </p:attrNameLst>
                                      </p:cBhvr>
                                      <p:to>
                                        <p:strVal val="visible"/>
                                      </p:to>
                                    </p:set>
                                    <p:animEffect transition="in" filter="fade">
                                      <p:cBhvr>
                                        <p:cTn id="19" dur="1000"/>
                                        <p:tgtEl>
                                          <p:spTgt spid="3027"/>
                                        </p:tgtEl>
                                      </p:cBhvr>
                                    </p:animEffect>
                                  </p:childTnLst>
                                </p:cTn>
                              </p:par>
                              <p:par>
                                <p:cTn id="20" presetID="10" presetClass="entr" presetSubtype="0" fill="hold" nodeType="withEffect">
                                  <p:stCondLst>
                                    <p:cond delay="0"/>
                                  </p:stCondLst>
                                  <p:childTnLst>
                                    <p:set>
                                      <p:cBhvr>
                                        <p:cTn id="21" dur="1" fill="hold">
                                          <p:stCondLst>
                                            <p:cond delay="0"/>
                                          </p:stCondLst>
                                        </p:cTn>
                                        <p:tgtEl>
                                          <p:spTgt spid="3028"/>
                                        </p:tgtEl>
                                        <p:attrNameLst>
                                          <p:attrName>style.visibility</p:attrName>
                                        </p:attrNameLst>
                                      </p:cBhvr>
                                      <p:to>
                                        <p:strVal val="visible"/>
                                      </p:to>
                                    </p:set>
                                    <p:animEffect transition="in" filter="fade">
                                      <p:cBhvr>
                                        <p:cTn id="22" dur="1000"/>
                                        <p:tgtEl>
                                          <p:spTgt spid="3028"/>
                                        </p:tgtEl>
                                      </p:cBhvr>
                                    </p:animEffect>
                                  </p:childTnLst>
                                </p:cTn>
                              </p:par>
                              <p:par>
                                <p:cTn id="23" presetID="10" presetClass="entr" presetSubtype="0" fill="hold" nodeType="withEffect">
                                  <p:stCondLst>
                                    <p:cond delay="0"/>
                                  </p:stCondLst>
                                  <p:childTnLst>
                                    <p:set>
                                      <p:cBhvr>
                                        <p:cTn id="24" dur="1" fill="hold">
                                          <p:stCondLst>
                                            <p:cond delay="0"/>
                                          </p:stCondLst>
                                        </p:cTn>
                                        <p:tgtEl>
                                          <p:spTgt spid="3029"/>
                                        </p:tgtEl>
                                        <p:attrNameLst>
                                          <p:attrName>style.visibility</p:attrName>
                                        </p:attrNameLst>
                                      </p:cBhvr>
                                      <p:to>
                                        <p:strVal val="visible"/>
                                      </p:to>
                                    </p:set>
                                    <p:animEffect transition="in" filter="fade">
                                      <p:cBhvr>
                                        <p:cTn id="25" dur="1000"/>
                                        <p:tgtEl>
                                          <p:spTgt spid="3029"/>
                                        </p:tgtEl>
                                      </p:cBhvr>
                                    </p:animEffect>
                                  </p:childTnLst>
                                </p:cTn>
                              </p:par>
                              <p:par>
                                <p:cTn id="26" presetID="2" presetClass="entr" presetSubtype="8" fill="hold" nodeType="withEffect">
                                  <p:stCondLst>
                                    <p:cond delay="0"/>
                                  </p:stCondLst>
                                  <p:childTnLst>
                                    <p:set>
                                      <p:cBhvr>
                                        <p:cTn id="27" dur="1" fill="hold">
                                          <p:stCondLst>
                                            <p:cond delay="0"/>
                                          </p:stCondLst>
                                        </p:cTn>
                                        <p:tgtEl>
                                          <p:spTgt spid="3019"/>
                                        </p:tgtEl>
                                        <p:attrNameLst>
                                          <p:attrName>style.visibility</p:attrName>
                                        </p:attrNameLst>
                                      </p:cBhvr>
                                      <p:to>
                                        <p:strVal val="visible"/>
                                      </p:to>
                                    </p:set>
                                    <p:anim calcmode="lin" valueType="num">
                                      <p:cBhvr additive="base">
                                        <p:cTn id="28" dur="1000"/>
                                        <p:tgtEl>
                                          <p:spTgt spid="3019"/>
                                        </p:tgtEl>
                                        <p:attrNameLst>
                                          <p:attrName>ppt_x</p:attrName>
                                        </p:attrNameLst>
                                      </p:cBhvr>
                                      <p:tavLst>
                                        <p:tav tm="0">
                                          <p:val>
                                            <p:strVal val="#ppt_x-1"/>
                                          </p:val>
                                        </p:tav>
                                        <p:tav tm="100000">
                                          <p:val>
                                            <p:strVal val="#ppt_x"/>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Crawling</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תמונה 3">
            <a:extLst>
              <a:ext uri="{FF2B5EF4-FFF2-40B4-BE49-F238E27FC236}">
                <a16:creationId xmlns:a16="http://schemas.microsoft.com/office/drawing/2014/main" id="{47E7C4B5-D54C-85FD-D31F-C6FFF784F5AD}"/>
              </a:ext>
            </a:extLst>
          </p:cNvPr>
          <p:cNvPicPr>
            <a:picLocks noChangeAspect="1"/>
          </p:cNvPicPr>
          <p:nvPr/>
        </p:nvPicPr>
        <p:blipFill>
          <a:blip r:embed="rId4"/>
          <a:stretch>
            <a:fillRect/>
          </a:stretch>
        </p:blipFill>
        <p:spPr>
          <a:xfrm>
            <a:off x="1912270" y="1344395"/>
            <a:ext cx="5855028" cy="2998532"/>
          </a:xfrm>
          <a:prstGeom prst="rect">
            <a:avLst/>
          </a:prstGeom>
        </p:spPr>
      </p:pic>
    </p:spTree>
    <p:extLst>
      <p:ext uri="{BB962C8B-B14F-4D97-AF65-F5344CB8AC3E}">
        <p14:creationId xmlns:p14="http://schemas.microsoft.com/office/powerpoint/2010/main" val="160160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Crawling</a:t>
            </a:r>
            <a:endParaRPr dirty="0"/>
          </a:p>
        </p:txBody>
      </p:sp>
      <p:sp>
        <p:nvSpPr>
          <p:cNvPr id="3020" name="Google Shape;3020;p72"/>
          <p:cNvSpPr txBox="1">
            <a:spLocks noGrp="1"/>
          </p:cNvSpPr>
          <p:nvPr>
            <p:ph type="subTitle" idx="4294967295"/>
          </p:nvPr>
        </p:nvSpPr>
        <p:spPr>
          <a:xfrm>
            <a:off x="970774" y="1502819"/>
            <a:ext cx="6977700" cy="836156"/>
          </a:xfrm>
          <a:prstGeom prst="rect">
            <a:avLst/>
          </a:prstGeom>
        </p:spPr>
        <p:txBody>
          <a:bodyPr spcFirstLastPara="1" wrap="square" lIns="91425" tIns="91425" rIns="91425" bIns="91425" anchor="t" anchorCtr="0">
            <a:noAutofit/>
          </a:bodyPr>
          <a:lstStyle/>
          <a:p>
            <a:pPr>
              <a:lnSpc>
                <a:spcPct val="150000"/>
              </a:lnSpc>
            </a:pPr>
            <a:r>
              <a:rPr lang="en-US" dirty="0"/>
              <a:t>Once we have received all the addresses of each page, we will go through each page and take the relevant information from it. We saw that there are 12 columns of information that can be a component of a car price.</a:t>
            </a:r>
          </a:p>
          <a:p>
            <a:pPr>
              <a:lnSpc>
                <a:spcPct val="150000"/>
              </a:lnSpc>
            </a:pPr>
            <a:r>
              <a:rPr lang="en-US" dirty="0"/>
              <a:t>We decided to perform health checks on the resulting elements at this stage (element type, end cases, transfer from string to int, etc.).</a:t>
            </a:r>
          </a:p>
          <a:p>
            <a:pPr>
              <a:lnSpc>
                <a:spcPct val="150000"/>
              </a:lnSpc>
            </a:pPr>
            <a:r>
              <a:rPr lang="en-US" dirty="0"/>
              <a:t>We used 'tqdm' to control the workflow (which took almost an hour).</a:t>
            </a:r>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9677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20"/>
                                        </p:tgtEl>
                                        <p:attrNameLst>
                                          <p:attrName>style.visibility</p:attrName>
                                        </p:attrNameLst>
                                      </p:cBhvr>
                                      <p:to>
                                        <p:strVal val="visible"/>
                                      </p:to>
                                    </p:set>
                                    <p:animEffect transition="in" filter="fade">
                                      <p:cBhvr>
                                        <p:cTn id="7" dur="1000"/>
                                        <p:tgtEl>
                                          <p:spTgt spid="3020"/>
                                        </p:tgtEl>
                                      </p:cBhvr>
                                    </p:animEffect>
                                  </p:childTnLst>
                                </p:cTn>
                              </p:par>
                              <p:par>
                                <p:cTn id="8" presetID="2" presetClass="entr" presetSubtype="1" fill="hold" nodeType="withEffect">
                                  <p:stCondLst>
                                    <p:cond delay="0"/>
                                  </p:stCondLst>
                                  <p:childTnLst>
                                    <p:set>
                                      <p:cBhvr>
                                        <p:cTn id="9" dur="1" fill="hold">
                                          <p:stCondLst>
                                            <p:cond delay="0"/>
                                          </p:stCondLst>
                                        </p:cTn>
                                        <p:tgtEl>
                                          <p:spTgt spid="3030"/>
                                        </p:tgtEl>
                                        <p:attrNameLst>
                                          <p:attrName>style.visibility</p:attrName>
                                        </p:attrNameLst>
                                      </p:cBhvr>
                                      <p:to>
                                        <p:strVal val="visible"/>
                                      </p:to>
                                    </p:set>
                                    <p:anim calcmode="lin" valueType="num">
                                      <p:cBhvr additive="base">
                                        <p:cTn id="10" dur="1000"/>
                                        <p:tgtEl>
                                          <p:spTgt spid="3030"/>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3025"/>
                                        </p:tgtEl>
                                        <p:attrNameLst>
                                          <p:attrName>style.visibility</p:attrName>
                                        </p:attrNameLst>
                                      </p:cBhvr>
                                      <p:to>
                                        <p:strVal val="visible"/>
                                      </p:to>
                                    </p:set>
                                    <p:animEffect transition="in" filter="fade">
                                      <p:cBhvr>
                                        <p:cTn id="13" dur="1000"/>
                                        <p:tgtEl>
                                          <p:spTgt spid="3025"/>
                                        </p:tgtEl>
                                      </p:cBhvr>
                                    </p:animEffect>
                                  </p:childTnLst>
                                </p:cTn>
                              </p:par>
                              <p:par>
                                <p:cTn id="14" presetID="10" presetClass="entr" presetSubtype="0" fill="hold" nodeType="withEffect">
                                  <p:stCondLst>
                                    <p:cond delay="0"/>
                                  </p:stCondLst>
                                  <p:childTnLst>
                                    <p:set>
                                      <p:cBhvr>
                                        <p:cTn id="15" dur="1" fill="hold">
                                          <p:stCondLst>
                                            <p:cond delay="0"/>
                                          </p:stCondLst>
                                        </p:cTn>
                                        <p:tgtEl>
                                          <p:spTgt spid="3026"/>
                                        </p:tgtEl>
                                        <p:attrNameLst>
                                          <p:attrName>style.visibility</p:attrName>
                                        </p:attrNameLst>
                                      </p:cBhvr>
                                      <p:to>
                                        <p:strVal val="visible"/>
                                      </p:to>
                                    </p:set>
                                    <p:animEffect transition="in" filter="fade">
                                      <p:cBhvr>
                                        <p:cTn id="16" dur="1000"/>
                                        <p:tgtEl>
                                          <p:spTgt spid="3026"/>
                                        </p:tgtEl>
                                      </p:cBhvr>
                                    </p:animEffect>
                                  </p:childTnLst>
                                </p:cTn>
                              </p:par>
                              <p:par>
                                <p:cTn id="17" presetID="10" presetClass="entr" presetSubtype="0" fill="hold" nodeType="withEffect">
                                  <p:stCondLst>
                                    <p:cond delay="0"/>
                                  </p:stCondLst>
                                  <p:childTnLst>
                                    <p:set>
                                      <p:cBhvr>
                                        <p:cTn id="18" dur="1" fill="hold">
                                          <p:stCondLst>
                                            <p:cond delay="0"/>
                                          </p:stCondLst>
                                        </p:cTn>
                                        <p:tgtEl>
                                          <p:spTgt spid="3027"/>
                                        </p:tgtEl>
                                        <p:attrNameLst>
                                          <p:attrName>style.visibility</p:attrName>
                                        </p:attrNameLst>
                                      </p:cBhvr>
                                      <p:to>
                                        <p:strVal val="visible"/>
                                      </p:to>
                                    </p:set>
                                    <p:animEffect transition="in" filter="fade">
                                      <p:cBhvr>
                                        <p:cTn id="19" dur="1000"/>
                                        <p:tgtEl>
                                          <p:spTgt spid="3027"/>
                                        </p:tgtEl>
                                      </p:cBhvr>
                                    </p:animEffect>
                                  </p:childTnLst>
                                </p:cTn>
                              </p:par>
                              <p:par>
                                <p:cTn id="20" presetID="10" presetClass="entr" presetSubtype="0" fill="hold" nodeType="withEffect">
                                  <p:stCondLst>
                                    <p:cond delay="0"/>
                                  </p:stCondLst>
                                  <p:childTnLst>
                                    <p:set>
                                      <p:cBhvr>
                                        <p:cTn id="21" dur="1" fill="hold">
                                          <p:stCondLst>
                                            <p:cond delay="0"/>
                                          </p:stCondLst>
                                        </p:cTn>
                                        <p:tgtEl>
                                          <p:spTgt spid="3028"/>
                                        </p:tgtEl>
                                        <p:attrNameLst>
                                          <p:attrName>style.visibility</p:attrName>
                                        </p:attrNameLst>
                                      </p:cBhvr>
                                      <p:to>
                                        <p:strVal val="visible"/>
                                      </p:to>
                                    </p:set>
                                    <p:animEffect transition="in" filter="fade">
                                      <p:cBhvr>
                                        <p:cTn id="22" dur="1000"/>
                                        <p:tgtEl>
                                          <p:spTgt spid="3028"/>
                                        </p:tgtEl>
                                      </p:cBhvr>
                                    </p:animEffect>
                                  </p:childTnLst>
                                </p:cTn>
                              </p:par>
                              <p:par>
                                <p:cTn id="23" presetID="10" presetClass="entr" presetSubtype="0" fill="hold" nodeType="withEffect">
                                  <p:stCondLst>
                                    <p:cond delay="0"/>
                                  </p:stCondLst>
                                  <p:childTnLst>
                                    <p:set>
                                      <p:cBhvr>
                                        <p:cTn id="24" dur="1" fill="hold">
                                          <p:stCondLst>
                                            <p:cond delay="0"/>
                                          </p:stCondLst>
                                        </p:cTn>
                                        <p:tgtEl>
                                          <p:spTgt spid="3029"/>
                                        </p:tgtEl>
                                        <p:attrNameLst>
                                          <p:attrName>style.visibility</p:attrName>
                                        </p:attrNameLst>
                                      </p:cBhvr>
                                      <p:to>
                                        <p:strVal val="visible"/>
                                      </p:to>
                                    </p:set>
                                    <p:animEffect transition="in" filter="fade">
                                      <p:cBhvr>
                                        <p:cTn id="25" dur="1000"/>
                                        <p:tgtEl>
                                          <p:spTgt spid="3029"/>
                                        </p:tgtEl>
                                      </p:cBhvr>
                                    </p:animEffect>
                                  </p:childTnLst>
                                </p:cTn>
                              </p:par>
                              <p:par>
                                <p:cTn id="26" presetID="2" presetClass="entr" presetSubtype="8" fill="hold" nodeType="withEffect">
                                  <p:stCondLst>
                                    <p:cond delay="0"/>
                                  </p:stCondLst>
                                  <p:childTnLst>
                                    <p:set>
                                      <p:cBhvr>
                                        <p:cTn id="27" dur="1" fill="hold">
                                          <p:stCondLst>
                                            <p:cond delay="0"/>
                                          </p:stCondLst>
                                        </p:cTn>
                                        <p:tgtEl>
                                          <p:spTgt spid="3019"/>
                                        </p:tgtEl>
                                        <p:attrNameLst>
                                          <p:attrName>style.visibility</p:attrName>
                                        </p:attrNameLst>
                                      </p:cBhvr>
                                      <p:to>
                                        <p:strVal val="visible"/>
                                      </p:to>
                                    </p:set>
                                    <p:anim calcmode="lin" valueType="num">
                                      <p:cBhvr additive="base">
                                        <p:cTn id="28" dur="1000"/>
                                        <p:tgtEl>
                                          <p:spTgt spid="301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Crawling</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תמונה 2">
            <a:extLst>
              <a:ext uri="{FF2B5EF4-FFF2-40B4-BE49-F238E27FC236}">
                <a16:creationId xmlns:a16="http://schemas.microsoft.com/office/drawing/2014/main" id="{7CBF8FF1-0C04-5EEA-AFD0-32B597053E1A}"/>
              </a:ext>
            </a:extLst>
          </p:cNvPr>
          <p:cNvPicPr>
            <a:picLocks noChangeAspect="1"/>
          </p:cNvPicPr>
          <p:nvPr/>
        </p:nvPicPr>
        <p:blipFill>
          <a:blip r:embed="rId4"/>
          <a:stretch>
            <a:fillRect/>
          </a:stretch>
        </p:blipFill>
        <p:spPr>
          <a:xfrm>
            <a:off x="924946" y="958851"/>
            <a:ext cx="3780707" cy="3655364"/>
          </a:xfrm>
          <a:prstGeom prst="rect">
            <a:avLst/>
          </a:prstGeom>
        </p:spPr>
      </p:pic>
      <p:pic>
        <p:nvPicPr>
          <p:cNvPr id="6" name="תמונה 5">
            <a:extLst>
              <a:ext uri="{FF2B5EF4-FFF2-40B4-BE49-F238E27FC236}">
                <a16:creationId xmlns:a16="http://schemas.microsoft.com/office/drawing/2014/main" id="{52D42C69-8014-5A3A-4E7E-D1EBC91FFCB7}"/>
              </a:ext>
            </a:extLst>
          </p:cNvPr>
          <p:cNvPicPr>
            <a:picLocks noChangeAspect="1"/>
          </p:cNvPicPr>
          <p:nvPr/>
        </p:nvPicPr>
        <p:blipFill>
          <a:blip r:embed="rId5"/>
          <a:stretch>
            <a:fillRect/>
          </a:stretch>
        </p:blipFill>
        <p:spPr>
          <a:xfrm>
            <a:off x="4705653" y="958848"/>
            <a:ext cx="3780706" cy="3655365"/>
          </a:xfrm>
          <a:prstGeom prst="rect">
            <a:avLst/>
          </a:prstGeom>
        </p:spPr>
      </p:pic>
      <p:pic>
        <p:nvPicPr>
          <p:cNvPr id="8" name="תמונה 7">
            <a:extLst>
              <a:ext uri="{FF2B5EF4-FFF2-40B4-BE49-F238E27FC236}">
                <a16:creationId xmlns:a16="http://schemas.microsoft.com/office/drawing/2014/main" id="{C7EAFB6F-8A96-106C-CA6D-393920731FF6}"/>
              </a:ext>
            </a:extLst>
          </p:cNvPr>
          <p:cNvPicPr>
            <a:picLocks noChangeAspect="1"/>
          </p:cNvPicPr>
          <p:nvPr/>
        </p:nvPicPr>
        <p:blipFill>
          <a:blip r:embed="rId6"/>
          <a:stretch>
            <a:fillRect/>
          </a:stretch>
        </p:blipFill>
        <p:spPr>
          <a:xfrm>
            <a:off x="3478920" y="4624819"/>
            <a:ext cx="2453465" cy="195095"/>
          </a:xfrm>
          <a:prstGeom prst="rect">
            <a:avLst/>
          </a:prstGeom>
        </p:spPr>
      </p:pic>
      <p:sp>
        <p:nvSpPr>
          <p:cNvPr id="9" name="מלבן 8">
            <a:extLst>
              <a:ext uri="{FF2B5EF4-FFF2-40B4-BE49-F238E27FC236}">
                <a16:creationId xmlns:a16="http://schemas.microsoft.com/office/drawing/2014/main" id="{E70CD196-D280-0D16-8CC8-8608C31FBC16}"/>
              </a:ext>
            </a:extLst>
          </p:cNvPr>
          <p:cNvSpPr/>
          <p:nvPr/>
        </p:nvSpPr>
        <p:spPr>
          <a:xfrm>
            <a:off x="7294728" y="1630907"/>
            <a:ext cx="1071350" cy="955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9">
            <a:extLst>
              <a:ext uri="{FF2B5EF4-FFF2-40B4-BE49-F238E27FC236}">
                <a16:creationId xmlns:a16="http://schemas.microsoft.com/office/drawing/2014/main" id="{A7801578-427A-84F4-C564-4FC8E3E2C212}"/>
              </a:ext>
            </a:extLst>
          </p:cNvPr>
          <p:cNvSpPr/>
          <p:nvPr/>
        </p:nvSpPr>
        <p:spPr>
          <a:xfrm>
            <a:off x="7704161" y="1455234"/>
            <a:ext cx="688938" cy="1441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10">
            <a:extLst>
              <a:ext uri="{FF2B5EF4-FFF2-40B4-BE49-F238E27FC236}">
                <a16:creationId xmlns:a16="http://schemas.microsoft.com/office/drawing/2014/main" id="{20C72EF0-43CE-88F3-55B8-2DA6B8DA253F}"/>
              </a:ext>
            </a:extLst>
          </p:cNvPr>
          <p:cNvSpPr/>
          <p:nvPr/>
        </p:nvSpPr>
        <p:spPr>
          <a:xfrm>
            <a:off x="5390866" y="3675269"/>
            <a:ext cx="2522384" cy="3576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75220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1184</TotalTime>
  <Words>914</Words>
  <Application>Microsoft Office PowerPoint</Application>
  <PresentationFormat>‫הצגה על המסך (16:9)</PresentationFormat>
  <Paragraphs>114</Paragraphs>
  <Slides>30</Slides>
  <Notes>30</Notes>
  <HiddenSlides>1</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30</vt:i4>
      </vt:variant>
    </vt:vector>
  </HeadingPairs>
  <TitlesOfParts>
    <vt:vector size="34" baseType="lpstr">
      <vt:lpstr>Bai Jamjuree</vt:lpstr>
      <vt:lpstr>Arial</vt:lpstr>
      <vt:lpstr>Aldrich</vt:lpstr>
      <vt:lpstr>Data Science Project Proposal XL by Slidesgo</vt:lpstr>
      <vt:lpstr>DATA SCIENCE Project</vt:lpstr>
      <vt:lpstr>TABLE OF CONTENTS</vt:lpstr>
      <vt:lpstr>Introduction &amp;  Research Question</vt:lpstr>
      <vt:lpstr>מצגת של PowerPoint‏</vt:lpstr>
      <vt:lpstr>Crawling</vt:lpstr>
      <vt:lpstr>Crawling</vt:lpstr>
      <vt:lpstr>Crawling</vt:lpstr>
      <vt:lpstr>Crawling</vt:lpstr>
      <vt:lpstr>Crawling</vt:lpstr>
      <vt:lpstr>Crawling</vt:lpstr>
      <vt:lpstr>Crawling</vt:lpstr>
      <vt:lpstr>Data Handling</vt:lpstr>
      <vt:lpstr>Data Handling</vt:lpstr>
      <vt:lpstr>Data Handling</vt:lpstr>
      <vt:lpstr>EDA &amp; Visualization</vt:lpstr>
      <vt:lpstr>EDA &amp; Visualization</vt:lpstr>
      <vt:lpstr>One dimensional visualizations</vt:lpstr>
      <vt:lpstr>One dimensional visualizations</vt:lpstr>
      <vt:lpstr>Two dimensional visualizations</vt:lpstr>
      <vt:lpstr>Multi dimensional visualizations</vt:lpstr>
      <vt:lpstr>Multi dimensional visualizations</vt:lpstr>
      <vt:lpstr>Machine Learning</vt:lpstr>
      <vt:lpstr>Machine Learning</vt:lpstr>
      <vt:lpstr>Machine Learning</vt:lpstr>
      <vt:lpstr>Machine Learning</vt:lpstr>
      <vt:lpstr>Machine Learning</vt:lpstr>
      <vt:lpstr>Summary &amp; Conclusions</vt:lpstr>
      <vt:lpstr>Summary &amp; Conclusions</vt:lpstr>
      <vt:lpstr>THANKS FOR WATCHING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USER</dc:creator>
  <cp:lastModifiedBy>Nave Shimoni</cp:lastModifiedBy>
  <cp:revision>34</cp:revision>
  <dcterms:modified xsi:type="dcterms:W3CDTF">2023-06-05T19:21:18Z</dcterms:modified>
</cp:coreProperties>
</file>