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sldIdLst>
    <p:sldId id="256" r:id="rId2"/>
    <p:sldId id="257" r:id="rId3"/>
    <p:sldId id="258" r:id="rId4"/>
    <p:sldId id="259" r:id="rId5"/>
    <p:sldId id="260" r:id="rId6"/>
    <p:sldId id="261" r:id="rId7"/>
    <p:sldId id="262" r:id="rId8"/>
    <p:sldId id="263" r:id="rId9"/>
    <p:sldId id="266" r:id="rId10"/>
    <p:sldId id="267" r:id="rId11"/>
    <p:sldId id="268" r:id="rId12"/>
    <p:sldId id="264"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18"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9D48C5F2-2A89-4AC5-A01B-C61EACC921DE}" type="datetimeFigureOut">
              <a:rPr lang="he-IL" smtClean="0"/>
              <a:t>ג'/אייר/תשפ"ג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BEF6D24B-0BAC-4570-96F3-259E0A2B2088}" type="slidenum">
              <a:rPr lang="he-IL" smtClean="0"/>
              <a:t>‹#›</a:t>
            </a:fld>
            <a:endParaRPr lang="he-IL"/>
          </a:p>
        </p:txBody>
      </p:sp>
    </p:spTree>
    <p:extLst>
      <p:ext uri="{BB962C8B-B14F-4D97-AF65-F5344CB8AC3E}">
        <p14:creationId xmlns:p14="http://schemas.microsoft.com/office/powerpoint/2010/main" val="2795105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9D48C5F2-2A89-4AC5-A01B-C61EACC921DE}" type="datetimeFigureOut">
              <a:rPr lang="he-IL" smtClean="0"/>
              <a:t>ג'/אייר/תשפ"ג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BEF6D24B-0BAC-4570-96F3-259E0A2B2088}" type="slidenum">
              <a:rPr lang="he-IL" smtClean="0"/>
              <a:t>‹#›</a:t>
            </a:fld>
            <a:endParaRPr lang="he-IL"/>
          </a:p>
        </p:txBody>
      </p:sp>
    </p:spTree>
    <p:extLst>
      <p:ext uri="{BB962C8B-B14F-4D97-AF65-F5344CB8AC3E}">
        <p14:creationId xmlns:p14="http://schemas.microsoft.com/office/powerpoint/2010/main" val="3229971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he-IL"/>
              <a:t>לחץ כדי לערוך סגנון כותרת של תבנית בסיס</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9D48C5F2-2A89-4AC5-A01B-C61EACC921DE}" type="datetimeFigureOut">
              <a:rPr lang="he-IL" smtClean="0"/>
              <a:t>ג'/אייר/תשפ"ג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BEF6D24B-0BAC-4570-96F3-259E0A2B2088}" type="slidenum">
              <a:rPr lang="he-IL" smtClean="0"/>
              <a:t>‹#›</a:t>
            </a:fld>
            <a:endParaRPr lang="he-IL"/>
          </a:p>
        </p:txBody>
      </p:sp>
    </p:spTree>
    <p:extLst>
      <p:ext uri="{BB962C8B-B14F-4D97-AF65-F5344CB8AC3E}">
        <p14:creationId xmlns:p14="http://schemas.microsoft.com/office/powerpoint/2010/main" val="35879111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he-IL"/>
              <a:t>לחץ כדי לערוך סגנון כותרת של תבנית בסיס</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he-IL"/>
              <a:t>לחץ כדי לערוך סגנונות טקסט של תבנית בסיס</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9D48C5F2-2A89-4AC5-A01B-C61EACC921DE}" type="datetimeFigureOut">
              <a:rPr lang="he-IL" smtClean="0"/>
              <a:t>ג'/אייר/תשפ"ג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BEF6D24B-0BAC-4570-96F3-259E0A2B2088}" type="slidenum">
              <a:rPr lang="he-IL" smtClean="0"/>
              <a:t>‹#›</a:t>
            </a:fld>
            <a:endParaRPr lang="he-IL"/>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1285414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9D48C5F2-2A89-4AC5-A01B-C61EACC921DE}" type="datetimeFigureOut">
              <a:rPr lang="he-IL" smtClean="0"/>
              <a:t>ג'/אייר/תשפ"ג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BEF6D24B-0BAC-4570-96F3-259E0A2B2088}" type="slidenum">
              <a:rPr lang="he-IL" smtClean="0"/>
              <a:t>‹#›</a:t>
            </a:fld>
            <a:endParaRPr lang="he-IL"/>
          </a:p>
        </p:txBody>
      </p:sp>
    </p:spTree>
    <p:extLst>
      <p:ext uri="{BB962C8B-B14F-4D97-AF65-F5344CB8AC3E}">
        <p14:creationId xmlns:p14="http://schemas.microsoft.com/office/powerpoint/2010/main" val="30590576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עמודות">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D48C5F2-2A89-4AC5-A01B-C61EACC921DE}" type="datetimeFigureOut">
              <a:rPr lang="he-IL" smtClean="0"/>
              <a:t>ג'/אייר/תשפ"ג</a:t>
            </a:fld>
            <a:endParaRPr lang="he-IL"/>
          </a:p>
        </p:txBody>
      </p:sp>
      <p:sp>
        <p:nvSpPr>
          <p:cNvPr id="4"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BEF6D24B-0BAC-4570-96F3-259E0A2B2088}" type="slidenum">
              <a:rPr lang="he-IL" smtClean="0"/>
              <a:t>‹#›</a:t>
            </a:fld>
            <a:endParaRPr lang="he-IL"/>
          </a:p>
        </p:txBody>
      </p:sp>
    </p:spTree>
    <p:extLst>
      <p:ext uri="{BB962C8B-B14F-4D97-AF65-F5344CB8AC3E}">
        <p14:creationId xmlns:p14="http://schemas.microsoft.com/office/powerpoint/2010/main" val="10689296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עמודת 3 תמונות">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D48C5F2-2A89-4AC5-A01B-C61EACC921DE}" type="datetimeFigureOut">
              <a:rPr lang="he-IL" smtClean="0"/>
              <a:t>ג'/אייר/תשפ"ג</a:t>
            </a:fld>
            <a:endParaRPr lang="he-IL"/>
          </a:p>
        </p:txBody>
      </p:sp>
      <p:sp>
        <p:nvSpPr>
          <p:cNvPr id="4"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BEF6D24B-0BAC-4570-96F3-259E0A2B2088}" type="slidenum">
              <a:rPr lang="he-IL" smtClean="0"/>
              <a:t>‹#›</a:t>
            </a:fld>
            <a:endParaRPr lang="he-IL"/>
          </a:p>
        </p:txBody>
      </p:sp>
    </p:spTree>
    <p:extLst>
      <p:ext uri="{BB962C8B-B14F-4D97-AF65-F5344CB8AC3E}">
        <p14:creationId xmlns:p14="http://schemas.microsoft.com/office/powerpoint/2010/main" val="35235009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nchor="t" anchorCtr="0"/>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9D48C5F2-2A89-4AC5-A01B-C61EACC921DE}" type="datetimeFigureOut">
              <a:rPr lang="he-IL" smtClean="0"/>
              <a:t>ג'/אייר/תשפ"ג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BEF6D24B-0BAC-4570-96F3-259E0A2B2088}" type="slidenum">
              <a:rPr lang="he-IL" smtClean="0"/>
              <a:t>‹#›</a:t>
            </a:fld>
            <a:endParaRPr lang="he-IL"/>
          </a:p>
        </p:txBody>
      </p:sp>
    </p:spTree>
    <p:extLst>
      <p:ext uri="{BB962C8B-B14F-4D97-AF65-F5344CB8AC3E}">
        <p14:creationId xmlns:p14="http://schemas.microsoft.com/office/powerpoint/2010/main" val="19497355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9D48C5F2-2A89-4AC5-A01B-C61EACC921DE}" type="datetimeFigureOut">
              <a:rPr lang="he-IL" smtClean="0"/>
              <a:t>ג'/אייר/תשפ"ג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BEF6D24B-0BAC-4570-96F3-259E0A2B2088}" type="slidenum">
              <a:rPr lang="he-IL" smtClean="0"/>
              <a:t>‹#›</a:t>
            </a:fld>
            <a:endParaRPr lang="he-IL"/>
          </a:p>
        </p:txBody>
      </p:sp>
    </p:spTree>
    <p:extLst>
      <p:ext uri="{BB962C8B-B14F-4D97-AF65-F5344CB8AC3E}">
        <p14:creationId xmlns:p14="http://schemas.microsoft.com/office/powerpoint/2010/main" val="1309417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3"/>
          <p:cNvSpPr>
            <a:spLocks noGrp="1"/>
          </p:cNvSpPr>
          <p:nvPr>
            <p:ph type="dt" sz="half" idx="10"/>
          </p:nvPr>
        </p:nvSpPr>
        <p:spPr/>
        <p:txBody>
          <a:bodyPr/>
          <a:lstStyle/>
          <a:p>
            <a:fld id="{9D48C5F2-2A89-4AC5-A01B-C61EACC921DE}" type="datetimeFigureOut">
              <a:rPr lang="he-IL" smtClean="0"/>
              <a:t>ג'/אייר/תשפ"ג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BEF6D24B-0BAC-4570-96F3-259E0A2B2088}" type="slidenum">
              <a:rPr lang="he-IL" smtClean="0"/>
              <a:t>‹#›</a:t>
            </a:fld>
            <a:endParaRPr lang="he-IL"/>
          </a:p>
        </p:txBody>
      </p:sp>
    </p:spTree>
    <p:extLst>
      <p:ext uri="{BB962C8B-B14F-4D97-AF65-F5344CB8AC3E}">
        <p14:creationId xmlns:p14="http://schemas.microsoft.com/office/powerpoint/2010/main" val="373105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9D48C5F2-2A89-4AC5-A01B-C61EACC921DE}" type="datetimeFigureOut">
              <a:rPr lang="he-IL" smtClean="0"/>
              <a:t>ג'/אייר/תשפ"ג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BEF6D24B-0BAC-4570-96F3-259E0A2B2088}" type="slidenum">
              <a:rPr lang="he-IL" smtClean="0"/>
              <a:t>‹#›</a:t>
            </a:fld>
            <a:endParaRPr lang="he-IL"/>
          </a:p>
        </p:txBody>
      </p:sp>
    </p:spTree>
    <p:extLst>
      <p:ext uri="{BB962C8B-B14F-4D97-AF65-F5344CB8AC3E}">
        <p14:creationId xmlns:p14="http://schemas.microsoft.com/office/powerpoint/2010/main" val="2812326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9D48C5F2-2A89-4AC5-A01B-C61EACC921DE}" type="datetimeFigureOut">
              <a:rPr lang="he-IL" smtClean="0"/>
              <a:t>ג'/אייר/תשפ"ג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BEF6D24B-0BAC-4570-96F3-259E0A2B2088}" type="slidenum">
              <a:rPr lang="he-IL" smtClean="0"/>
              <a:t>‹#›</a:t>
            </a:fld>
            <a:endParaRPr lang="he-IL"/>
          </a:p>
        </p:txBody>
      </p:sp>
    </p:spTree>
    <p:extLst>
      <p:ext uri="{BB962C8B-B14F-4D97-AF65-F5344CB8AC3E}">
        <p14:creationId xmlns:p14="http://schemas.microsoft.com/office/powerpoint/2010/main" val="906806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9D48C5F2-2A89-4AC5-A01B-C61EACC921DE}" type="datetimeFigureOut">
              <a:rPr lang="he-IL" smtClean="0"/>
              <a:t>ג'/אייר/תשפ"ג</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BEF6D24B-0BAC-4570-96F3-259E0A2B2088}" type="slidenum">
              <a:rPr lang="he-IL" smtClean="0"/>
              <a:t>‹#›</a:t>
            </a:fld>
            <a:endParaRPr lang="he-IL"/>
          </a:p>
        </p:txBody>
      </p:sp>
    </p:spTree>
    <p:extLst>
      <p:ext uri="{BB962C8B-B14F-4D97-AF65-F5344CB8AC3E}">
        <p14:creationId xmlns:p14="http://schemas.microsoft.com/office/powerpoint/2010/main" val="253920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7" name="Date Placeholder 2"/>
          <p:cNvSpPr>
            <a:spLocks noGrp="1"/>
          </p:cNvSpPr>
          <p:nvPr>
            <p:ph type="dt" sz="half" idx="10"/>
          </p:nvPr>
        </p:nvSpPr>
        <p:spPr/>
        <p:txBody>
          <a:bodyPr/>
          <a:lstStyle/>
          <a:p>
            <a:fld id="{9D48C5F2-2A89-4AC5-A01B-C61EACC921DE}" type="datetimeFigureOut">
              <a:rPr lang="he-IL" smtClean="0"/>
              <a:t>ג'/אייר/תשפ"ג</a:t>
            </a:fld>
            <a:endParaRPr lang="he-IL"/>
          </a:p>
        </p:txBody>
      </p:sp>
      <p:sp>
        <p:nvSpPr>
          <p:cNvPr id="5" name="Footer Placeholder 3"/>
          <p:cNvSpPr>
            <a:spLocks noGrp="1"/>
          </p:cNvSpPr>
          <p:nvPr>
            <p:ph type="ftr" sz="quarter" idx="11"/>
          </p:nvPr>
        </p:nvSpPr>
        <p:spPr/>
        <p:txBody>
          <a:bodyPr/>
          <a:lstStyle/>
          <a:p>
            <a:endParaRPr lang="he-IL"/>
          </a:p>
        </p:txBody>
      </p:sp>
      <p:sp>
        <p:nvSpPr>
          <p:cNvPr id="6" name="Slide Number Placeholder 4"/>
          <p:cNvSpPr>
            <a:spLocks noGrp="1"/>
          </p:cNvSpPr>
          <p:nvPr>
            <p:ph type="sldNum" sz="quarter" idx="12"/>
          </p:nvPr>
        </p:nvSpPr>
        <p:spPr/>
        <p:txBody>
          <a:bodyPr/>
          <a:lstStyle/>
          <a:p>
            <a:fld id="{BEF6D24B-0BAC-4570-96F3-259E0A2B2088}" type="slidenum">
              <a:rPr lang="he-IL" smtClean="0"/>
              <a:t>‹#›</a:t>
            </a:fld>
            <a:endParaRPr lang="he-IL"/>
          </a:p>
        </p:txBody>
      </p:sp>
    </p:spTree>
    <p:extLst>
      <p:ext uri="{BB962C8B-B14F-4D97-AF65-F5344CB8AC3E}">
        <p14:creationId xmlns:p14="http://schemas.microsoft.com/office/powerpoint/2010/main" val="725796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D48C5F2-2A89-4AC5-A01B-C61EACC921DE}" type="datetimeFigureOut">
              <a:rPr lang="he-IL" smtClean="0"/>
              <a:t>ג'/אייר/תשפ"ג</a:t>
            </a:fld>
            <a:endParaRPr lang="he-IL"/>
          </a:p>
        </p:txBody>
      </p:sp>
      <p:sp>
        <p:nvSpPr>
          <p:cNvPr id="5" name="Footer Placeholder 2"/>
          <p:cNvSpPr>
            <a:spLocks noGrp="1"/>
          </p:cNvSpPr>
          <p:nvPr>
            <p:ph type="ftr" sz="quarter" idx="11"/>
          </p:nvPr>
        </p:nvSpPr>
        <p:spPr/>
        <p:txBody>
          <a:bodyPr/>
          <a:lstStyle/>
          <a:p>
            <a:endParaRPr lang="he-IL"/>
          </a:p>
        </p:txBody>
      </p:sp>
      <p:sp>
        <p:nvSpPr>
          <p:cNvPr id="6" name="Slide Number Placeholder 3"/>
          <p:cNvSpPr>
            <a:spLocks noGrp="1"/>
          </p:cNvSpPr>
          <p:nvPr>
            <p:ph type="sldNum" sz="quarter" idx="12"/>
          </p:nvPr>
        </p:nvSpPr>
        <p:spPr/>
        <p:txBody>
          <a:bodyPr/>
          <a:lstStyle/>
          <a:p>
            <a:fld id="{BEF6D24B-0BAC-4570-96F3-259E0A2B2088}" type="slidenum">
              <a:rPr lang="he-IL" smtClean="0"/>
              <a:t>‹#›</a:t>
            </a:fld>
            <a:endParaRPr lang="he-IL"/>
          </a:p>
        </p:txBody>
      </p:sp>
    </p:spTree>
    <p:extLst>
      <p:ext uri="{BB962C8B-B14F-4D97-AF65-F5344CB8AC3E}">
        <p14:creationId xmlns:p14="http://schemas.microsoft.com/office/powerpoint/2010/main" val="1568898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7" name="Date Placeholder 4"/>
          <p:cNvSpPr>
            <a:spLocks noGrp="1"/>
          </p:cNvSpPr>
          <p:nvPr>
            <p:ph type="dt" sz="half" idx="10"/>
          </p:nvPr>
        </p:nvSpPr>
        <p:spPr/>
        <p:txBody>
          <a:bodyPr/>
          <a:lstStyle/>
          <a:p>
            <a:fld id="{9D48C5F2-2A89-4AC5-A01B-C61EACC921DE}" type="datetimeFigureOut">
              <a:rPr lang="he-IL" smtClean="0"/>
              <a:t>ג'/אייר/תשפ"ג</a:t>
            </a:fld>
            <a:endParaRPr lang="he-IL"/>
          </a:p>
        </p:txBody>
      </p:sp>
      <p:sp>
        <p:nvSpPr>
          <p:cNvPr id="5" name="Footer Placeholder 5"/>
          <p:cNvSpPr>
            <a:spLocks noGrp="1"/>
          </p:cNvSpPr>
          <p:nvPr>
            <p:ph type="ftr" sz="quarter" idx="11"/>
          </p:nvPr>
        </p:nvSpPr>
        <p:spPr/>
        <p:txBody>
          <a:bodyPr/>
          <a:lstStyle/>
          <a:p>
            <a:endParaRPr lang="he-IL"/>
          </a:p>
        </p:txBody>
      </p:sp>
      <p:sp>
        <p:nvSpPr>
          <p:cNvPr id="6" name="Slide Number Placeholder 6"/>
          <p:cNvSpPr>
            <a:spLocks noGrp="1"/>
          </p:cNvSpPr>
          <p:nvPr>
            <p:ph type="sldNum" sz="quarter" idx="12"/>
          </p:nvPr>
        </p:nvSpPr>
        <p:spPr/>
        <p:txBody>
          <a:bodyPr/>
          <a:lstStyle/>
          <a:p>
            <a:fld id="{BEF6D24B-0BAC-4570-96F3-259E0A2B2088}" type="slidenum">
              <a:rPr lang="he-IL" smtClean="0"/>
              <a:t>‹#›</a:t>
            </a:fld>
            <a:endParaRPr lang="he-IL"/>
          </a:p>
        </p:txBody>
      </p:sp>
    </p:spTree>
    <p:extLst>
      <p:ext uri="{BB962C8B-B14F-4D97-AF65-F5344CB8AC3E}">
        <p14:creationId xmlns:p14="http://schemas.microsoft.com/office/powerpoint/2010/main" val="76221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9D48C5F2-2A89-4AC5-A01B-C61EACC921DE}" type="datetimeFigureOut">
              <a:rPr lang="he-IL" smtClean="0"/>
              <a:t>ג'/אייר/תשפ"ג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BEF6D24B-0BAC-4570-96F3-259E0A2B2088}" type="slidenum">
              <a:rPr lang="he-IL" smtClean="0"/>
              <a:t>‹#›</a:t>
            </a:fld>
            <a:endParaRPr lang="he-IL"/>
          </a:p>
        </p:txBody>
      </p:sp>
    </p:spTree>
    <p:extLst>
      <p:ext uri="{BB962C8B-B14F-4D97-AF65-F5344CB8AC3E}">
        <p14:creationId xmlns:p14="http://schemas.microsoft.com/office/powerpoint/2010/main" val="2682674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D48C5F2-2A89-4AC5-A01B-C61EACC921DE}" type="datetimeFigureOut">
              <a:rPr lang="he-IL" smtClean="0"/>
              <a:t>ג'/אייר/תשפ"ג</a:t>
            </a:fld>
            <a:endParaRPr lang="he-IL"/>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he-IL"/>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EF6D24B-0BAC-4570-96F3-259E0A2B2088}" type="slidenum">
              <a:rPr lang="he-IL" smtClean="0"/>
              <a:t>‹#›</a:t>
            </a:fld>
            <a:endParaRPr lang="he-IL"/>
          </a:p>
        </p:txBody>
      </p:sp>
    </p:spTree>
    <p:extLst>
      <p:ext uri="{BB962C8B-B14F-4D97-AF65-F5344CB8AC3E}">
        <p14:creationId xmlns:p14="http://schemas.microsoft.com/office/powerpoint/2010/main" val="106697996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1" eaLnBrk="1" latinLnBrk="0" hangingPunct="1">
        <a:spcBef>
          <a:spcPct val="0"/>
        </a:spcBef>
        <a:buNone/>
        <a:defRPr sz="4200" b="0" i="0" kern="1200">
          <a:solidFill>
            <a:schemeClr val="tx2"/>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HDChaiS/Trading-Syste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B031C6C-1105-4689-BE23-E6685BB72BF3}"/>
              </a:ext>
            </a:extLst>
          </p:cNvPr>
          <p:cNvSpPr>
            <a:spLocks noGrp="1"/>
          </p:cNvSpPr>
          <p:nvPr>
            <p:ph type="ctrTitle"/>
          </p:nvPr>
        </p:nvSpPr>
        <p:spPr>
          <a:xfrm>
            <a:off x="1524000" y="474489"/>
            <a:ext cx="9144000" cy="1007888"/>
          </a:xfrm>
        </p:spPr>
        <p:txBody>
          <a:bodyPr/>
          <a:lstStyle/>
          <a:p>
            <a:pPr algn="ctr"/>
            <a:r>
              <a:rPr lang="he-IL" dirty="0"/>
              <a:t>מצגת גרסה 1</a:t>
            </a:r>
          </a:p>
        </p:txBody>
      </p:sp>
      <p:sp>
        <p:nvSpPr>
          <p:cNvPr id="3" name="כותרת משנה 2">
            <a:extLst>
              <a:ext uri="{FF2B5EF4-FFF2-40B4-BE49-F238E27FC236}">
                <a16:creationId xmlns:a16="http://schemas.microsoft.com/office/drawing/2014/main" id="{264532DE-43AB-575E-0D52-9D06CB73ECC1}"/>
              </a:ext>
            </a:extLst>
          </p:cNvPr>
          <p:cNvSpPr>
            <a:spLocks noGrp="1"/>
          </p:cNvSpPr>
          <p:nvPr>
            <p:ph type="subTitle" idx="1"/>
          </p:nvPr>
        </p:nvSpPr>
        <p:spPr>
          <a:xfrm>
            <a:off x="1614435" y="2145025"/>
            <a:ext cx="9144000" cy="4054807"/>
          </a:xfrm>
        </p:spPr>
        <p:txBody>
          <a:bodyPr>
            <a:noAutofit/>
          </a:bodyPr>
          <a:lstStyle/>
          <a:p>
            <a:pPr algn="ctr"/>
            <a:r>
              <a:rPr lang="he-IL" sz="3200" dirty="0"/>
              <a:t>משתתפים:</a:t>
            </a:r>
            <a:br>
              <a:rPr lang="en-US" sz="3200" dirty="0"/>
            </a:br>
            <a:r>
              <a:rPr lang="he-IL" sz="3200" dirty="0"/>
              <a:t>אלי בן שימול</a:t>
            </a:r>
          </a:p>
          <a:p>
            <a:pPr algn="ctr"/>
            <a:r>
              <a:rPr lang="he-IL" sz="3200" dirty="0"/>
              <a:t>חי חדד נווה</a:t>
            </a:r>
          </a:p>
          <a:p>
            <a:pPr algn="ctr"/>
            <a:r>
              <a:rPr lang="he-IL" sz="3200" dirty="0"/>
              <a:t>זיו כהן גבורה</a:t>
            </a:r>
          </a:p>
          <a:p>
            <a:pPr algn="ctr"/>
            <a:r>
              <a:rPr lang="he-IL" sz="3200" dirty="0"/>
              <a:t>נווה אברהם</a:t>
            </a:r>
          </a:p>
          <a:p>
            <a:pPr algn="ctr"/>
            <a:r>
              <a:rPr lang="he-IL" sz="3200" dirty="0"/>
              <a:t>מיקי דנירוב</a:t>
            </a:r>
          </a:p>
        </p:txBody>
      </p:sp>
    </p:spTree>
    <p:extLst>
      <p:ext uri="{BB962C8B-B14F-4D97-AF65-F5344CB8AC3E}">
        <p14:creationId xmlns:p14="http://schemas.microsoft.com/office/powerpoint/2010/main" val="19717026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B620EE0-B641-57FB-699D-0C80C4A846AB}"/>
              </a:ext>
            </a:extLst>
          </p:cNvPr>
          <p:cNvSpPr>
            <a:spLocks noGrp="1"/>
          </p:cNvSpPr>
          <p:nvPr>
            <p:ph type="title"/>
          </p:nvPr>
        </p:nvSpPr>
        <p:spPr>
          <a:xfrm>
            <a:off x="730087" y="415396"/>
            <a:ext cx="9626893" cy="1049510"/>
          </a:xfrm>
        </p:spPr>
        <p:txBody>
          <a:bodyPr/>
          <a:lstStyle/>
          <a:p>
            <a:pPr algn="r"/>
            <a:r>
              <a:rPr lang="he-IL" sz="1800" dirty="0"/>
              <a:t>פה הקומפוננטה של דף ההתחברות מקבלת פונקציה </a:t>
            </a:r>
            <a:r>
              <a:rPr lang="en-US" sz="1800" dirty="0"/>
              <a:t>handleOnSubmit</a:t>
            </a:r>
            <a:r>
              <a:rPr lang="he-IL" sz="1800" dirty="0"/>
              <a:t> שעושה </a:t>
            </a:r>
            <a:br>
              <a:rPr lang="en-US" sz="1800" dirty="0"/>
            </a:br>
            <a:r>
              <a:rPr lang="en-US" sz="1800" dirty="0"/>
              <a:t>dispatch(login(details))</a:t>
            </a:r>
            <a:r>
              <a:rPr lang="he-IL" sz="1800" dirty="0"/>
              <a:t> , ובעצם אומרת למערכת לבצע בקשת לוגין לפי הפרטים שנמצאים בטופס</a:t>
            </a:r>
          </a:p>
        </p:txBody>
      </p:sp>
      <p:pic>
        <p:nvPicPr>
          <p:cNvPr id="9" name="מציין מיקום תוכן 8">
            <a:extLst>
              <a:ext uri="{FF2B5EF4-FFF2-40B4-BE49-F238E27FC236}">
                <a16:creationId xmlns:a16="http://schemas.microsoft.com/office/drawing/2014/main" id="{DC362094-B7FF-8700-18AE-69C8C9A34EBA}"/>
              </a:ext>
            </a:extLst>
          </p:cNvPr>
          <p:cNvPicPr>
            <a:picLocks noGrp="1" noChangeAspect="1"/>
          </p:cNvPicPr>
          <p:nvPr>
            <p:ph idx="1"/>
          </p:nvPr>
        </p:nvPicPr>
        <p:blipFill>
          <a:blip r:embed="rId2"/>
          <a:stretch>
            <a:fillRect/>
          </a:stretch>
        </p:blipFill>
        <p:spPr>
          <a:xfrm>
            <a:off x="1332124" y="1598994"/>
            <a:ext cx="9407411" cy="4649406"/>
          </a:xfrm>
        </p:spPr>
      </p:pic>
    </p:spTree>
    <p:extLst>
      <p:ext uri="{BB962C8B-B14F-4D97-AF65-F5344CB8AC3E}">
        <p14:creationId xmlns:p14="http://schemas.microsoft.com/office/powerpoint/2010/main" val="2707623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A2C6D3A-C1BF-8E2B-F0C0-6AEBBC1E2908}"/>
              </a:ext>
            </a:extLst>
          </p:cNvPr>
          <p:cNvSpPr>
            <a:spLocks noGrp="1"/>
          </p:cNvSpPr>
          <p:nvPr>
            <p:ph type="title"/>
          </p:nvPr>
        </p:nvSpPr>
        <p:spPr/>
        <p:txBody>
          <a:bodyPr/>
          <a:lstStyle/>
          <a:p>
            <a:pPr algn="r"/>
            <a:r>
              <a:rPr lang="he-IL" sz="2000" dirty="0"/>
              <a:t>פה אנו רואים את מטודת ה </a:t>
            </a:r>
            <a:r>
              <a:rPr lang="en-US" sz="2000" dirty="0"/>
              <a:t>login</a:t>
            </a:r>
            <a:r>
              <a:rPr lang="he-IL" sz="2000" dirty="0"/>
              <a:t> שבעזרת המשתנה </a:t>
            </a:r>
            <a:r>
              <a:rPr lang="en-US" sz="2000" dirty="0" err="1"/>
              <a:t>noAuthApiClient</a:t>
            </a:r>
            <a:r>
              <a:rPr lang="he-IL" sz="2000" dirty="0"/>
              <a:t> ( שאצלו נמצא ה</a:t>
            </a:r>
            <a:r>
              <a:rPr lang="en-US" sz="2000" dirty="0" err="1"/>
              <a:t>url</a:t>
            </a:r>
            <a:r>
              <a:rPr lang="he-IL" sz="2000" dirty="0"/>
              <a:t> של השרת ) שולחת מטודת </a:t>
            </a:r>
            <a:r>
              <a:rPr lang="en-US" sz="2000" dirty="0"/>
              <a:t>post</a:t>
            </a:r>
            <a:r>
              <a:rPr lang="he-IL" sz="2000" dirty="0"/>
              <a:t> עם הפרטים </a:t>
            </a:r>
            <a:r>
              <a:rPr lang="he-IL" sz="2000" dirty="0" err="1"/>
              <a:t>הרלוונטים</a:t>
            </a:r>
            <a:r>
              <a:rPr lang="he-IL" sz="2000" dirty="0"/>
              <a:t> , ובעצם בעזרת </a:t>
            </a:r>
            <a:r>
              <a:rPr lang="en-US" sz="2000" dirty="0" err="1"/>
              <a:t>restApi</a:t>
            </a:r>
            <a:r>
              <a:rPr lang="he-IL" sz="2000" dirty="0"/>
              <a:t> </a:t>
            </a:r>
          </a:p>
        </p:txBody>
      </p:sp>
      <p:pic>
        <p:nvPicPr>
          <p:cNvPr id="5" name="מציין מיקום תוכן 4">
            <a:extLst>
              <a:ext uri="{FF2B5EF4-FFF2-40B4-BE49-F238E27FC236}">
                <a16:creationId xmlns:a16="http://schemas.microsoft.com/office/drawing/2014/main" id="{EC2CCD3D-9EA2-1D03-21F8-28CB3DAF5792}"/>
              </a:ext>
            </a:extLst>
          </p:cNvPr>
          <p:cNvPicPr>
            <a:picLocks noGrp="1" noChangeAspect="1"/>
          </p:cNvPicPr>
          <p:nvPr>
            <p:ph idx="1"/>
          </p:nvPr>
        </p:nvPicPr>
        <p:blipFill>
          <a:blip r:embed="rId2"/>
          <a:stretch>
            <a:fillRect/>
          </a:stretch>
        </p:blipFill>
        <p:spPr>
          <a:xfrm>
            <a:off x="1500578" y="2052638"/>
            <a:ext cx="8152619" cy="4195762"/>
          </a:xfrm>
        </p:spPr>
      </p:pic>
    </p:spTree>
    <p:extLst>
      <p:ext uri="{BB962C8B-B14F-4D97-AF65-F5344CB8AC3E}">
        <p14:creationId xmlns:p14="http://schemas.microsoft.com/office/powerpoint/2010/main" val="505510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C531566-B0E6-7713-133D-DC4F917C804A}"/>
              </a:ext>
            </a:extLst>
          </p:cNvPr>
          <p:cNvSpPr>
            <a:spLocks noGrp="1"/>
          </p:cNvSpPr>
          <p:nvPr>
            <p:ph type="title"/>
          </p:nvPr>
        </p:nvSpPr>
        <p:spPr>
          <a:xfrm>
            <a:off x="1188722" y="482864"/>
            <a:ext cx="9404723" cy="1400530"/>
          </a:xfrm>
        </p:spPr>
        <p:txBody>
          <a:bodyPr/>
          <a:lstStyle/>
          <a:p>
            <a:pPr algn="ctr"/>
            <a:r>
              <a:rPr lang="he-IL" dirty="0"/>
              <a:t>מודל מחלקות</a:t>
            </a:r>
          </a:p>
        </p:txBody>
      </p:sp>
      <p:pic>
        <p:nvPicPr>
          <p:cNvPr id="5" name="מציין מיקום תוכן 4" descr="תמונה שמכילה תרשים, סכמטי&#10;&#10;התיאור נוצר באופן אוטומטי">
            <a:extLst>
              <a:ext uri="{FF2B5EF4-FFF2-40B4-BE49-F238E27FC236}">
                <a16:creationId xmlns:a16="http://schemas.microsoft.com/office/drawing/2014/main" id="{DA4D96FB-094E-80BE-9722-5C75F9BC4B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3333" y="1416816"/>
            <a:ext cx="8715499" cy="5135249"/>
          </a:xfrm>
        </p:spPr>
      </p:pic>
    </p:spTree>
    <p:extLst>
      <p:ext uri="{BB962C8B-B14F-4D97-AF65-F5344CB8AC3E}">
        <p14:creationId xmlns:p14="http://schemas.microsoft.com/office/powerpoint/2010/main" val="3023822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BAA90DF-4ED4-366A-9876-854A47466E97}"/>
              </a:ext>
            </a:extLst>
          </p:cNvPr>
          <p:cNvSpPr>
            <a:spLocks noGrp="1"/>
          </p:cNvSpPr>
          <p:nvPr>
            <p:ph type="title"/>
          </p:nvPr>
        </p:nvSpPr>
        <p:spPr>
          <a:xfrm>
            <a:off x="1103312" y="452718"/>
            <a:ext cx="9404723" cy="1400530"/>
          </a:xfrm>
        </p:spPr>
        <p:txBody>
          <a:bodyPr/>
          <a:lstStyle/>
          <a:p>
            <a:pPr algn="ctr"/>
            <a:r>
              <a:rPr lang="he-IL" dirty="0"/>
              <a:t>ארכיטקטורה</a:t>
            </a:r>
          </a:p>
        </p:txBody>
      </p:sp>
      <p:pic>
        <p:nvPicPr>
          <p:cNvPr id="5" name="מציין מיקום תוכן 4" descr="תמונה שמכילה תרשים&#10;&#10;התיאור נוצר באופן אוטומטי">
            <a:extLst>
              <a:ext uri="{FF2B5EF4-FFF2-40B4-BE49-F238E27FC236}">
                <a16:creationId xmlns:a16="http://schemas.microsoft.com/office/drawing/2014/main" id="{ABA0E29A-45D9-4F16-A96C-0AEACC3A3D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88926" y="1557338"/>
            <a:ext cx="7550723" cy="4691062"/>
          </a:xfrm>
        </p:spPr>
      </p:pic>
    </p:spTree>
    <p:extLst>
      <p:ext uri="{BB962C8B-B14F-4D97-AF65-F5344CB8AC3E}">
        <p14:creationId xmlns:p14="http://schemas.microsoft.com/office/powerpoint/2010/main" val="3919929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A5293B7-CAF9-6196-54C5-BCEA78190230}"/>
              </a:ext>
            </a:extLst>
          </p:cNvPr>
          <p:cNvSpPr>
            <a:spLocks noGrp="1"/>
          </p:cNvSpPr>
          <p:nvPr>
            <p:ph type="title"/>
          </p:nvPr>
        </p:nvSpPr>
        <p:spPr>
          <a:xfrm>
            <a:off x="1393638" y="402477"/>
            <a:ext cx="9404723" cy="1400530"/>
          </a:xfrm>
        </p:spPr>
        <p:txBody>
          <a:bodyPr/>
          <a:lstStyle/>
          <a:p>
            <a:pPr algn="ctr"/>
            <a:r>
              <a:rPr lang="he-IL" dirty="0"/>
              <a:t>מה הספקנו עד כה</a:t>
            </a:r>
          </a:p>
        </p:txBody>
      </p:sp>
      <p:sp>
        <p:nvSpPr>
          <p:cNvPr id="3" name="מציין מיקום תוכן 2">
            <a:extLst>
              <a:ext uri="{FF2B5EF4-FFF2-40B4-BE49-F238E27FC236}">
                <a16:creationId xmlns:a16="http://schemas.microsoft.com/office/drawing/2014/main" id="{4E74F617-F184-DDC3-3721-D007CA243139}"/>
              </a:ext>
            </a:extLst>
          </p:cNvPr>
          <p:cNvSpPr>
            <a:spLocks noGrp="1"/>
          </p:cNvSpPr>
          <p:nvPr>
            <p:ph idx="1"/>
          </p:nvPr>
        </p:nvSpPr>
        <p:spPr>
          <a:xfrm>
            <a:off x="1103312" y="2052918"/>
            <a:ext cx="10412099" cy="4195481"/>
          </a:xfrm>
        </p:spPr>
        <p:txBody>
          <a:bodyPr/>
          <a:lstStyle/>
          <a:p>
            <a:r>
              <a:rPr lang="he-IL" dirty="0"/>
              <a:t>שכבת דומיין הממומשת לפי מודל מחלקות לבן</a:t>
            </a:r>
          </a:p>
          <a:p>
            <a:r>
              <a:rPr lang="he-IL" dirty="0"/>
              <a:t>שכבת שירות המספקת את סיפורי המשתמש</a:t>
            </a:r>
          </a:p>
          <a:p>
            <a:r>
              <a:rPr lang="he-IL" dirty="0"/>
              <a:t>תשתית בדיקות ומימוש בדיקות קבלה ובדיקות פיתוח (יחידה ושילוב)</a:t>
            </a:r>
          </a:p>
          <a:p>
            <a:r>
              <a:rPr lang="he-IL" dirty="0"/>
              <a:t>מנגנון מעקב : </a:t>
            </a:r>
            <a:r>
              <a:rPr lang="en-US" dirty="0"/>
              <a:t>git hub</a:t>
            </a:r>
            <a:r>
              <a:rPr lang="he-IL" dirty="0"/>
              <a:t> </a:t>
            </a:r>
            <a:r>
              <a:rPr lang="en-US" dirty="0">
                <a:hlinkClick r:id="rId2"/>
              </a:rPr>
              <a:t>https://github.com/HDChaiS/Trading-System</a:t>
            </a:r>
            <a:endParaRPr lang="he-IL" dirty="0"/>
          </a:p>
          <a:p>
            <a:r>
              <a:rPr lang="en-US" dirty="0"/>
              <a:t>Wireframe</a:t>
            </a:r>
            <a:r>
              <a:rPr lang="he-IL" dirty="0"/>
              <a:t> – סרטוט ראשוני של מנשק המשתמש העוזר לתכנן את הנראות והפונקציונליות במערכת </a:t>
            </a:r>
          </a:p>
        </p:txBody>
      </p:sp>
    </p:spTree>
    <p:extLst>
      <p:ext uri="{BB962C8B-B14F-4D97-AF65-F5344CB8AC3E}">
        <p14:creationId xmlns:p14="http://schemas.microsoft.com/office/powerpoint/2010/main" val="2320079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6F9B70C-2B13-FED3-0BBA-3889712FF5DF}"/>
              </a:ext>
            </a:extLst>
          </p:cNvPr>
          <p:cNvSpPr>
            <a:spLocks noGrp="1"/>
          </p:cNvSpPr>
          <p:nvPr>
            <p:ph type="title"/>
          </p:nvPr>
        </p:nvSpPr>
        <p:spPr>
          <a:xfrm>
            <a:off x="1103312" y="462767"/>
            <a:ext cx="9728811" cy="1400530"/>
          </a:xfrm>
        </p:spPr>
        <p:txBody>
          <a:bodyPr/>
          <a:lstStyle/>
          <a:p>
            <a:pPr algn="ctr"/>
            <a:r>
              <a:rPr lang="en-US" dirty="0"/>
              <a:t>WAF – JAVA SPARK</a:t>
            </a:r>
            <a:endParaRPr lang="he-IL" dirty="0"/>
          </a:p>
        </p:txBody>
      </p:sp>
      <p:sp>
        <p:nvSpPr>
          <p:cNvPr id="3" name="מציין מיקום תוכן 2">
            <a:extLst>
              <a:ext uri="{FF2B5EF4-FFF2-40B4-BE49-F238E27FC236}">
                <a16:creationId xmlns:a16="http://schemas.microsoft.com/office/drawing/2014/main" id="{8D3D1B1C-60FE-BF51-23C9-59CD17A53272}"/>
              </a:ext>
            </a:extLst>
          </p:cNvPr>
          <p:cNvSpPr>
            <a:spLocks noGrp="1"/>
          </p:cNvSpPr>
          <p:nvPr>
            <p:ph idx="1"/>
          </p:nvPr>
        </p:nvSpPr>
        <p:spPr>
          <a:xfrm>
            <a:off x="1103312" y="1627834"/>
            <a:ext cx="9728811" cy="5074418"/>
          </a:xfrm>
        </p:spPr>
        <p:txBody>
          <a:bodyPr>
            <a:normAutofit/>
          </a:bodyPr>
          <a:lstStyle/>
          <a:p>
            <a:r>
              <a:rPr lang="en-US" dirty="0"/>
              <a:t>Web application framework</a:t>
            </a:r>
            <a:r>
              <a:rPr lang="he-IL" dirty="0"/>
              <a:t> היא מסגרת תוכנה שנועדה להקל על פיתוח אפליקציות רשת על ידי מתן מבנה מוגדר מראש לבניית אפליקציות רשת.</a:t>
            </a:r>
          </a:p>
          <a:p>
            <a:r>
              <a:rPr lang="he-IL" dirty="0"/>
              <a:t> </a:t>
            </a:r>
            <a:r>
              <a:rPr lang="en-US" dirty="0"/>
              <a:t> WAF</a:t>
            </a:r>
            <a:r>
              <a:rPr lang="he-IL" dirty="0"/>
              <a:t>כולל בדרך כלל תכונות כגון מנוע תבניות ודפים, ניתוב, אימות קלט ושילוב עם מסד נתונים. תכונות אלו מאפשרות למפתחים לבנות יישומי אינטרנט ואפליקציות מהר יותר ועם פחות שגיאות מאשר אילו היו בונים את האפליקציה מאפס.</a:t>
            </a:r>
          </a:p>
          <a:p>
            <a:r>
              <a:rPr lang="he-IL" dirty="0"/>
              <a:t>מסגרות יישומי אינטרנט בנויות בדרך כלל באמצעות שפות תכנות כגון </a:t>
            </a:r>
            <a:r>
              <a:rPr lang="en-US" dirty="0"/>
              <a:t> Python, Ruby, Java </a:t>
            </a:r>
            <a:r>
              <a:rPr lang="he-IL" dirty="0"/>
              <a:t>או </a:t>
            </a:r>
            <a:r>
              <a:rPr lang="en-US" dirty="0"/>
              <a:t>PHP, </a:t>
            </a:r>
            <a:r>
              <a:rPr lang="he-IL" dirty="0"/>
              <a:t> והן עשויות להשתמש במגוון טכנולוגיות כגון </a:t>
            </a:r>
            <a:r>
              <a:rPr lang="en-US" dirty="0"/>
              <a:t> HTML, CSS </a:t>
            </a:r>
            <a:r>
              <a:rPr lang="he-IL" dirty="0"/>
              <a:t>ו-</a:t>
            </a:r>
            <a:r>
              <a:rPr lang="en-US" dirty="0"/>
              <a:t>JavaScript </a:t>
            </a:r>
            <a:r>
              <a:rPr lang="he-IL" dirty="0"/>
              <a:t> כדי ליצור את ממשק המשתמש.</a:t>
            </a:r>
          </a:p>
          <a:p>
            <a:r>
              <a:rPr lang="he-IL" dirty="0"/>
              <a:t>ה </a:t>
            </a:r>
            <a:r>
              <a:rPr lang="en-US" dirty="0"/>
              <a:t>html</a:t>
            </a:r>
            <a:r>
              <a:rPr lang="he-IL" dirty="0"/>
              <a:t> מספק את המבנה של דף אינטרנט. הוא מגדיר את פריסת התוכן, כגון כותרות, פסקאות, רשימות, תמונות וקישורים. </a:t>
            </a:r>
          </a:p>
          <a:p>
            <a:r>
              <a:rPr lang="he-IL" dirty="0"/>
              <a:t>ה </a:t>
            </a:r>
            <a:r>
              <a:rPr lang="en-US" dirty="0"/>
              <a:t>CSS</a:t>
            </a:r>
            <a:r>
              <a:rPr lang="he-IL" dirty="0"/>
              <a:t> משומש כדי לעצב את המראה החזותי של דפי אינטרנט. הוא מגדיר כיצד יש להציג את התוכן, כולל גופנים, צבעים, רקעים ופריסה.</a:t>
            </a:r>
          </a:p>
          <a:p>
            <a:r>
              <a:rPr lang="he-IL" dirty="0"/>
              <a:t>ה </a:t>
            </a:r>
            <a:r>
              <a:rPr lang="en-US" dirty="0"/>
              <a:t>java script</a:t>
            </a:r>
            <a:r>
              <a:rPr lang="he-IL" dirty="0"/>
              <a:t> מאפשר למפתחים להוסיף אינטראקטיביות והתנהגות דינמית לדפי אינטרנט.</a:t>
            </a:r>
          </a:p>
          <a:p>
            <a:endParaRPr lang="he-IL" dirty="0"/>
          </a:p>
        </p:txBody>
      </p:sp>
    </p:spTree>
    <p:extLst>
      <p:ext uri="{BB962C8B-B14F-4D97-AF65-F5344CB8AC3E}">
        <p14:creationId xmlns:p14="http://schemas.microsoft.com/office/powerpoint/2010/main" val="237122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6EA5EB6-525C-4B05-B1DB-1F7783DE67A8}"/>
              </a:ext>
            </a:extLst>
          </p:cNvPr>
          <p:cNvSpPr>
            <a:spLocks noGrp="1"/>
          </p:cNvSpPr>
          <p:nvPr>
            <p:ph type="title"/>
          </p:nvPr>
        </p:nvSpPr>
        <p:spPr>
          <a:xfrm>
            <a:off x="1103311" y="452718"/>
            <a:ext cx="9949875" cy="1400530"/>
          </a:xfrm>
        </p:spPr>
        <p:txBody>
          <a:bodyPr/>
          <a:lstStyle/>
          <a:p>
            <a:pPr algn="ctr"/>
            <a:r>
              <a:rPr lang="en-US" dirty="0"/>
              <a:t>Web service</a:t>
            </a:r>
            <a:endParaRPr lang="he-IL" dirty="0"/>
          </a:p>
        </p:txBody>
      </p:sp>
      <p:sp>
        <p:nvSpPr>
          <p:cNvPr id="3" name="מציין מיקום תוכן 2">
            <a:extLst>
              <a:ext uri="{FF2B5EF4-FFF2-40B4-BE49-F238E27FC236}">
                <a16:creationId xmlns:a16="http://schemas.microsoft.com/office/drawing/2014/main" id="{7E91FFE6-F868-FC54-9EEF-F5DD7FF87625}"/>
              </a:ext>
            </a:extLst>
          </p:cNvPr>
          <p:cNvSpPr>
            <a:spLocks noGrp="1"/>
          </p:cNvSpPr>
          <p:nvPr>
            <p:ph idx="1"/>
          </p:nvPr>
        </p:nvSpPr>
        <p:spPr>
          <a:xfrm>
            <a:off x="1103312" y="2052918"/>
            <a:ext cx="10191035" cy="4548849"/>
          </a:xfrm>
        </p:spPr>
        <p:txBody>
          <a:bodyPr>
            <a:normAutofit/>
          </a:bodyPr>
          <a:lstStyle/>
          <a:p>
            <a:r>
              <a:rPr lang="he-IL" dirty="0"/>
              <a:t>שירות אינטרנט היא מערכת תוכנה המאפשרת ליישומים שונים לתקשר זה עם זה דרך האינטרנט. היא מספקת דרך סטנדרטית עבור יישומים להחליף נתונים ללא קשר לשפות התכנות, מערכות ההפעלה או הפלטפורמות שבהן הם משתמשים.</a:t>
            </a:r>
          </a:p>
          <a:p>
            <a:endParaRPr lang="he-IL" dirty="0"/>
          </a:p>
          <a:p>
            <a:r>
              <a:rPr lang="he-IL" dirty="0"/>
              <a:t>שירותי אינטרנט משתמשים בדרך כלל בפרוטוקול סטנדרטי כגון </a:t>
            </a:r>
            <a:r>
              <a:rPr lang="en-US" dirty="0"/>
              <a:t> XML</a:t>
            </a:r>
            <a:r>
              <a:rPr lang="he-IL" dirty="0"/>
              <a:t>או </a:t>
            </a:r>
            <a:r>
              <a:rPr lang="en-US" dirty="0"/>
              <a:t>JSON</a:t>
            </a:r>
            <a:r>
              <a:rPr lang="he-IL" dirty="0"/>
              <a:t> ,כדי לייצג נתונים ולתקשר זה עם זה. הם חושפים סט של ממשקים שבהם יישומיים אחרים יוכלו להשתמש ( באמצעות </a:t>
            </a:r>
            <a:r>
              <a:rPr lang="en-US" dirty="0"/>
              <a:t>HTTP</a:t>
            </a:r>
            <a:r>
              <a:rPr lang="he-IL" dirty="0"/>
              <a:t> או </a:t>
            </a:r>
            <a:r>
              <a:rPr lang="en-US" dirty="0"/>
              <a:t>HTTPS</a:t>
            </a:r>
            <a:r>
              <a:rPr lang="he-IL" dirty="0"/>
              <a:t> ), שהוא אותו פרוטוקול המשמש את דפדפני האינטרנט לגישה לאתרי אינטרנט.</a:t>
            </a:r>
          </a:p>
          <a:p>
            <a:pPr marL="0" indent="0">
              <a:buNone/>
            </a:pPr>
            <a:endParaRPr lang="he-IL" dirty="0"/>
          </a:p>
          <a:p>
            <a:r>
              <a:rPr lang="he-IL" dirty="0"/>
              <a:t>שירותי אינטרנט נמצאים בשימוש נרחב ביישומי אינטרנט מודרניים, שבהם הם מאפשרים למערכות ושירותים שונים לתקשר ולהחליף נתונים זה עם זה, כגון שליפת נתונים ממסד נתונים, עיבוד תשלומים או שליחת הודעות.</a:t>
            </a:r>
          </a:p>
        </p:txBody>
      </p:sp>
    </p:spTree>
    <p:extLst>
      <p:ext uri="{BB962C8B-B14F-4D97-AF65-F5344CB8AC3E}">
        <p14:creationId xmlns:p14="http://schemas.microsoft.com/office/powerpoint/2010/main" val="1323809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3F2B4A3-FC5C-669C-7946-62D0E090DAF8}"/>
              </a:ext>
            </a:extLst>
          </p:cNvPr>
          <p:cNvSpPr>
            <a:spLocks noGrp="1"/>
          </p:cNvSpPr>
          <p:nvPr>
            <p:ph type="title"/>
          </p:nvPr>
        </p:nvSpPr>
        <p:spPr>
          <a:xfrm>
            <a:off x="1686116" y="523056"/>
            <a:ext cx="9404723" cy="1400530"/>
          </a:xfrm>
        </p:spPr>
        <p:txBody>
          <a:bodyPr/>
          <a:lstStyle/>
          <a:p>
            <a:pPr algn="ctr"/>
            <a:r>
              <a:rPr lang="en-US" dirty="0"/>
              <a:t>	Java spark</a:t>
            </a:r>
            <a:endParaRPr lang="he-IL" dirty="0"/>
          </a:p>
        </p:txBody>
      </p:sp>
      <p:sp>
        <p:nvSpPr>
          <p:cNvPr id="3" name="מציין מיקום תוכן 2">
            <a:extLst>
              <a:ext uri="{FF2B5EF4-FFF2-40B4-BE49-F238E27FC236}">
                <a16:creationId xmlns:a16="http://schemas.microsoft.com/office/drawing/2014/main" id="{7F70CE89-C0CD-747E-EC0E-A0C9FB31B87E}"/>
              </a:ext>
            </a:extLst>
          </p:cNvPr>
          <p:cNvSpPr>
            <a:spLocks noGrp="1"/>
          </p:cNvSpPr>
          <p:nvPr>
            <p:ph idx="1"/>
          </p:nvPr>
        </p:nvSpPr>
        <p:spPr>
          <a:xfrm>
            <a:off x="98476" y="1620839"/>
            <a:ext cx="9869489" cy="4714105"/>
          </a:xfrm>
        </p:spPr>
        <p:txBody>
          <a:bodyPr/>
          <a:lstStyle/>
          <a:p>
            <a:pPr algn="l" rtl="0"/>
            <a:endParaRPr lang="en-US" b="0" i="0" dirty="0">
              <a:solidFill>
                <a:srgbClr val="D1D5DB"/>
              </a:solidFill>
              <a:effectLst/>
              <a:latin typeface="Söhne"/>
            </a:endParaRPr>
          </a:p>
          <a:p>
            <a:pPr algn="l" rtl="0"/>
            <a:r>
              <a:rPr lang="en-US" b="0" i="0" dirty="0">
                <a:solidFill>
                  <a:srgbClr val="D1D5DB"/>
                </a:solidFill>
                <a:effectLst/>
                <a:latin typeface="Söhne"/>
              </a:rPr>
              <a:t>Java Spark is a WAF which allows developers to write big data processing applications in Java, taking advantage of the language's rich ecosystem of libraries and tools.</a:t>
            </a:r>
          </a:p>
          <a:p>
            <a:pPr algn="l" rtl="0"/>
            <a:r>
              <a:rPr lang="en-US" b="0" i="0" dirty="0">
                <a:solidFill>
                  <a:srgbClr val="D1D5DB"/>
                </a:solidFill>
                <a:effectLst/>
                <a:latin typeface="Söhne"/>
              </a:rPr>
              <a:t>Speed: Spark is designed for speed and can process large amounts of data much faster than traditional batch processing systems.</a:t>
            </a:r>
          </a:p>
          <a:p>
            <a:pPr algn="l" rtl="0"/>
            <a:r>
              <a:rPr lang="en-US" b="0" i="0" dirty="0">
                <a:solidFill>
                  <a:srgbClr val="D1D5DB"/>
                </a:solidFill>
                <a:effectLst/>
                <a:latin typeface="Söhne"/>
              </a:rPr>
              <a:t>Scalability: Spark can scale horizontally across a cluster of machines, making it easy to handle large volumes of data</a:t>
            </a:r>
          </a:p>
          <a:p>
            <a:pPr algn="l" rtl="0"/>
            <a:r>
              <a:rPr lang="en-US" b="0" i="0" dirty="0">
                <a:solidFill>
                  <a:srgbClr val="D1D5DB"/>
                </a:solidFill>
                <a:effectLst/>
                <a:latin typeface="Söhne"/>
              </a:rPr>
              <a:t>Real-time processing: Spark's streaming APIs allow developers to process data in real-time, enabling applications like fraud detection and real-time recommendations.</a:t>
            </a:r>
          </a:p>
          <a:p>
            <a:pPr algn="l" rtl="0"/>
            <a:endParaRPr lang="he-IL" dirty="0"/>
          </a:p>
        </p:txBody>
      </p:sp>
    </p:spTree>
    <p:extLst>
      <p:ext uri="{BB962C8B-B14F-4D97-AF65-F5344CB8AC3E}">
        <p14:creationId xmlns:p14="http://schemas.microsoft.com/office/powerpoint/2010/main" val="3941879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A5A6993-19F4-7D26-804E-E8BC9E83014A}"/>
              </a:ext>
            </a:extLst>
          </p:cNvPr>
          <p:cNvSpPr>
            <a:spLocks noGrp="1"/>
          </p:cNvSpPr>
          <p:nvPr>
            <p:ph type="title"/>
          </p:nvPr>
        </p:nvSpPr>
        <p:spPr>
          <a:xfrm>
            <a:off x="1007851" y="342186"/>
            <a:ext cx="9404723" cy="1400530"/>
          </a:xfrm>
        </p:spPr>
        <p:txBody>
          <a:bodyPr/>
          <a:lstStyle/>
          <a:p>
            <a:pPr algn="ctr"/>
            <a:r>
              <a:rPr lang="en-US" dirty="0"/>
              <a:t>React </a:t>
            </a:r>
            <a:endParaRPr lang="he-IL" dirty="0"/>
          </a:p>
        </p:txBody>
      </p:sp>
      <p:sp>
        <p:nvSpPr>
          <p:cNvPr id="3" name="מציין מיקום תוכן 2">
            <a:extLst>
              <a:ext uri="{FF2B5EF4-FFF2-40B4-BE49-F238E27FC236}">
                <a16:creationId xmlns:a16="http://schemas.microsoft.com/office/drawing/2014/main" id="{ED9591B1-8290-7559-3506-BAC2152AB706}"/>
              </a:ext>
            </a:extLst>
          </p:cNvPr>
          <p:cNvSpPr>
            <a:spLocks noGrp="1"/>
          </p:cNvSpPr>
          <p:nvPr>
            <p:ph idx="1"/>
          </p:nvPr>
        </p:nvSpPr>
        <p:spPr/>
        <p:txBody>
          <a:bodyPr>
            <a:normAutofit/>
          </a:bodyPr>
          <a:lstStyle/>
          <a:p>
            <a:pPr algn="l" rtl="0"/>
            <a:r>
              <a:rPr lang="en-US" b="0" i="0" dirty="0">
                <a:solidFill>
                  <a:srgbClr val="D1D5DB"/>
                </a:solidFill>
                <a:effectLst/>
                <a:latin typeface="Söhne"/>
              </a:rPr>
              <a:t>React is a popular front-end JavaScript library for building user interfaces. It was developed by Facebook and is widely used in industry for building web applications. It’s provides :</a:t>
            </a:r>
          </a:p>
          <a:p>
            <a:pPr algn="l" rtl="0"/>
            <a:r>
              <a:rPr lang="en-US" b="0" i="0" dirty="0">
                <a:solidFill>
                  <a:srgbClr val="D1D5DB"/>
                </a:solidFill>
                <a:effectLst/>
                <a:latin typeface="Söhne"/>
              </a:rPr>
              <a:t>Virtual DOM: React uses a virtual DOM, which is a lightweight representation of the actual DOM, to optimize performance by reducing the number of updates needed</a:t>
            </a:r>
          </a:p>
          <a:p>
            <a:pPr algn="l" rtl="0"/>
            <a:r>
              <a:rPr lang="en-US" b="0" i="0" dirty="0">
                <a:solidFill>
                  <a:srgbClr val="D1D5DB"/>
                </a:solidFill>
                <a:effectLst/>
                <a:latin typeface="Söhne"/>
              </a:rPr>
              <a:t>Component-based architecture: React encourages a component-based architecture, which promotes modularity, reusability, and maintainability</a:t>
            </a:r>
            <a:endParaRPr lang="en-US" dirty="0">
              <a:solidFill>
                <a:srgbClr val="D1D5DB"/>
              </a:solidFill>
              <a:latin typeface="Söhne"/>
            </a:endParaRPr>
          </a:p>
          <a:p>
            <a:pPr algn="l" rtl="0"/>
            <a:r>
              <a:rPr lang="en-US" b="0" i="0" dirty="0">
                <a:solidFill>
                  <a:srgbClr val="D1D5DB"/>
                </a:solidFill>
                <a:effectLst/>
                <a:latin typeface="Söhne"/>
              </a:rPr>
              <a:t>Declarative syntax: React uses a declarative syntax to describe the user interface, which makes it easier to reason about and understand.</a:t>
            </a:r>
          </a:p>
          <a:p>
            <a:pPr algn="l" rtl="0"/>
            <a:endParaRPr lang="he-IL" dirty="0"/>
          </a:p>
        </p:txBody>
      </p:sp>
    </p:spTree>
    <p:extLst>
      <p:ext uri="{BB962C8B-B14F-4D97-AF65-F5344CB8AC3E}">
        <p14:creationId xmlns:p14="http://schemas.microsoft.com/office/powerpoint/2010/main" val="3772885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0F2E2A7-E483-C997-FA15-FE88D71DCA01}"/>
              </a:ext>
            </a:extLst>
          </p:cNvPr>
          <p:cNvSpPr>
            <a:spLocks noGrp="1"/>
          </p:cNvSpPr>
          <p:nvPr>
            <p:ph type="title"/>
          </p:nvPr>
        </p:nvSpPr>
        <p:spPr/>
        <p:txBody>
          <a:bodyPr/>
          <a:lstStyle/>
          <a:p>
            <a:pPr algn="r"/>
            <a:r>
              <a:rPr lang="he-IL" dirty="0"/>
              <a:t>כיצד נשתמש בה בגרסה הבאה:</a:t>
            </a:r>
          </a:p>
        </p:txBody>
      </p:sp>
      <p:sp>
        <p:nvSpPr>
          <p:cNvPr id="3" name="מציין מיקום תוכן 2">
            <a:extLst>
              <a:ext uri="{FF2B5EF4-FFF2-40B4-BE49-F238E27FC236}">
                <a16:creationId xmlns:a16="http://schemas.microsoft.com/office/drawing/2014/main" id="{0D973EEE-D2AF-9738-B1C9-CC2361F58D2A}"/>
              </a:ext>
            </a:extLst>
          </p:cNvPr>
          <p:cNvSpPr>
            <a:spLocks noGrp="1"/>
          </p:cNvSpPr>
          <p:nvPr>
            <p:ph idx="1"/>
          </p:nvPr>
        </p:nvSpPr>
        <p:spPr>
          <a:xfrm>
            <a:off x="1103312" y="2052918"/>
            <a:ext cx="10743695" cy="4195481"/>
          </a:xfrm>
        </p:spPr>
        <p:txBody>
          <a:bodyPr/>
          <a:lstStyle/>
          <a:p>
            <a:r>
              <a:rPr lang="he-IL" dirty="0" err="1"/>
              <a:t>ריאקט</a:t>
            </a:r>
            <a:r>
              <a:rPr lang="he-IL" dirty="0"/>
              <a:t> מספקת לנו הרבה דברים</a:t>
            </a:r>
          </a:p>
          <a:p>
            <a:r>
              <a:rPr lang="he-IL" dirty="0"/>
              <a:t> </a:t>
            </a:r>
            <a:r>
              <a:rPr lang="en-US" dirty="0"/>
              <a:t>UI</a:t>
            </a:r>
            <a:r>
              <a:rPr lang="he-IL" dirty="0"/>
              <a:t>  , היא </a:t>
            </a:r>
            <a:r>
              <a:rPr lang="he-IL" dirty="0" err="1"/>
              <a:t>תרנדר</a:t>
            </a:r>
            <a:r>
              <a:rPr lang="he-IL" dirty="0"/>
              <a:t> לפי </a:t>
            </a:r>
            <a:r>
              <a:rPr lang="en-US" dirty="0"/>
              <a:t>URL</a:t>
            </a:r>
            <a:r>
              <a:rPr lang="he-IL" dirty="0"/>
              <a:t> את המסכים המבוקשים, בין אם זה מסך הכניסה , התחברות , קניית מוצר.... , אשר יורכבו </a:t>
            </a:r>
            <a:r>
              <a:rPr lang="he-IL" dirty="0" err="1"/>
              <a:t>מקומפוננטות</a:t>
            </a:r>
            <a:r>
              <a:rPr lang="he-IL" dirty="0"/>
              <a:t> שממומשות כבר בספריות של </a:t>
            </a:r>
            <a:r>
              <a:rPr lang="he-IL" dirty="0" err="1"/>
              <a:t>ריאקט</a:t>
            </a:r>
            <a:endParaRPr lang="he-IL" dirty="0"/>
          </a:p>
          <a:p>
            <a:r>
              <a:rPr lang="en-US" dirty="0"/>
              <a:t>React-redux</a:t>
            </a:r>
            <a:r>
              <a:rPr lang="he-IL" dirty="0"/>
              <a:t> – ספרייה אשר מציגה את מצב המערכת , בעזרתה נוכל לשמור תוכן של שליחת הודעות , ולקרוא אותן ביעילות מכל חלקי המערכת והציג אותן</a:t>
            </a:r>
          </a:p>
          <a:p>
            <a:r>
              <a:rPr lang="en-US" dirty="0"/>
              <a:t>Hooks </a:t>
            </a:r>
            <a:r>
              <a:rPr lang="he-IL" dirty="0"/>
              <a:t> - ספריה אשר מעניקה פונקציות אשר מתממשקות עם מצב המערכת ועוזרת </a:t>
            </a:r>
            <a:r>
              <a:rPr lang="he-IL" dirty="0" err="1"/>
              <a:t>ברינדור</a:t>
            </a:r>
            <a:r>
              <a:rPr lang="he-IL" dirty="0"/>
              <a:t> חלק</a:t>
            </a:r>
            <a:br>
              <a:rPr lang="en-US" dirty="0"/>
            </a:br>
            <a:endParaRPr lang="he-IL" dirty="0"/>
          </a:p>
          <a:p>
            <a:r>
              <a:rPr lang="he-IL" dirty="0"/>
              <a:t>נצטרך להשתמש בספריית </a:t>
            </a:r>
            <a:r>
              <a:rPr lang="en-US" dirty="0" err="1"/>
              <a:t>axios</a:t>
            </a:r>
            <a:r>
              <a:rPr lang="he-IL" dirty="0"/>
              <a:t> שתשלח בקשות לשרת , נעזר ב </a:t>
            </a:r>
            <a:r>
              <a:rPr lang="en-US" dirty="0"/>
              <a:t>hooks</a:t>
            </a:r>
            <a:r>
              <a:rPr lang="he-IL" dirty="0"/>
              <a:t> </a:t>
            </a:r>
            <a:r>
              <a:rPr lang="he-IL" dirty="0" err="1"/>
              <a:t>וב</a:t>
            </a:r>
            <a:r>
              <a:rPr lang="he-IL" dirty="0"/>
              <a:t> </a:t>
            </a:r>
            <a:r>
              <a:rPr lang="en-US" dirty="0"/>
              <a:t>redux</a:t>
            </a:r>
            <a:r>
              <a:rPr lang="he-IL" dirty="0"/>
              <a:t> כדי לשמור ולמשוך את תוכן הבקשה למקומות שונים במערכת בהן ה </a:t>
            </a:r>
            <a:r>
              <a:rPr lang="en-US" dirty="0"/>
              <a:t>UI</a:t>
            </a:r>
            <a:r>
              <a:rPr lang="he-IL" dirty="0"/>
              <a:t> ישתמש כדי להציג את המידע למשתמש</a:t>
            </a:r>
          </a:p>
          <a:p>
            <a:pPr marL="0" indent="0">
              <a:buNone/>
            </a:pPr>
            <a:r>
              <a:rPr lang="he-IL" dirty="0"/>
              <a:t>       </a:t>
            </a:r>
          </a:p>
        </p:txBody>
      </p:sp>
    </p:spTree>
    <p:extLst>
      <p:ext uri="{BB962C8B-B14F-4D97-AF65-F5344CB8AC3E}">
        <p14:creationId xmlns:p14="http://schemas.microsoft.com/office/powerpoint/2010/main" val="1145602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EB67FD0D-E22F-7E58-7028-04DB5CA87AD8}"/>
              </a:ext>
            </a:extLst>
          </p:cNvPr>
          <p:cNvSpPr>
            <a:spLocks noGrp="1"/>
          </p:cNvSpPr>
          <p:nvPr>
            <p:ph idx="1"/>
          </p:nvPr>
        </p:nvSpPr>
        <p:spPr>
          <a:xfrm>
            <a:off x="1103312" y="612950"/>
            <a:ext cx="10291519" cy="5635450"/>
          </a:xfrm>
        </p:spPr>
        <p:txBody>
          <a:bodyPr/>
          <a:lstStyle/>
          <a:p>
            <a:endParaRPr lang="he-IL" dirty="0"/>
          </a:p>
          <a:p>
            <a:r>
              <a:rPr lang="he-IL" b="1" u="sng" dirty="0"/>
              <a:t>התראות בצד אמת</a:t>
            </a:r>
          </a:p>
          <a:p>
            <a:r>
              <a:rPr lang="he-IL" dirty="0"/>
              <a:t>צד הלקוח יעמוד על גבי שרת שישלח בקשות ויקשיב לתשובות מהשרת , מאחר שהוא מקשיב לתשובות נוכל לנצל זאת ולגרום לשרת לשלוח לו הודעות , וכך יוכל צד הלקוח לקבל התראות בזמן אמת </a:t>
            </a:r>
          </a:p>
          <a:p>
            <a:endParaRPr lang="he-IL" dirty="0"/>
          </a:p>
          <a:p>
            <a:r>
              <a:rPr lang="he-IL" dirty="0"/>
              <a:t>כשאר צד הלקוח יקבל הודעה הוא ינתח אותה , ויפעל לפי הגדרות מסוימות ,</a:t>
            </a:r>
            <a:br>
              <a:rPr lang="en-US" dirty="0"/>
            </a:br>
            <a:r>
              <a:rPr lang="he-IL" dirty="0"/>
              <a:t>	אם ההודעה מכוונת ללקוח הוא יציג למשתמש שהוא קיבל הודעה חדשה , וככה </a:t>
            </a:r>
            <a:r>
              <a:rPr lang="he-IL" dirty="0" err="1"/>
              <a:t>היוזר</a:t>
            </a:r>
            <a:r>
              <a:rPr lang="he-IL" dirty="0"/>
              <a:t> יוכל להגיב ולפעול באופן 	שונה לפי ההודעה</a:t>
            </a:r>
          </a:p>
          <a:p>
            <a:pPr marL="0" indent="0">
              <a:buNone/>
            </a:pPr>
            <a:r>
              <a:rPr lang="he-IL" dirty="0"/>
              <a:t>	אם ההודעה מכוונת למערכת היא תשנה את ההגדרות שלה לפי ההודעה</a:t>
            </a:r>
          </a:p>
        </p:txBody>
      </p:sp>
    </p:spTree>
    <p:extLst>
      <p:ext uri="{BB962C8B-B14F-4D97-AF65-F5344CB8AC3E}">
        <p14:creationId xmlns:p14="http://schemas.microsoft.com/office/powerpoint/2010/main" val="1528834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מציין מיקום תוכן 4">
            <a:extLst>
              <a:ext uri="{FF2B5EF4-FFF2-40B4-BE49-F238E27FC236}">
                <a16:creationId xmlns:a16="http://schemas.microsoft.com/office/drawing/2014/main" id="{86981CF0-E356-A0C4-3FC2-855AE876F32A}"/>
              </a:ext>
            </a:extLst>
          </p:cNvPr>
          <p:cNvPicPr>
            <a:picLocks noGrp="1" noChangeAspect="1"/>
          </p:cNvPicPr>
          <p:nvPr>
            <p:ph idx="1"/>
          </p:nvPr>
        </p:nvPicPr>
        <p:blipFill>
          <a:blip r:embed="rId2"/>
          <a:stretch>
            <a:fillRect/>
          </a:stretch>
        </p:blipFill>
        <p:spPr>
          <a:xfrm>
            <a:off x="2783797" y="1744160"/>
            <a:ext cx="7049111" cy="4496190"/>
          </a:xfrm>
        </p:spPr>
      </p:pic>
      <p:sp>
        <p:nvSpPr>
          <p:cNvPr id="6" name="תיבת טקסט 5">
            <a:extLst>
              <a:ext uri="{FF2B5EF4-FFF2-40B4-BE49-F238E27FC236}">
                <a16:creationId xmlns:a16="http://schemas.microsoft.com/office/drawing/2014/main" id="{B7404CB9-C371-415E-167E-49BF5919A700}"/>
              </a:ext>
            </a:extLst>
          </p:cNvPr>
          <p:cNvSpPr txBox="1"/>
          <p:nvPr/>
        </p:nvSpPr>
        <p:spPr>
          <a:xfrm>
            <a:off x="1920551" y="338557"/>
            <a:ext cx="8350898" cy="1200329"/>
          </a:xfrm>
          <a:prstGeom prst="rect">
            <a:avLst/>
          </a:prstGeom>
          <a:noFill/>
        </p:spPr>
        <p:txBody>
          <a:bodyPr wrap="square" rtlCol="1">
            <a:spAutoFit/>
          </a:bodyPr>
          <a:lstStyle/>
          <a:p>
            <a:pPr algn="r"/>
            <a:r>
              <a:rPr lang="he-IL" dirty="0"/>
              <a:t>פה יש דוגמא להצגת של דף </a:t>
            </a:r>
            <a:r>
              <a:rPr lang="he-IL" dirty="0" err="1"/>
              <a:t>הלוגין</a:t>
            </a:r>
            <a:r>
              <a:rPr lang="he-IL" dirty="0"/>
              <a:t> ( הקוד האמיתי ארוך יותר )</a:t>
            </a:r>
            <a:r>
              <a:rPr lang="en-US" dirty="0"/>
              <a:t> </a:t>
            </a:r>
          </a:p>
          <a:p>
            <a:pPr algn="r"/>
            <a:r>
              <a:rPr lang="he-IL" dirty="0"/>
              <a:t>והוא מופיע בתוך </a:t>
            </a:r>
            <a:r>
              <a:rPr lang="he-IL" dirty="0" err="1"/>
              <a:t>האוטלט</a:t>
            </a:r>
            <a:r>
              <a:rPr lang="he-IL" dirty="0"/>
              <a:t>,</a:t>
            </a:r>
            <a:br>
              <a:rPr lang="en-US" dirty="0"/>
            </a:br>
            <a:r>
              <a:rPr lang="he-IL" dirty="0"/>
              <a:t>המערכת משתמש במצב המערכת ובודקת האם </a:t>
            </a:r>
            <a:r>
              <a:rPr lang="he-IL" dirty="0" err="1"/>
              <a:t>היוזר</a:t>
            </a:r>
            <a:r>
              <a:rPr lang="he-IL" dirty="0"/>
              <a:t> הרלוונטי מחובר , אם כן שולחת אותו ל </a:t>
            </a:r>
            <a:r>
              <a:rPr lang="en-US" dirty="0"/>
              <a:t>“/dashboards” </a:t>
            </a:r>
            <a:r>
              <a:rPr lang="he-IL" dirty="0"/>
              <a:t>מסך הראשי שמופיע ב</a:t>
            </a:r>
          </a:p>
        </p:txBody>
      </p:sp>
    </p:spTree>
    <p:extLst>
      <p:ext uri="{BB962C8B-B14F-4D97-AF65-F5344CB8AC3E}">
        <p14:creationId xmlns:p14="http://schemas.microsoft.com/office/powerpoint/2010/main" val="5878236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יונים">
  <a:themeElements>
    <a:clrScheme name="יונים">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יונים">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יונים">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354</TotalTime>
  <Words>859</Words>
  <Application>Microsoft Office PowerPoint</Application>
  <PresentationFormat>מסך רחב</PresentationFormat>
  <Paragraphs>55</Paragraphs>
  <Slides>13</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13</vt:i4>
      </vt:variant>
    </vt:vector>
  </HeadingPairs>
  <TitlesOfParts>
    <vt:vector size="18" baseType="lpstr">
      <vt:lpstr>Arial</vt:lpstr>
      <vt:lpstr>Century Gothic</vt:lpstr>
      <vt:lpstr>Söhne</vt:lpstr>
      <vt:lpstr>Wingdings 3</vt:lpstr>
      <vt:lpstr>יונים</vt:lpstr>
      <vt:lpstr>מצגת גרסה 1</vt:lpstr>
      <vt:lpstr>מה הספקנו עד כה</vt:lpstr>
      <vt:lpstr>WAF – JAVA SPARK</vt:lpstr>
      <vt:lpstr>Web service</vt:lpstr>
      <vt:lpstr> Java spark</vt:lpstr>
      <vt:lpstr>React </vt:lpstr>
      <vt:lpstr>כיצד נשתמש בה בגרסה הבאה:</vt:lpstr>
      <vt:lpstr>מצגת של PowerPoint‏</vt:lpstr>
      <vt:lpstr>מצגת של PowerPoint‏</vt:lpstr>
      <vt:lpstr>פה הקומפוננטה של דף ההתחברות מקבלת פונקציה handleOnSubmit שעושה  dispatch(login(details)) , ובעצם אומרת למערכת לבצע בקשת לוגין לפי הפרטים שנמצאים בטופס</vt:lpstr>
      <vt:lpstr>פה אנו רואים את מטודת ה login שבעזרת המשתנה noAuthApiClient ( שאצלו נמצא הurl של השרת ) שולחת מטודת post עם הפרטים הרלוונטים , ובעצם בעזרת restApi </vt:lpstr>
      <vt:lpstr>מודל מחלקות</vt:lpstr>
      <vt:lpstr>ארכיטקטורה</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גרסה 1</dc:title>
  <dc:creator>זיו כהן</dc:creator>
  <cp:lastModifiedBy>זיו כהן</cp:lastModifiedBy>
  <cp:revision>5</cp:revision>
  <dcterms:created xsi:type="dcterms:W3CDTF">2023-04-18T20:12:53Z</dcterms:created>
  <dcterms:modified xsi:type="dcterms:W3CDTF">2023-04-24T13:15:54Z</dcterms:modified>
</cp:coreProperties>
</file>