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5" r:id="rId4"/>
  </p:sldMasterIdLst>
  <p:notesMasterIdLst>
    <p:notesMasterId r:id="rId27"/>
  </p:notesMasterIdLst>
  <p:handoutMasterIdLst>
    <p:handoutMasterId r:id="rId28"/>
  </p:handoutMasterIdLst>
  <p:sldIdLst>
    <p:sldId id="359" r:id="rId5"/>
    <p:sldId id="267" r:id="rId6"/>
    <p:sldId id="360" r:id="rId7"/>
    <p:sldId id="270" r:id="rId8"/>
    <p:sldId id="417" r:id="rId9"/>
    <p:sldId id="420" r:id="rId10"/>
    <p:sldId id="421" r:id="rId11"/>
    <p:sldId id="422" r:id="rId12"/>
    <p:sldId id="436" r:id="rId13"/>
    <p:sldId id="423" r:id="rId14"/>
    <p:sldId id="435" r:id="rId15"/>
    <p:sldId id="424" r:id="rId16"/>
    <p:sldId id="428" r:id="rId17"/>
    <p:sldId id="429" r:id="rId18"/>
    <p:sldId id="427" r:id="rId19"/>
    <p:sldId id="437" r:id="rId20"/>
    <p:sldId id="425" r:id="rId21"/>
    <p:sldId id="426" r:id="rId22"/>
    <p:sldId id="430" r:id="rId23"/>
    <p:sldId id="432" r:id="rId24"/>
    <p:sldId id="434" r:id="rId25"/>
    <p:sldId id="395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fKvL+nIqxles6Zdj83LhOw" hashData="Eme8xniyA/TDngMSoQ2MvckEVo4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22" clrIdx="1"/>
  <p:cmAuthor id="2" name="training" initials="t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A3E0FF"/>
    <a:srgbClr val="EA3800"/>
    <a:srgbClr val="FFFF99"/>
    <a:srgbClr val="FFCCCC"/>
    <a:srgbClr val="FDFDE3"/>
    <a:srgbClr val="66CCFF"/>
    <a:srgbClr val="CCCC00"/>
    <a:srgbClr val="800000"/>
    <a:srgbClr val="6135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5327" autoAdjust="0"/>
  </p:normalViewPr>
  <p:slideViewPr>
    <p:cSldViewPr>
      <p:cViewPr>
        <p:scale>
          <a:sx n="60" d="100"/>
          <a:sy n="60" d="100"/>
        </p:scale>
        <p:origin x="-786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65DE7-6514-4B6C-AD2A-FA8278713448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8F7EF5-F627-4A80-8FB5-AAE7982236C0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MVC</a:t>
          </a:r>
          <a:endParaRPr lang="en-US" sz="2400" dirty="0">
            <a:solidFill>
              <a:schemeClr val="tx1"/>
            </a:solidFill>
          </a:endParaRPr>
        </a:p>
      </dgm:t>
    </dgm:pt>
    <dgm:pt modelId="{ABF73DF4-94C1-42C2-BDD3-64B192050656}" type="parTrans" cxnId="{7DEDAA73-8A16-4701-A3F5-B6AF4E0AD4E5}">
      <dgm:prSet/>
      <dgm:spPr/>
      <dgm:t>
        <a:bodyPr/>
        <a:lstStyle/>
        <a:p>
          <a:endParaRPr lang="en-US"/>
        </a:p>
      </dgm:t>
    </dgm:pt>
    <dgm:pt modelId="{779908BC-A405-4D57-AAD9-82F9CAEE0343}" type="sibTrans" cxnId="{7DEDAA73-8A16-4701-A3F5-B6AF4E0AD4E5}">
      <dgm:prSet/>
      <dgm:spPr/>
      <dgm:t>
        <a:bodyPr/>
        <a:lstStyle/>
        <a:p>
          <a:endParaRPr lang="en-US"/>
        </a:p>
      </dgm:t>
    </dgm:pt>
    <dgm:pt modelId="{02E3D99D-E51A-4D70-8F13-D254F84BEF69}">
      <dgm:prSet phldrT="[Text]" custT="1"/>
      <dgm:spPr>
        <a:ln>
          <a:solidFill>
            <a:srgbClr val="002060"/>
          </a:solidFill>
        </a:ln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Model</a:t>
          </a:r>
          <a:endParaRPr lang="en-US" sz="2400" dirty="0">
            <a:solidFill>
              <a:schemeClr val="tx1"/>
            </a:solidFill>
          </a:endParaRPr>
        </a:p>
      </dgm:t>
    </dgm:pt>
    <dgm:pt modelId="{E6CF8C3E-6F39-4813-A73C-2DB95CFBC743}" type="parTrans" cxnId="{DEFDF7F2-7A30-43BD-86DF-D6E515316396}">
      <dgm:prSet/>
      <dgm:spPr/>
      <dgm:t>
        <a:bodyPr/>
        <a:lstStyle/>
        <a:p>
          <a:endParaRPr lang="en-US"/>
        </a:p>
      </dgm:t>
    </dgm:pt>
    <dgm:pt modelId="{2CF4ADF9-6C77-45F9-BE47-72B386E36CA6}" type="sibTrans" cxnId="{DEFDF7F2-7A30-43BD-86DF-D6E515316396}">
      <dgm:prSet/>
      <dgm:spPr/>
      <dgm:t>
        <a:bodyPr/>
        <a:lstStyle/>
        <a:p>
          <a:endParaRPr lang="en-US"/>
        </a:p>
      </dgm:t>
    </dgm:pt>
    <dgm:pt modelId="{F3F8DDF7-9EDB-407E-B04B-0FD088615A88}">
      <dgm:prSet phldrT="[Text]" custT="1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View</a:t>
          </a:r>
          <a:endParaRPr lang="en-US" sz="2400" dirty="0">
            <a:solidFill>
              <a:schemeClr val="tx1"/>
            </a:solidFill>
          </a:endParaRPr>
        </a:p>
      </dgm:t>
    </dgm:pt>
    <dgm:pt modelId="{73506DDF-5B1A-4B3A-9200-0AA1B198EACA}" type="parTrans" cxnId="{447D10CB-C3C2-49F5-8522-CF04034D88AF}">
      <dgm:prSet/>
      <dgm:spPr/>
      <dgm:t>
        <a:bodyPr/>
        <a:lstStyle/>
        <a:p>
          <a:endParaRPr lang="en-US"/>
        </a:p>
      </dgm:t>
    </dgm:pt>
    <dgm:pt modelId="{DBD53064-9985-48BA-9578-268A7D10B861}" type="sibTrans" cxnId="{447D10CB-C3C2-49F5-8522-CF04034D88AF}">
      <dgm:prSet/>
      <dgm:spPr/>
      <dgm:t>
        <a:bodyPr/>
        <a:lstStyle/>
        <a:p>
          <a:endParaRPr lang="en-US"/>
        </a:p>
      </dgm:t>
    </dgm:pt>
    <dgm:pt modelId="{323AA1BD-B014-41F1-8854-FF15293A4B6D}">
      <dgm:prSet phldrT="[Text]" custT="1"/>
      <dgm:spPr>
        <a:solidFill>
          <a:schemeClr val="bg1">
            <a:lumMod val="6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Controller</a:t>
          </a:r>
          <a:endParaRPr lang="en-US" sz="2400" dirty="0">
            <a:solidFill>
              <a:schemeClr val="tx1"/>
            </a:solidFill>
          </a:endParaRPr>
        </a:p>
      </dgm:t>
    </dgm:pt>
    <dgm:pt modelId="{D5B1CA18-FB8B-48FD-84B2-E9C4C60C0656}" type="parTrans" cxnId="{92975C6F-AA48-44CC-9EB5-D31481F7EBEF}">
      <dgm:prSet/>
      <dgm:spPr/>
      <dgm:t>
        <a:bodyPr/>
        <a:lstStyle/>
        <a:p>
          <a:endParaRPr lang="en-US"/>
        </a:p>
      </dgm:t>
    </dgm:pt>
    <dgm:pt modelId="{6D3B2E44-11F9-4210-B7F4-6F173338CB64}" type="sibTrans" cxnId="{92975C6F-AA48-44CC-9EB5-D31481F7EBEF}">
      <dgm:prSet/>
      <dgm:spPr/>
      <dgm:t>
        <a:bodyPr/>
        <a:lstStyle/>
        <a:p>
          <a:endParaRPr lang="en-US"/>
        </a:p>
      </dgm:t>
    </dgm:pt>
    <dgm:pt modelId="{1CAB10B0-A9DB-4202-88CD-1C1855999EE5}" type="pres">
      <dgm:prSet presAssocID="{A0065DE7-6514-4B6C-AD2A-FA82787134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7320E5-B731-4D95-AEEC-713DF36A58E1}" type="pres">
      <dgm:prSet presAssocID="{7C8F7EF5-F627-4A80-8FB5-AAE798223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CC211B4-D922-4138-917F-B0F26D7D80A1}" type="pres">
      <dgm:prSet presAssocID="{7C8F7EF5-F627-4A80-8FB5-AAE7982236C0}" presName="rootComposite1" presStyleCnt="0"/>
      <dgm:spPr/>
      <dgm:t>
        <a:bodyPr/>
        <a:lstStyle/>
        <a:p>
          <a:endParaRPr lang="en-US"/>
        </a:p>
      </dgm:t>
    </dgm:pt>
    <dgm:pt modelId="{B911D925-CEB6-45C0-BA2E-0A98EC41E253}" type="pres">
      <dgm:prSet presAssocID="{7C8F7EF5-F627-4A80-8FB5-AAE798223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FEFC2F-B479-4D6D-AC12-95B3BFB04D23}" type="pres">
      <dgm:prSet presAssocID="{7C8F7EF5-F627-4A80-8FB5-AAE7982236C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4C7B81D-F67C-4477-8D44-BEDAA67FD625}" type="pres">
      <dgm:prSet presAssocID="{7C8F7EF5-F627-4A80-8FB5-AAE7982236C0}" presName="hierChild2" presStyleCnt="0"/>
      <dgm:spPr/>
      <dgm:t>
        <a:bodyPr/>
        <a:lstStyle/>
        <a:p>
          <a:endParaRPr lang="en-US"/>
        </a:p>
      </dgm:t>
    </dgm:pt>
    <dgm:pt modelId="{11D0DFEE-ECDA-4FBC-8305-511B14ED940F}" type="pres">
      <dgm:prSet presAssocID="{E6CF8C3E-6F39-4813-A73C-2DB95CFBC74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1D934DA-A5BC-4477-99ED-DFABB1F9D613}" type="pres">
      <dgm:prSet presAssocID="{02E3D99D-E51A-4D70-8F13-D254F84BEF6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8330565-2507-458B-815A-91C800C4F2E1}" type="pres">
      <dgm:prSet presAssocID="{02E3D99D-E51A-4D70-8F13-D254F84BEF69}" presName="rootComposite" presStyleCnt="0"/>
      <dgm:spPr/>
      <dgm:t>
        <a:bodyPr/>
        <a:lstStyle/>
        <a:p>
          <a:endParaRPr lang="en-US"/>
        </a:p>
      </dgm:t>
    </dgm:pt>
    <dgm:pt modelId="{B7161148-3545-4BE7-9897-DCD0FE06616E}" type="pres">
      <dgm:prSet presAssocID="{02E3D99D-E51A-4D70-8F13-D254F84BEF69}" presName="rootText" presStyleLbl="node2" presStyleIdx="0" presStyleCnt="3" custLinFactX="-18008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10768-B780-4908-96E3-1547198C4ED8}" type="pres">
      <dgm:prSet presAssocID="{02E3D99D-E51A-4D70-8F13-D254F84BEF69}" presName="rootConnector" presStyleLbl="node2" presStyleIdx="0" presStyleCnt="3"/>
      <dgm:spPr/>
      <dgm:t>
        <a:bodyPr/>
        <a:lstStyle/>
        <a:p>
          <a:endParaRPr lang="en-US"/>
        </a:p>
      </dgm:t>
    </dgm:pt>
    <dgm:pt modelId="{4D72DCAE-2C9A-42C3-A575-9576C02B771D}" type="pres">
      <dgm:prSet presAssocID="{02E3D99D-E51A-4D70-8F13-D254F84BEF69}" presName="hierChild4" presStyleCnt="0"/>
      <dgm:spPr/>
      <dgm:t>
        <a:bodyPr/>
        <a:lstStyle/>
        <a:p>
          <a:endParaRPr lang="en-US"/>
        </a:p>
      </dgm:t>
    </dgm:pt>
    <dgm:pt modelId="{BD419200-C2A6-4CEC-8E73-36BCF4D40842}" type="pres">
      <dgm:prSet presAssocID="{02E3D99D-E51A-4D70-8F13-D254F84BEF69}" presName="hierChild5" presStyleCnt="0"/>
      <dgm:spPr/>
      <dgm:t>
        <a:bodyPr/>
        <a:lstStyle/>
        <a:p>
          <a:endParaRPr lang="en-US"/>
        </a:p>
      </dgm:t>
    </dgm:pt>
    <dgm:pt modelId="{4E8578A5-B4E5-40F5-98F5-6310CBF05D8C}" type="pres">
      <dgm:prSet presAssocID="{73506DDF-5B1A-4B3A-9200-0AA1B198EAC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56A9C66-61E8-46F4-8FF3-ACE074AC2071}" type="pres">
      <dgm:prSet presAssocID="{F3F8DDF7-9EDB-407E-B04B-0FD088615A8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237772F-21BD-46FC-AAD3-EDFDC4DADD92}" type="pres">
      <dgm:prSet presAssocID="{F3F8DDF7-9EDB-407E-B04B-0FD088615A88}" presName="rootComposite" presStyleCnt="0"/>
      <dgm:spPr/>
      <dgm:t>
        <a:bodyPr/>
        <a:lstStyle/>
        <a:p>
          <a:endParaRPr lang="en-US"/>
        </a:p>
      </dgm:t>
    </dgm:pt>
    <dgm:pt modelId="{3C9DE399-941D-4DB5-9AF2-9CAB9210BC40}" type="pres">
      <dgm:prSet presAssocID="{F3F8DDF7-9EDB-407E-B04B-0FD088615A88}" presName="rootText" presStyleLbl="node2" presStyleIdx="1" presStyleCnt="3" custLinFactNeighborX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6BB43-FB99-469B-A59C-67B28E02F6A4}" type="pres">
      <dgm:prSet presAssocID="{F3F8DDF7-9EDB-407E-B04B-0FD088615A88}" presName="rootConnector" presStyleLbl="node2" presStyleIdx="1" presStyleCnt="3"/>
      <dgm:spPr/>
      <dgm:t>
        <a:bodyPr/>
        <a:lstStyle/>
        <a:p>
          <a:endParaRPr lang="en-US"/>
        </a:p>
      </dgm:t>
    </dgm:pt>
    <dgm:pt modelId="{F104A913-49BC-429D-AEE5-E574AE1F17C9}" type="pres">
      <dgm:prSet presAssocID="{F3F8DDF7-9EDB-407E-B04B-0FD088615A88}" presName="hierChild4" presStyleCnt="0"/>
      <dgm:spPr/>
      <dgm:t>
        <a:bodyPr/>
        <a:lstStyle/>
        <a:p>
          <a:endParaRPr lang="en-US"/>
        </a:p>
      </dgm:t>
    </dgm:pt>
    <dgm:pt modelId="{9DBEA2D9-D101-4153-91D3-CEDE631A9D7C}" type="pres">
      <dgm:prSet presAssocID="{F3F8DDF7-9EDB-407E-B04B-0FD088615A88}" presName="hierChild5" presStyleCnt="0"/>
      <dgm:spPr/>
      <dgm:t>
        <a:bodyPr/>
        <a:lstStyle/>
        <a:p>
          <a:endParaRPr lang="en-US"/>
        </a:p>
      </dgm:t>
    </dgm:pt>
    <dgm:pt modelId="{97D9739E-D04D-42C1-BD1A-27AEB509C263}" type="pres">
      <dgm:prSet presAssocID="{D5B1CA18-FB8B-48FD-84B2-E9C4C60C065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84682D7-5D25-4CF2-AC9D-662D5057AC5C}" type="pres">
      <dgm:prSet presAssocID="{323AA1BD-B014-41F1-8854-FF15293A4B6D}" presName="hierRoot2" presStyleCnt="0">
        <dgm:presLayoutVars>
          <dgm:hierBranch val="init"/>
        </dgm:presLayoutVars>
      </dgm:prSet>
      <dgm:spPr/>
    </dgm:pt>
    <dgm:pt modelId="{834B2173-C1FC-43FB-9523-564B5DF308DB}" type="pres">
      <dgm:prSet presAssocID="{323AA1BD-B014-41F1-8854-FF15293A4B6D}" presName="rootComposite" presStyleCnt="0"/>
      <dgm:spPr/>
    </dgm:pt>
    <dgm:pt modelId="{9C65FD3A-63CE-4728-8DAB-464A8225A63B}" type="pres">
      <dgm:prSet presAssocID="{323AA1BD-B014-41F1-8854-FF15293A4B6D}" presName="rootText" presStyleLbl="node2" presStyleIdx="2" presStyleCnt="3" custLinFactNeighborX="630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6DF73-C896-4EA5-A571-7B19339DF45F}" type="pres">
      <dgm:prSet presAssocID="{323AA1BD-B014-41F1-8854-FF15293A4B6D}" presName="rootConnector" presStyleLbl="node2" presStyleIdx="2" presStyleCnt="3"/>
      <dgm:spPr/>
      <dgm:t>
        <a:bodyPr/>
        <a:lstStyle/>
        <a:p>
          <a:endParaRPr lang="en-US"/>
        </a:p>
      </dgm:t>
    </dgm:pt>
    <dgm:pt modelId="{2EEE44D4-B012-4F2B-A759-09EF269D9E79}" type="pres">
      <dgm:prSet presAssocID="{323AA1BD-B014-41F1-8854-FF15293A4B6D}" presName="hierChild4" presStyleCnt="0"/>
      <dgm:spPr/>
    </dgm:pt>
    <dgm:pt modelId="{A799A59C-24DC-4218-AD75-4373D6E63C7D}" type="pres">
      <dgm:prSet presAssocID="{323AA1BD-B014-41F1-8854-FF15293A4B6D}" presName="hierChild5" presStyleCnt="0"/>
      <dgm:spPr/>
    </dgm:pt>
    <dgm:pt modelId="{5E8656CA-2B02-46D9-8CDF-61A404E8DE37}" type="pres">
      <dgm:prSet presAssocID="{7C8F7EF5-F627-4A80-8FB5-AAE7982236C0}" presName="hierChild3" presStyleCnt="0"/>
      <dgm:spPr/>
      <dgm:t>
        <a:bodyPr/>
        <a:lstStyle/>
        <a:p>
          <a:endParaRPr lang="en-US"/>
        </a:p>
      </dgm:t>
    </dgm:pt>
  </dgm:ptLst>
  <dgm:cxnLst>
    <dgm:cxn modelId="{581DCCFE-0C7B-4932-B3DF-0BDB510E4BCE}" type="presOf" srcId="{D5B1CA18-FB8B-48FD-84B2-E9C4C60C0656}" destId="{97D9739E-D04D-42C1-BD1A-27AEB509C263}" srcOrd="0" destOrd="0" presId="urn:microsoft.com/office/officeart/2005/8/layout/orgChart1"/>
    <dgm:cxn modelId="{7DEDAA73-8A16-4701-A3F5-B6AF4E0AD4E5}" srcId="{A0065DE7-6514-4B6C-AD2A-FA8278713448}" destId="{7C8F7EF5-F627-4A80-8FB5-AAE7982236C0}" srcOrd="0" destOrd="0" parTransId="{ABF73DF4-94C1-42C2-BDD3-64B192050656}" sibTransId="{779908BC-A405-4D57-AAD9-82F9CAEE0343}"/>
    <dgm:cxn modelId="{868EDCC7-13CC-494D-9649-4B06642F22A3}" type="presOf" srcId="{F3F8DDF7-9EDB-407E-B04B-0FD088615A88}" destId="{3C9DE399-941D-4DB5-9AF2-9CAB9210BC40}" srcOrd="0" destOrd="0" presId="urn:microsoft.com/office/officeart/2005/8/layout/orgChart1"/>
    <dgm:cxn modelId="{E0C408EE-FB08-49F1-B4A0-25E76A07DC59}" type="presOf" srcId="{323AA1BD-B014-41F1-8854-FF15293A4B6D}" destId="{9C65FD3A-63CE-4728-8DAB-464A8225A63B}" srcOrd="0" destOrd="0" presId="urn:microsoft.com/office/officeart/2005/8/layout/orgChart1"/>
    <dgm:cxn modelId="{E7F13160-CE74-4562-8743-DB7A39EB9A12}" type="presOf" srcId="{02E3D99D-E51A-4D70-8F13-D254F84BEF69}" destId="{B7161148-3545-4BE7-9897-DCD0FE06616E}" srcOrd="0" destOrd="0" presId="urn:microsoft.com/office/officeart/2005/8/layout/orgChart1"/>
    <dgm:cxn modelId="{447D10CB-C3C2-49F5-8522-CF04034D88AF}" srcId="{7C8F7EF5-F627-4A80-8FB5-AAE7982236C0}" destId="{F3F8DDF7-9EDB-407E-B04B-0FD088615A88}" srcOrd="1" destOrd="0" parTransId="{73506DDF-5B1A-4B3A-9200-0AA1B198EACA}" sibTransId="{DBD53064-9985-48BA-9578-268A7D10B861}"/>
    <dgm:cxn modelId="{8459A191-23CF-486C-A3F2-657F764E20F7}" type="presOf" srcId="{323AA1BD-B014-41F1-8854-FF15293A4B6D}" destId="{8456DF73-C896-4EA5-A571-7B19339DF45F}" srcOrd="1" destOrd="0" presId="urn:microsoft.com/office/officeart/2005/8/layout/orgChart1"/>
    <dgm:cxn modelId="{92975C6F-AA48-44CC-9EB5-D31481F7EBEF}" srcId="{7C8F7EF5-F627-4A80-8FB5-AAE7982236C0}" destId="{323AA1BD-B014-41F1-8854-FF15293A4B6D}" srcOrd="2" destOrd="0" parTransId="{D5B1CA18-FB8B-48FD-84B2-E9C4C60C0656}" sibTransId="{6D3B2E44-11F9-4210-B7F4-6F173338CB64}"/>
    <dgm:cxn modelId="{FEFECF88-A8B2-4764-8626-0BE980606686}" type="presOf" srcId="{7C8F7EF5-F627-4A80-8FB5-AAE7982236C0}" destId="{48FEFC2F-B479-4D6D-AC12-95B3BFB04D23}" srcOrd="1" destOrd="0" presId="urn:microsoft.com/office/officeart/2005/8/layout/orgChart1"/>
    <dgm:cxn modelId="{2230DDAD-4E26-4D3A-B61F-44FFA546A558}" type="presOf" srcId="{F3F8DDF7-9EDB-407E-B04B-0FD088615A88}" destId="{BFD6BB43-FB99-469B-A59C-67B28E02F6A4}" srcOrd="1" destOrd="0" presId="urn:microsoft.com/office/officeart/2005/8/layout/orgChart1"/>
    <dgm:cxn modelId="{7AD38884-AF0D-4FBE-91E2-41F137B84EB7}" type="presOf" srcId="{02E3D99D-E51A-4D70-8F13-D254F84BEF69}" destId="{9B110768-B780-4908-96E3-1547198C4ED8}" srcOrd="1" destOrd="0" presId="urn:microsoft.com/office/officeart/2005/8/layout/orgChart1"/>
    <dgm:cxn modelId="{A160EDCD-44EE-4F5C-BC13-C6959E6A6C53}" type="presOf" srcId="{7C8F7EF5-F627-4A80-8FB5-AAE7982236C0}" destId="{B911D925-CEB6-45C0-BA2E-0A98EC41E253}" srcOrd="0" destOrd="0" presId="urn:microsoft.com/office/officeart/2005/8/layout/orgChart1"/>
    <dgm:cxn modelId="{70E22403-BE30-4121-B12C-6AFE3A76CE00}" type="presOf" srcId="{73506DDF-5B1A-4B3A-9200-0AA1B198EACA}" destId="{4E8578A5-B4E5-40F5-98F5-6310CBF05D8C}" srcOrd="0" destOrd="0" presId="urn:microsoft.com/office/officeart/2005/8/layout/orgChart1"/>
    <dgm:cxn modelId="{ECEA2C85-2CD3-4007-BC5E-7ED13AAA8D87}" type="presOf" srcId="{E6CF8C3E-6F39-4813-A73C-2DB95CFBC743}" destId="{11D0DFEE-ECDA-4FBC-8305-511B14ED940F}" srcOrd="0" destOrd="0" presId="urn:microsoft.com/office/officeart/2005/8/layout/orgChart1"/>
    <dgm:cxn modelId="{DEFDF7F2-7A30-43BD-86DF-D6E515316396}" srcId="{7C8F7EF5-F627-4A80-8FB5-AAE7982236C0}" destId="{02E3D99D-E51A-4D70-8F13-D254F84BEF69}" srcOrd="0" destOrd="0" parTransId="{E6CF8C3E-6F39-4813-A73C-2DB95CFBC743}" sibTransId="{2CF4ADF9-6C77-45F9-BE47-72B386E36CA6}"/>
    <dgm:cxn modelId="{8F28F694-F5BE-4585-A9E3-3A262F018054}" type="presOf" srcId="{A0065DE7-6514-4B6C-AD2A-FA8278713448}" destId="{1CAB10B0-A9DB-4202-88CD-1C1855999EE5}" srcOrd="0" destOrd="0" presId="urn:microsoft.com/office/officeart/2005/8/layout/orgChart1"/>
    <dgm:cxn modelId="{991C5AD3-4702-4DA9-85A3-E807771D6E54}" type="presParOf" srcId="{1CAB10B0-A9DB-4202-88CD-1C1855999EE5}" destId="{707320E5-B731-4D95-AEEC-713DF36A58E1}" srcOrd="0" destOrd="0" presId="urn:microsoft.com/office/officeart/2005/8/layout/orgChart1"/>
    <dgm:cxn modelId="{A8F471F2-AA01-4B25-B601-0880D6FEEB29}" type="presParOf" srcId="{707320E5-B731-4D95-AEEC-713DF36A58E1}" destId="{9CC211B4-D922-4138-917F-B0F26D7D80A1}" srcOrd="0" destOrd="0" presId="urn:microsoft.com/office/officeart/2005/8/layout/orgChart1"/>
    <dgm:cxn modelId="{235E5B0D-80DD-4487-9411-43872716F67E}" type="presParOf" srcId="{9CC211B4-D922-4138-917F-B0F26D7D80A1}" destId="{B911D925-CEB6-45C0-BA2E-0A98EC41E253}" srcOrd="0" destOrd="0" presId="urn:microsoft.com/office/officeart/2005/8/layout/orgChart1"/>
    <dgm:cxn modelId="{6781ABA3-F062-4FB4-8EA1-6170B926614D}" type="presParOf" srcId="{9CC211B4-D922-4138-917F-B0F26D7D80A1}" destId="{48FEFC2F-B479-4D6D-AC12-95B3BFB04D23}" srcOrd="1" destOrd="0" presId="urn:microsoft.com/office/officeart/2005/8/layout/orgChart1"/>
    <dgm:cxn modelId="{02C6586B-A267-43EA-BC69-4616CF7B1F06}" type="presParOf" srcId="{707320E5-B731-4D95-AEEC-713DF36A58E1}" destId="{04C7B81D-F67C-4477-8D44-BEDAA67FD625}" srcOrd="1" destOrd="0" presId="urn:microsoft.com/office/officeart/2005/8/layout/orgChart1"/>
    <dgm:cxn modelId="{79AE51B8-E3FC-43AF-9673-EECADD690A8E}" type="presParOf" srcId="{04C7B81D-F67C-4477-8D44-BEDAA67FD625}" destId="{11D0DFEE-ECDA-4FBC-8305-511B14ED940F}" srcOrd="0" destOrd="0" presId="urn:microsoft.com/office/officeart/2005/8/layout/orgChart1"/>
    <dgm:cxn modelId="{E58A40E2-2FE1-45FD-855D-D16C81165D68}" type="presParOf" srcId="{04C7B81D-F67C-4477-8D44-BEDAA67FD625}" destId="{C1D934DA-A5BC-4477-99ED-DFABB1F9D613}" srcOrd="1" destOrd="0" presId="urn:microsoft.com/office/officeart/2005/8/layout/orgChart1"/>
    <dgm:cxn modelId="{A6D41234-4CFF-4878-82FB-21EA7F84D092}" type="presParOf" srcId="{C1D934DA-A5BC-4477-99ED-DFABB1F9D613}" destId="{28330565-2507-458B-815A-91C800C4F2E1}" srcOrd="0" destOrd="0" presId="urn:microsoft.com/office/officeart/2005/8/layout/orgChart1"/>
    <dgm:cxn modelId="{691D6581-5308-4218-BEA9-070A22A23AD3}" type="presParOf" srcId="{28330565-2507-458B-815A-91C800C4F2E1}" destId="{B7161148-3545-4BE7-9897-DCD0FE06616E}" srcOrd="0" destOrd="0" presId="urn:microsoft.com/office/officeart/2005/8/layout/orgChart1"/>
    <dgm:cxn modelId="{67966869-CB6B-4C87-A3B8-C2A3199E4E8F}" type="presParOf" srcId="{28330565-2507-458B-815A-91C800C4F2E1}" destId="{9B110768-B780-4908-96E3-1547198C4ED8}" srcOrd="1" destOrd="0" presId="urn:microsoft.com/office/officeart/2005/8/layout/orgChart1"/>
    <dgm:cxn modelId="{16178981-E99E-40DE-967E-7CF749E518D1}" type="presParOf" srcId="{C1D934DA-A5BC-4477-99ED-DFABB1F9D613}" destId="{4D72DCAE-2C9A-42C3-A575-9576C02B771D}" srcOrd="1" destOrd="0" presId="urn:microsoft.com/office/officeart/2005/8/layout/orgChart1"/>
    <dgm:cxn modelId="{2C61EFD2-3B3E-40B2-ADEE-E749D9A7CF98}" type="presParOf" srcId="{C1D934DA-A5BC-4477-99ED-DFABB1F9D613}" destId="{BD419200-C2A6-4CEC-8E73-36BCF4D40842}" srcOrd="2" destOrd="0" presId="urn:microsoft.com/office/officeart/2005/8/layout/orgChart1"/>
    <dgm:cxn modelId="{1F84BACF-6A6B-4E75-ACE2-ABCD5EDF69C6}" type="presParOf" srcId="{04C7B81D-F67C-4477-8D44-BEDAA67FD625}" destId="{4E8578A5-B4E5-40F5-98F5-6310CBF05D8C}" srcOrd="2" destOrd="0" presId="urn:microsoft.com/office/officeart/2005/8/layout/orgChart1"/>
    <dgm:cxn modelId="{0B09BD5C-2967-493F-B970-F7C7AC8D31CB}" type="presParOf" srcId="{04C7B81D-F67C-4477-8D44-BEDAA67FD625}" destId="{156A9C66-61E8-46F4-8FF3-ACE074AC2071}" srcOrd="3" destOrd="0" presId="urn:microsoft.com/office/officeart/2005/8/layout/orgChart1"/>
    <dgm:cxn modelId="{740CCB76-C17A-4957-805D-0CC645D7AEF3}" type="presParOf" srcId="{156A9C66-61E8-46F4-8FF3-ACE074AC2071}" destId="{B237772F-21BD-46FC-AAD3-EDFDC4DADD92}" srcOrd="0" destOrd="0" presId="urn:microsoft.com/office/officeart/2005/8/layout/orgChart1"/>
    <dgm:cxn modelId="{F917C606-A7DF-41FB-9D18-B86A062A7215}" type="presParOf" srcId="{B237772F-21BD-46FC-AAD3-EDFDC4DADD92}" destId="{3C9DE399-941D-4DB5-9AF2-9CAB9210BC40}" srcOrd="0" destOrd="0" presId="urn:microsoft.com/office/officeart/2005/8/layout/orgChart1"/>
    <dgm:cxn modelId="{337D0B47-9464-4EF4-8383-1BAD88771C2E}" type="presParOf" srcId="{B237772F-21BD-46FC-AAD3-EDFDC4DADD92}" destId="{BFD6BB43-FB99-469B-A59C-67B28E02F6A4}" srcOrd="1" destOrd="0" presId="urn:microsoft.com/office/officeart/2005/8/layout/orgChart1"/>
    <dgm:cxn modelId="{A621165B-BA7D-442E-A449-11F1D5B48150}" type="presParOf" srcId="{156A9C66-61E8-46F4-8FF3-ACE074AC2071}" destId="{F104A913-49BC-429D-AEE5-E574AE1F17C9}" srcOrd="1" destOrd="0" presId="urn:microsoft.com/office/officeart/2005/8/layout/orgChart1"/>
    <dgm:cxn modelId="{0B20A7DF-D76D-43AD-B143-EE7956CD55B0}" type="presParOf" srcId="{156A9C66-61E8-46F4-8FF3-ACE074AC2071}" destId="{9DBEA2D9-D101-4153-91D3-CEDE631A9D7C}" srcOrd="2" destOrd="0" presId="urn:microsoft.com/office/officeart/2005/8/layout/orgChart1"/>
    <dgm:cxn modelId="{356C9335-51B2-4BC6-A537-0B6892812778}" type="presParOf" srcId="{04C7B81D-F67C-4477-8D44-BEDAA67FD625}" destId="{97D9739E-D04D-42C1-BD1A-27AEB509C263}" srcOrd="4" destOrd="0" presId="urn:microsoft.com/office/officeart/2005/8/layout/orgChart1"/>
    <dgm:cxn modelId="{59019B19-9F12-42E0-9A1D-12EC1BCFCF8E}" type="presParOf" srcId="{04C7B81D-F67C-4477-8D44-BEDAA67FD625}" destId="{484682D7-5D25-4CF2-AC9D-662D5057AC5C}" srcOrd="5" destOrd="0" presId="urn:microsoft.com/office/officeart/2005/8/layout/orgChart1"/>
    <dgm:cxn modelId="{0A4FE98B-19F6-4EC6-9B40-8B5CA1DD0100}" type="presParOf" srcId="{484682D7-5D25-4CF2-AC9D-662D5057AC5C}" destId="{834B2173-C1FC-43FB-9523-564B5DF308DB}" srcOrd="0" destOrd="0" presId="urn:microsoft.com/office/officeart/2005/8/layout/orgChart1"/>
    <dgm:cxn modelId="{F8CEDD4F-F845-4C17-B1C2-F29410BA103C}" type="presParOf" srcId="{834B2173-C1FC-43FB-9523-564B5DF308DB}" destId="{9C65FD3A-63CE-4728-8DAB-464A8225A63B}" srcOrd="0" destOrd="0" presId="urn:microsoft.com/office/officeart/2005/8/layout/orgChart1"/>
    <dgm:cxn modelId="{9EE3ACE4-80BB-4D41-9EB8-FA8CFE781372}" type="presParOf" srcId="{834B2173-C1FC-43FB-9523-564B5DF308DB}" destId="{8456DF73-C896-4EA5-A571-7B19339DF45F}" srcOrd="1" destOrd="0" presId="urn:microsoft.com/office/officeart/2005/8/layout/orgChart1"/>
    <dgm:cxn modelId="{899C149D-36C9-4267-B85C-5013B1FED71D}" type="presParOf" srcId="{484682D7-5D25-4CF2-AC9D-662D5057AC5C}" destId="{2EEE44D4-B012-4F2B-A759-09EF269D9E79}" srcOrd="1" destOrd="0" presId="urn:microsoft.com/office/officeart/2005/8/layout/orgChart1"/>
    <dgm:cxn modelId="{DB6CCEC0-667A-4D67-BB57-6A0040F297EE}" type="presParOf" srcId="{484682D7-5D25-4CF2-AC9D-662D5057AC5C}" destId="{A799A59C-24DC-4218-AD75-4373D6E63C7D}" srcOrd="2" destOrd="0" presId="urn:microsoft.com/office/officeart/2005/8/layout/orgChart1"/>
    <dgm:cxn modelId="{5DDA442D-F0D9-431B-A6E9-2B932382C6EF}" type="presParOf" srcId="{707320E5-B731-4D95-AEEC-713DF36A58E1}" destId="{5E8656CA-2B02-46D9-8CDF-61A404E8DE37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D9739E-D04D-42C1-BD1A-27AEB509C263}">
      <dsp:nvSpPr>
        <dsp:cNvPr id="0" name=""/>
        <dsp:cNvSpPr/>
      </dsp:nvSpPr>
      <dsp:spPr>
        <a:xfrm>
          <a:off x="3162300" y="692891"/>
          <a:ext cx="2470353" cy="29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08"/>
              </a:lnTo>
              <a:lnTo>
                <a:pt x="2470353" y="145308"/>
              </a:lnTo>
              <a:lnTo>
                <a:pt x="2470353" y="29061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578A5-B4E5-40F5-98F5-6310CBF05D8C}">
      <dsp:nvSpPr>
        <dsp:cNvPr id="0" name=""/>
        <dsp:cNvSpPr/>
      </dsp:nvSpPr>
      <dsp:spPr>
        <a:xfrm>
          <a:off x="3116580" y="692891"/>
          <a:ext cx="91440" cy="2906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8"/>
              </a:lnTo>
              <a:lnTo>
                <a:pt x="46149" y="145308"/>
              </a:lnTo>
              <a:lnTo>
                <a:pt x="46149" y="29061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0DFEE-ECDA-4FBC-8305-511B14ED940F}">
      <dsp:nvSpPr>
        <dsp:cNvPr id="0" name=""/>
        <dsp:cNvSpPr/>
      </dsp:nvSpPr>
      <dsp:spPr>
        <a:xfrm>
          <a:off x="691946" y="692891"/>
          <a:ext cx="2470353" cy="290617"/>
        </a:xfrm>
        <a:custGeom>
          <a:avLst/>
          <a:gdLst/>
          <a:ahLst/>
          <a:cxnLst/>
          <a:rect l="0" t="0" r="0" b="0"/>
          <a:pathLst>
            <a:path>
              <a:moveTo>
                <a:pt x="2470353" y="0"/>
              </a:moveTo>
              <a:lnTo>
                <a:pt x="2470353" y="145308"/>
              </a:lnTo>
              <a:lnTo>
                <a:pt x="0" y="145308"/>
              </a:lnTo>
              <a:lnTo>
                <a:pt x="0" y="29061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1D925-CEB6-45C0-BA2E-0A98EC41E253}">
      <dsp:nvSpPr>
        <dsp:cNvPr id="0" name=""/>
        <dsp:cNvSpPr/>
      </dsp:nvSpPr>
      <dsp:spPr>
        <a:xfrm>
          <a:off x="2470353" y="945"/>
          <a:ext cx="1383892" cy="69194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MVC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470353" y="945"/>
        <a:ext cx="1383892" cy="691946"/>
      </dsp:txXfrm>
    </dsp:sp>
    <dsp:sp modelId="{B7161148-3545-4BE7-9897-DCD0FE06616E}">
      <dsp:nvSpPr>
        <dsp:cNvPr id="0" name=""/>
        <dsp:cNvSpPr/>
      </dsp:nvSpPr>
      <dsp:spPr>
        <a:xfrm>
          <a:off x="0" y="983508"/>
          <a:ext cx="1383892" cy="691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Model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983508"/>
        <a:ext cx="1383892" cy="691946"/>
      </dsp:txXfrm>
    </dsp:sp>
    <dsp:sp modelId="{3C9DE399-941D-4DB5-9AF2-9CAB9210BC40}">
      <dsp:nvSpPr>
        <dsp:cNvPr id="0" name=""/>
        <dsp:cNvSpPr/>
      </dsp:nvSpPr>
      <dsp:spPr>
        <a:xfrm>
          <a:off x="2470782" y="983508"/>
          <a:ext cx="1383892" cy="691946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View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470782" y="983508"/>
        <a:ext cx="1383892" cy="691946"/>
      </dsp:txXfrm>
    </dsp:sp>
    <dsp:sp modelId="{9C65FD3A-63CE-4728-8DAB-464A8225A63B}">
      <dsp:nvSpPr>
        <dsp:cNvPr id="0" name=""/>
        <dsp:cNvSpPr/>
      </dsp:nvSpPr>
      <dsp:spPr>
        <a:xfrm>
          <a:off x="4940707" y="983508"/>
          <a:ext cx="1383892" cy="691946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tx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Controller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940707" y="983508"/>
        <a:ext cx="1383892" cy="691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VCDemo/registration.jsp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MVC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MVC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27012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Requirement: </a:t>
            </a:r>
            <a:r>
              <a:rPr lang="en-US" b="0" dirty="0" smtClean="0"/>
              <a:t>Consider as an initial task James is going to create a registration form for the user’s. There is only one business logic the client has given – the age of the registering user should be between 18-60 and this validation should be done in the server side only. James decided to build the application using MVC pattern . Here are the components to be developed,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registration.jsp</a:t>
            </a:r>
            <a:r>
              <a:rPr lang="en-US" sz="1600" b="0" dirty="0" smtClean="0"/>
              <a:t> : The Registration Page for the users (</a:t>
            </a:r>
            <a:r>
              <a:rPr lang="en-US" sz="1600" dirty="0" smtClean="0">
                <a:solidFill>
                  <a:srgbClr val="00B050"/>
                </a:solidFill>
              </a:rPr>
              <a:t>View</a:t>
            </a:r>
            <a:r>
              <a:rPr lang="en-US" sz="1600" b="0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/>
              <a:t>RegistrationController</a:t>
            </a:r>
            <a:r>
              <a:rPr lang="en-US" sz="1600" b="0" dirty="0" smtClean="0"/>
              <a:t> : The controller </a:t>
            </a:r>
            <a:r>
              <a:rPr lang="en-US" sz="1600" b="0" dirty="0" err="1" smtClean="0"/>
              <a:t>Servler</a:t>
            </a:r>
            <a:r>
              <a:rPr lang="en-US" sz="1600" b="0" dirty="0" smtClean="0"/>
              <a:t> (</a:t>
            </a:r>
            <a:r>
              <a:rPr lang="en-US" sz="1600" dirty="0" smtClean="0">
                <a:solidFill>
                  <a:srgbClr val="00B050"/>
                </a:solidFill>
              </a:rPr>
              <a:t>Controller</a:t>
            </a:r>
            <a:r>
              <a:rPr lang="en-US" sz="1600" b="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User bean Class </a:t>
            </a:r>
            <a:r>
              <a:rPr lang="en-US" sz="1600" b="0" dirty="0" smtClean="0"/>
              <a:t>: Model to store user data (</a:t>
            </a:r>
            <a:r>
              <a:rPr lang="en-US" sz="1600" dirty="0" smtClean="0">
                <a:solidFill>
                  <a:srgbClr val="00B050"/>
                </a:solidFill>
              </a:rPr>
              <a:t>Model</a:t>
            </a:r>
            <a:r>
              <a:rPr lang="en-US" sz="1600" b="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/>
              <a:t>UserDao</a:t>
            </a:r>
            <a:r>
              <a:rPr lang="en-US" sz="1600" dirty="0" smtClean="0"/>
              <a:t> Class </a:t>
            </a:r>
            <a:r>
              <a:rPr lang="en-US" sz="1600" b="0" dirty="0" smtClean="0"/>
              <a:t>: Contains the logic for the data base operations. (</a:t>
            </a:r>
            <a:r>
              <a:rPr lang="en-US" sz="1600" dirty="0" smtClean="0">
                <a:solidFill>
                  <a:srgbClr val="00B050"/>
                </a:solidFill>
              </a:rPr>
              <a:t>Model</a:t>
            </a:r>
            <a:r>
              <a:rPr lang="en-US" sz="1600" b="0" dirty="0" smtClean="0"/>
              <a:t>)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/>
              <a:t>RegistrationBO</a:t>
            </a:r>
            <a:r>
              <a:rPr lang="en-US" sz="1600" dirty="0" smtClean="0"/>
              <a:t> :</a:t>
            </a:r>
            <a:r>
              <a:rPr lang="en-US" sz="1600" b="0" dirty="0" smtClean="0"/>
              <a:t> The business class for the application which encapsulates the entire business logic.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success.jsp</a:t>
            </a:r>
            <a:r>
              <a:rPr lang="en-US" sz="1600" b="0" dirty="0" smtClean="0"/>
              <a:t> to show the success screen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error.jsp</a:t>
            </a:r>
            <a:r>
              <a:rPr lang="en-US" sz="1600" b="0" dirty="0" smtClean="0"/>
              <a:t> to show the error message in case of any exception thrown by the model/controller.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 - Pre-Requisite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 smtClean="0"/>
              <a:t>Prerequisites:</a:t>
            </a:r>
          </a:p>
          <a:p>
            <a:pPr marL="342900" indent="-342900">
              <a:lnSpc>
                <a:spcPct val="150000"/>
              </a:lnSpc>
            </a:pPr>
            <a:r>
              <a:rPr lang="en-US" b="0" dirty="0" smtClean="0"/>
              <a:t>Create a table 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b="0" dirty="0" err="1" smtClean="0">
                <a:solidFill>
                  <a:schemeClr val="accent6">
                    <a:lumMod val="75000"/>
                  </a:schemeClr>
                </a:solidFill>
              </a:rPr>
              <a:t>EmployeeId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b="0" dirty="0" smtClean="0"/>
              <a:t>_ User in oracle database with the following columns, 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Where, 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b="0" dirty="0" err="1" smtClean="0">
                <a:solidFill>
                  <a:schemeClr val="accent6">
                    <a:lumMod val="75000"/>
                  </a:schemeClr>
                </a:solidFill>
              </a:rPr>
              <a:t>EmployeeId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en-US" b="0" dirty="0" smtClean="0"/>
              <a:t>is the employee id of the associate, this is to ensure everyone have their own tables created.</a:t>
            </a:r>
          </a:p>
          <a:p>
            <a:pPr marL="911225" indent="-390525" defTabSz="977900">
              <a:lnSpc>
                <a:spcPct val="150000"/>
              </a:lnSpc>
              <a:buFont typeface="+mj-lt"/>
              <a:buAutoNum type="arabicPeriod"/>
            </a:pPr>
            <a:r>
              <a:rPr lang="en-US" b="0" dirty="0" err="1" smtClean="0"/>
              <a:t>firstName</a:t>
            </a:r>
            <a:r>
              <a:rPr lang="en-US" b="0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varchar</a:t>
            </a:r>
            <a:r>
              <a:rPr lang="en-US" dirty="0" smtClean="0"/>
              <a:t>(25)</a:t>
            </a:r>
          </a:p>
          <a:p>
            <a:pPr marL="911225" indent="-390525" defTabSz="977900">
              <a:lnSpc>
                <a:spcPct val="150000"/>
              </a:lnSpc>
              <a:buFont typeface="+mj-lt"/>
              <a:buAutoNum type="arabicPeriod"/>
            </a:pPr>
            <a:r>
              <a:rPr lang="en-US" b="0" dirty="0" err="1" smtClean="0"/>
              <a:t>lastName</a:t>
            </a:r>
            <a:r>
              <a:rPr lang="en-US" b="0" dirty="0" smtClean="0"/>
              <a:t> -</a:t>
            </a:r>
            <a:r>
              <a:rPr lang="en-US" dirty="0" err="1" smtClean="0"/>
              <a:t>varchar</a:t>
            </a:r>
            <a:r>
              <a:rPr lang="en-US" dirty="0" smtClean="0"/>
              <a:t>(25)</a:t>
            </a:r>
          </a:p>
          <a:p>
            <a:pPr marL="911225" indent="-390525" defTabSz="977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password -</a:t>
            </a:r>
            <a:r>
              <a:rPr lang="en-US" dirty="0" err="1" smtClean="0"/>
              <a:t>varchar</a:t>
            </a:r>
            <a:r>
              <a:rPr lang="en-US" dirty="0" smtClean="0"/>
              <a:t>(25)</a:t>
            </a:r>
          </a:p>
          <a:p>
            <a:pPr marL="911225" indent="-390525" defTabSz="977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age -</a:t>
            </a:r>
            <a:r>
              <a:rPr lang="en-US" dirty="0" smtClean="0"/>
              <a:t>Number</a:t>
            </a:r>
          </a:p>
          <a:p>
            <a:pPr marL="911225" indent="-390525" defTabSz="977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address -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marL="911225" indent="-390525" defTabSz="977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gender - </a:t>
            </a:r>
            <a:r>
              <a:rPr lang="en-US" dirty="0" err="1" smtClean="0"/>
              <a:t>varchar</a:t>
            </a:r>
            <a:r>
              <a:rPr lang="en-US" dirty="0" smtClean="0"/>
              <a:t>(12)</a:t>
            </a:r>
          </a:p>
          <a:p>
            <a:pPr marL="911225" indent="-390525" defTabSz="977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country - </a:t>
            </a:r>
            <a:r>
              <a:rPr lang="en-US" dirty="0" err="1" smtClean="0"/>
              <a:t>varchar</a:t>
            </a:r>
            <a:r>
              <a:rPr lang="en-US" dirty="0" smtClean="0"/>
              <a:t>(15)</a:t>
            </a:r>
          </a:p>
          <a:p>
            <a:pPr marL="342900" indent="-342900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– Exception Handling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6106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/>
              <a:t>In addition to the MVC components James also decided to create two exception classes to handle the exceptions arising in the application.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1. </a:t>
            </a:r>
            <a:r>
              <a:rPr lang="en-US" dirty="0" smtClean="0"/>
              <a:t>RegistrationBusinessException :</a:t>
            </a:r>
            <a:r>
              <a:rPr lang="en-US" b="0" dirty="0" smtClean="0"/>
              <a:t> To be thrown in case of any business validation error . For example can be thrown in case the age entered by the user is less than 18 (or) greater than 60.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2. </a:t>
            </a:r>
            <a:r>
              <a:rPr lang="en-US" dirty="0" err="1" smtClean="0"/>
              <a:t>RegistrationException</a:t>
            </a:r>
            <a:r>
              <a:rPr lang="en-US" dirty="0" smtClean="0"/>
              <a:t> : </a:t>
            </a:r>
            <a:r>
              <a:rPr lang="en-US" b="0" dirty="0" smtClean="0"/>
              <a:t>Used to wrap all the exception such as </a:t>
            </a:r>
            <a:r>
              <a:rPr lang="en-US" i="1" dirty="0" err="1" smtClean="0"/>
              <a:t>SQLException</a:t>
            </a:r>
            <a:r>
              <a:rPr lang="en-US" b="0" dirty="0" smtClean="0"/>
              <a:t> and other runtime exceptions other than the business exception.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Develop the User Bean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79856"/>
            <a:ext cx="3810000" cy="520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410200" y="2362200"/>
            <a:ext cx="3581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has all the parameter that needs to be stored when user registers.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Develop the Model ( </a:t>
            </a:r>
            <a:r>
              <a:rPr lang="en-US" dirty="0" err="1" smtClean="0"/>
              <a:t>UserDAO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11868"/>
            <a:ext cx="86106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database driver and URL to be changed according to the database in use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Table name changed as per the associates employee id.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133600"/>
            <a:ext cx="7239000" cy="428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29000" y="5410200"/>
            <a:ext cx="3108960" cy="492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SQL Exception caught and thrown as </a:t>
            </a:r>
            <a:r>
              <a:rPr lang="en-US" sz="1300" i="1" dirty="0" err="1" smtClean="0">
                <a:latin typeface="Arial" pitchFamily="34" charset="0"/>
                <a:cs typeface="Arial" pitchFamily="34" charset="0"/>
              </a:rPr>
              <a:t>RegistrationException</a:t>
            </a:r>
            <a:endParaRPr lang="en-US" sz="13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3200400" y="5486400"/>
            <a:ext cx="152400" cy="457200"/>
          </a:xfrm>
          <a:prstGeom prst="rightBrace">
            <a:avLst/>
          </a:prstGeom>
          <a:noFill/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91200" y="2514600"/>
            <a:ext cx="3108960" cy="692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Database create connection is implemented in a separate method for reusing.</a:t>
            </a:r>
            <a:endParaRPr lang="en-US" sz="13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5486400" y="2438400"/>
            <a:ext cx="304800" cy="762000"/>
          </a:xfrm>
          <a:prstGeom prst="rightBrace">
            <a:avLst/>
          </a:prstGeom>
          <a:noFill/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4267200"/>
            <a:ext cx="3108960" cy="492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Get the values from User Bean and set it in the prepared statement.</a:t>
            </a:r>
            <a:endParaRPr lang="en-US" sz="13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4191000" y="4114800"/>
            <a:ext cx="304800" cy="1005840"/>
          </a:xfrm>
          <a:prstGeom prst="rightBrace">
            <a:avLst/>
          </a:prstGeom>
          <a:noFill/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Develop The Controller (Registration Controller)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44811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3429000" y="2590800"/>
            <a:ext cx="533400" cy="6858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38600" y="2679412"/>
            <a:ext cx="4114800" cy="29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Reads the parameters and sets to bean object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24400" y="3124200"/>
            <a:ext cx="4114800" cy="692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Handles the </a:t>
            </a:r>
            <a:r>
              <a:rPr lang="en-US" sz="1300" b="0" dirty="0" err="1" smtClean="0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US" sz="1300" b="0" dirty="0" smtClean="0">
                <a:latin typeface="Arial" pitchFamily="34" charset="0"/>
                <a:cs typeface="Arial" pitchFamily="34" charset="0"/>
              </a:rPr>
              <a:t> which may thrown during integer conversion and throws a business exceptions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4343400" y="3352800"/>
            <a:ext cx="304800" cy="4572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3733800" y="3962400"/>
            <a:ext cx="381000" cy="6858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38600" y="3886200"/>
            <a:ext cx="4648200" cy="692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Calls the </a:t>
            </a:r>
            <a:r>
              <a:rPr lang="en-US" sz="1300" b="0" dirty="0" err="1" smtClean="0">
                <a:latin typeface="Arial" pitchFamily="34" charset="0"/>
                <a:cs typeface="Arial" pitchFamily="34" charset="0"/>
              </a:rPr>
              <a:t>RegisterBO</a:t>
            </a:r>
            <a:r>
              <a:rPr lang="en-US" sz="1300" b="0" dirty="0" smtClean="0">
                <a:latin typeface="Arial" pitchFamily="34" charset="0"/>
                <a:cs typeface="Arial" pitchFamily="34" charset="0"/>
              </a:rPr>
              <a:t> to do the user validation and perform the database insertions  and when insertion is success forwards the request to success.jsp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3733800" y="4724400"/>
            <a:ext cx="228600" cy="6096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19600" y="4724400"/>
            <a:ext cx="4572000" cy="692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Handles the business exception and the request is forwarded to the registration page with error message set as attribute to the request object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3276600" y="5334000"/>
            <a:ext cx="609600" cy="685800"/>
          </a:xfrm>
          <a:prstGeom prst="rightBrace">
            <a:avLst>
              <a:gd name="adj1" fmla="val 8333"/>
              <a:gd name="adj2" fmla="val 59195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38600" y="5562600"/>
            <a:ext cx="4419600" cy="29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Handles all other exceptions and forwards to error.jsp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>
            <a:stCxn id="34" idx="1"/>
            <a:endCxn id="33" idx="1"/>
          </p:cNvCxnSpPr>
          <p:nvPr/>
        </p:nvCxnSpPr>
        <p:spPr>
          <a:xfrm flipH="1" flipV="1">
            <a:off x="3962400" y="5029200"/>
            <a:ext cx="457200" cy="4144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The business class - </a:t>
            </a:r>
            <a:r>
              <a:rPr lang="en-US" dirty="0" err="1" smtClean="0"/>
              <a:t>RegistrationBO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199"/>
            <a:ext cx="5486400" cy="20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2895600"/>
            <a:ext cx="3276600" cy="29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Throws business when age&lt;18 or age&gt;60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257800" y="2895600"/>
            <a:ext cx="228600" cy="381000"/>
          </a:xfrm>
          <a:prstGeom prst="rightBrac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4400" y="3352800"/>
            <a:ext cx="4114800" cy="692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Creates the </a:t>
            </a:r>
            <a:r>
              <a:rPr lang="en-US" sz="1300" b="0" dirty="0" err="1" smtClean="0">
                <a:latin typeface="Arial" pitchFamily="34" charset="0"/>
                <a:cs typeface="Arial" pitchFamily="34" charset="0"/>
              </a:rPr>
              <a:t>UserDAO</a:t>
            </a:r>
            <a:r>
              <a:rPr lang="en-US" sz="1300" b="0" dirty="0" smtClean="0">
                <a:latin typeface="Arial" pitchFamily="34" charset="0"/>
                <a:cs typeface="Arial" pitchFamily="34" charset="0"/>
              </a:rPr>
              <a:t> object and calls the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insertUser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en-US" sz="1300" b="0" dirty="0" smtClean="0">
                <a:latin typeface="Arial" pitchFamily="34" charset="0"/>
                <a:cs typeface="Arial" pitchFamily="34" charset="0"/>
              </a:rPr>
              <a:t>method to insert the user data into the database.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3962400" y="3352800"/>
            <a:ext cx="228600" cy="381000"/>
          </a:xfrm>
          <a:prstGeom prst="rightBrac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1"/>
            <a:endCxn id="12" idx="1"/>
          </p:cNvCxnSpPr>
          <p:nvPr/>
        </p:nvCxnSpPr>
        <p:spPr>
          <a:xfrm rot="10800000">
            <a:off x="4191000" y="3543301"/>
            <a:ext cx="533400" cy="15574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Registration Page Design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5438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1688068"/>
            <a:ext cx="7620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This is the design for </a:t>
            </a:r>
            <a:r>
              <a:rPr lang="en-US" b="0" smtClean="0">
                <a:latin typeface="Arial" pitchFamily="34" charset="0"/>
                <a:cs typeface="Arial" pitchFamily="34" charset="0"/>
              </a:rPr>
              <a:t>the registration page.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Develop </a:t>
            </a:r>
            <a:r>
              <a:rPr lang="en-US" sz="2800" smtClean="0"/>
              <a:t>the View (Registration Page)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5638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3733800" y="1752600"/>
            <a:ext cx="381000" cy="609600"/>
          </a:xfrm>
          <a:prstGeom prst="rightBrac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1828800"/>
            <a:ext cx="46482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Reads the  age validation (&gt; 18 &amp; &lt;60) error message in the request object if any.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2438400"/>
            <a:ext cx="35052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This prints only the business validation error message. The other exceptions are redirected to the error page by the controller.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Develop Success View (success.jsp 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z="1500" b="0" smtClean="0"/>
              <a:pPr>
                <a:defRPr/>
              </a:pPr>
              <a:t>19</a:t>
            </a:fld>
            <a:endParaRPr lang="en-US" sz="1500" b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1628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7800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21’st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Hand- Develop Error View (Error.jsp)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62400"/>
            <a:ext cx="87139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6286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Deploy and Run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8288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Step 1 :</a:t>
            </a:r>
            <a:r>
              <a:rPr lang="en-US" b="0" dirty="0" smtClean="0"/>
              <a:t> Deploy and run the application.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Invoke registration.jsp from the browser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               </a:t>
            </a:r>
            <a:r>
              <a:rPr lang="en-US" dirty="0" smtClean="0">
                <a:solidFill>
                  <a:srgbClr val="7030A0"/>
                </a:solidFill>
                <a:hlinkClick r:id="rId2"/>
              </a:rPr>
              <a:t>http://localhost:/MVCDemo/registration.jsp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Step 3 : </a:t>
            </a:r>
            <a:r>
              <a:rPr lang="en-US" b="0" dirty="0" smtClean="0"/>
              <a:t>Enter valid input and press register. You should be forwarded to success page.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Step 4 :</a:t>
            </a:r>
            <a:r>
              <a:rPr lang="en-US" b="0" dirty="0" smtClean="0"/>
              <a:t> Enter age value greater than 60 or below 18 . Should get an error message “invalid age” on the registration page.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MVC Session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is MVC pattern?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Advantages of MVC.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How to implement MVC using servlets/JSP?</a:t>
            </a:r>
            <a:endParaRPr dirty="0" smtClean="0">
              <a:cs typeface="Arial" pitchFamily="34" charset="0"/>
            </a:endParaRPr>
          </a:p>
          <a:p>
            <a:pPr lvl="1" indent="344488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Kind of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447800"/>
            <a:ext cx="8763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b="0" dirty="0" smtClean="0"/>
              <a:t>James is a software engineer . His client has approached to him to create a graphic intensive web application whose graphics will change very often . Also the client is planning to change  the data base server after two years so the application must be flexible to the above changes stated.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dirty="0" smtClean="0"/>
              <a:t>How can James create an application addressing the below problems,</a:t>
            </a:r>
          </a:p>
          <a:p>
            <a:pPr indent="173038">
              <a:lnSpc>
                <a:spcPct val="150000"/>
              </a:lnSpc>
              <a:spcBef>
                <a:spcPts val="600"/>
              </a:spcBef>
            </a:pPr>
            <a:r>
              <a:rPr lang="en-US" sz="1600" dirty="0" smtClean="0"/>
              <a:t>Problem # 1 : </a:t>
            </a:r>
            <a:r>
              <a:rPr lang="en-US" sz="1600" b="0" dirty="0" smtClean="0"/>
              <a:t>Rich Graphics which a web designer can develop independent of application business logic development?</a:t>
            </a:r>
          </a:p>
          <a:p>
            <a:pPr indent="173038">
              <a:lnSpc>
                <a:spcPct val="150000"/>
              </a:lnSpc>
              <a:spcBef>
                <a:spcPts val="600"/>
              </a:spcBef>
            </a:pPr>
            <a:r>
              <a:rPr lang="en-US" sz="1600" dirty="0" smtClean="0"/>
              <a:t>Problem # 2 : </a:t>
            </a:r>
            <a:r>
              <a:rPr lang="en-US" sz="1600" b="0" dirty="0" smtClean="0"/>
              <a:t>Application business logic changes should not impact the web design and graphics?</a:t>
            </a:r>
          </a:p>
          <a:p>
            <a:pPr indent="173038">
              <a:lnSpc>
                <a:spcPct val="150000"/>
              </a:lnSpc>
              <a:spcBef>
                <a:spcPts val="600"/>
              </a:spcBef>
            </a:pPr>
            <a:r>
              <a:rPr lang="en-US" sz="1600" dirty="0" smtClean="0"/>
              <a:t>Problem # 3: </a:t>
            </a:r>
            <a:r>
              <a:rPr lang="en-US" sz="1600" b="0" dirty="0" smtClean="0"/>
              <a:t>Application flexible for any future data base change without impacting the web design?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sz="1600" b="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943600"/>
            <a:ext cx="68580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James applied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odel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iew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ontroller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(MVC)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design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lnSpc>
                <a:spcPct val="150000"/>
              </a:lnSpc>
            </a:pPr>
            <a:r>
              <a:rPr lang="en-US" sz="2000" i="1" dirty="0" smtClean="0"/>
              <a:t>MVC</a:t>
            </a:r>
            <a:r>
              <a:rPr lang="en-US" sz="2000" b="0" dirty="0" smtClean="0"/>
              <a:t> stands for </a:t>
            </a:r>
            <a:r>
              <a:rPr lang="en-US" sz="2000" b="0" dirty="0" smtClean="0">
                <a:solidFill>
                  <a:srgbClr val="C00000"/>
                </a:solidFill>
              </a:rPr>
              <a:t>M</a:t>
            </a:r>
            <a:r>
              <a:rPr lang="en-US" sz="2000" b="0" dirty="0" smtClean="0"/>
              <a:t>odel </a:t>
            </a:r>
            <a:r>
              <a:rPr lang="en-US" sz="2000" b="0" dirty="0" smtClean="0">
                <a:solidFill>
                  <a:srgbClr val="C00000"/>
                </a:solidFill>
              </a:rPr>
              <a:t>V</a:t>
            </a:r>
            <a:r>
              <a:rPr lang="en-US" sz="2000" b="0" dirty="0" smtClean="0"/>
              <a:t>iew </a:t>
            </a:r>
            <a:r>
              <a:rPr lang="en-US" sz="2000" b="0" dirty="0" smtClean="0">
                <a:solidFill>
                  <a:srgbClr val="C00000"/>
                </a:solidFill>
              </a:rPr>
              <a:t>C</a:t>
            </a:r>
            <a:r>
              <a:rPr lang="en-US" sz="2000" b="0" dirty="0" smtClean="0"/>
              <a:t>ontroller</a:t>
            </a:r>
          </a:p>
          <a:p>
            <a:pPr marL="236538" indent="-236538">
              <a:lnSpc>
                <a:spcPct val="150000"/>
              </a:lnSpc>
            </a:pPr>
            <a:r>
              <a:rPr lang="en-US" sz="2000" b="0" dirty="0" smtClean="0"/>
              <a:t>MVC separates an application into three logical areas,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219200" y="2590800"/>
          <a:ext cx="6324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4495800"/>
            <a:ext cx="2743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Model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encapsulates the core data and application business logic.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Java class performing data access (or) business logic.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4495800"/>
            <a:ext cx="2971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View,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This layer represents the presentation of data. Typically the JSP which renders the data in different formats.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JSP rendering data in multiple formats.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4495800"/>
            <a:ext cx="2971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/>
            <a:r>
              <a:rPr lang="en-US" i="1" dirty="0" smtClean="0">
                <a:latin typeface="Arial" pitchFamily="34" charset="0"/>
                <a:cs typeface="Arial" pitchFamily="34" charset="0"/>
              </a:rPr>
              <a:t>Controller,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used for controlling the flow of data between the model and view.</a:t>
            </a:r>
          </a:p>
          <a:p>
            <a:pPr marL="0" lvl="2"/>
            <a:r>
              <a:rPr lang="en-US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Servlets which controls the request responses.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MVC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1600200"/>
            <a:ext cx="1600200" cy="1088571"/>
            <a:chOff x="76200" y="1752600"/>
            <a:chExt cx="2019300" cy="1523998"/>
          </a:xfrm>
        </p:grpSpPr>
        <p:sp>
          <p:nvSpPr>
            <p:cNvPr id="8" name="Rounded Rectangle 7"/>
            <p:cNvSpPr/>
            <p:nvPr/>
          </p:nvSpPr>
          <p:spPr>
            <a:xfrm>
              <a:off x="228600" y="2819399"/>
              <a:ext cx="1447800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1752600"/>
              <a:ext cx="201930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1752600" y="3733800"/>
            <a:ext cx="990600" cy="2667000"/>
            <a:chOff x="1905000" y="2133600"/>
            <a:chExt cx="1066800" cy="3276600"/>
          </a:xfrm>
        </p:grpSpPr>
        <p:sp>
          <p:nvSpPr>
            <p:cNvPr id="11" name="Rounded Rectangle 10"/>
            <p:cNvSpPr/>
            <p:nvPr/>
          </p:nvSpPr>
          <p:spPr>
            <a:xfrm>
              <a:off x="1905000" y="2133600"/>
              <a:ext cx="1066800" cy="3276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View</a:t>
              </a:r>
            </a:p>
          </p:txBody>
        </p:sp>
        <p:pic>
          <p:nvPicPr>
            <p:cNvPr id="12" name="Picture 11" descr="lineexample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06600" y="2533650"/>
              <a:ext cx="889000" cy="666750"/>
            </a:xfrm>
            <a:prstGeom prst="rect">
              <a:avLst/>
            </a:prstGeom>
          </p:spPr>
        </p:pic>
        <p:pic>
          <p:nvPicPr>
            <p:cNvPr id="13" name="Picture 21" descr="barexample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7400" y="3505200"/>
              <a:ext cx="812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 descr="piechart.gi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06600" y="4438650"/>
              <a:ext cx="8890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ounded Rectangle 14"/>
          <p:cNvSpPr/>
          <p:nvPr/>
        </p:nvSpPr>
        <p:spPr>
          <a:xfrm>
            <a:off x="1981200" y="2286000"/>
            <a:ext cx="51054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b="1" cap="all" dirty="0" smtClean="0">
                <a:solidFill>
                  <a:schemeClr val="tx1"/>
                </a:solidFill>
              </a:rPr>
              <a:t>CONTROLLER (Servlet)</a:t>
            </a:r>
            <a:endParaRPr lang="en-US" sz="1400" b="1" cap="all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76800" y="4114800"/>
            <a:ext cx="2590800" cy="2438400"/>
            <a:chOff x="3657600" y="2971800"/>
            <a:chExt cx="3276600" cy="2438400"/>
          </a:xfrm>
        </p:grpSpPr>
        <p:sp>
          <p:nvSpPr>
            <p:cNvPr id="16" name="Rounded Rectangle 15"/>
            <p:cNvSpPr/>
            <p:nvPr/>
          </p:nvSpPr>
          <p:spPr>
            <a:xfrm>
              <a:off x="3657600" y="2971800"/>
              <a:ext cx="3276600" cy="2438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Model  </a:t>
              </a:r>
            </a:p>
            <a:p>
              <a:pPr algn="ctr"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(Java, EJB, Spring)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Can 16"/>
            <p:cNvSpPr/>
            <p:nvPr/>
          </p:nvSpPr>
          <p:spPr>
            <a:xfrm>
              <a:off x="4953000" y="4724400"/>
              <a:ext cx="788200" cy="533400"/>
            </a:xfrm>
            <a:prstGeom prst="can">
              <a:avLst/>
            </a:prstGeom>
            <a:solidFill>
              <a:srgbClr val="CC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8" name="Flowchart: Alternate Process 17"/>
            <p:cNvSpPr/>
            <p:nvPr/>
          </p:nvSpPr>
          <p:spPr>
            <a:xfrm>
              <a:off x="3962400" y="3657600"/>
              <a:ext cx="2514600" cy="548640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tx1"/>
                  </a:solidFill>
                </a:rPr>
                <a:t>Business Logic/ 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tx1"/>
                  </a:solidFill>
                </a:rPr>
                <a:t>Retrieves Data </a:t>
              </a:r>
            </a:p>
            <a:p>
              <a:pPr algn="ctr">
                <a:defRPr/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hape 21"/>
          <p:cNvCxnSpPr>
            <a:stCxn id="9" idx="3"/>
            <a:endCxn id="15" idx="0"/>
          </p:cNvCxnSpPr>
          <p:nvPr/>
        </p:nvCxnSpPr>
        <p:spPr>
          <a:xfrm>
            <a:off x="1752600" y="1977798"/>
            <a:ext cx="2781300" cy="308202"/>
          </a:xfrm>
          <a:prstGeom prst="bentConnector2">
            <a:avLst/>
          </a:prstGeom>
          <a:ln w="2857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33600" y="1524000"/>
            <a:ext cx="4876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Step 1 </a:t>
            </a:r>
            <a:r>
              <a:rPr lang="en-US" sz="1400" b="0" dirty="0" smtClean="0"/>
              <a:t>The Controller Servlet handles the user’s request</a:t>
            </a:r>
            <a:endParaRPr lang="en-US" sz="14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5105400" y="2667000"/>
            <a:ext cx="3962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Step 2: </a:t>
            </a:r>
            <a:r>
              <a:rPr lang="en-US" sz="1400" b="0" dirty="0" smtClean="0"/>
              <a:t>The Controller Servlet then invokes the  Model and performs the business logic (or) data retrieval.</a:t>
            </a:r>
            <a:endParaRPr lang="en-US" sz="1400" dirty="0"/>
          </a:p>
        </p:txBody>
      </p:sp>
      <p:cxnSp>
        <p:nvCxnSpPr>
          <p:cNvPr id="28" name="Shape 27"/>
          <p:cNvCxnSpPr>
            <a:stCxn id="15" idx="2"/>
            <a:endCxn id="16" idx="0"/>
          </p:cNvCxnSpPr>
          <p:nvPr/>
        </p:nvCxnSpPr>
        <p:spPr>
          <a:xfrm rot="16200000" flipH="1">
            <a:off x="4629150" y="2571750"/>
            <a:ext cx="1447800" cy="1638300"/>
          </a:xfrm>
          <a:prstGeom prst="bentConnector3">
            <a:avLst>
              <a:gd name="adj1" fmla="val 50000"/>
            </a:avLst>
          </a:prstGeom>
          <a:ln w="2857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71800" y="5446693"/>
            <a:ext cx="190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Step 3: </a:t>
            </a:r>
            <a:r>
              <a:rPr lang="en-US" sz="1400" b="0" dirty="0" smtClean="0"/>
              <a:t>The model returns back the data (response) back to the controller.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828800" y="2743200"/>
            <a:ext cx="266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Step 4: </a:t>
            </a:r>
            <a:r>
              <a:rPr lang="en-US" sz="1400" b="0" dirty="0" smtClean="0"/>
              <a:t>The controller then </a:t>
            </a:r>
          </a:p>
          <a:p>
            <a:pPr>
              <a:lnSpc>
                <a:spcPct val="150000"/>
              </a:lnSpc>
            </a:pPr>
            <a:r>
              <a:rPr lang="en-US" sz="1400" b="0" dirty="0" smtClean="0"/>
              <a:t>transfers the data to the </a:t>
            </a:r>
            <a:r>
              <a:rPr lang="en-US" sz="1400" dirty="0" smtClean="0"/>
              <a:t>View</a:t>
            </a:r>
            <a:r>
              <a:rPr lang="en-US" sz="1400" b="0" dirty="0" smtClean="0"/>
              <a:t>.</a:t>
            </a:r>
            <a:endParaRPr lang="en-US" sz="1400" dirty="0" smtClean="0"/>
          </a:p>
        </p:txBody>
      </p:sp>
      <p:cxnSp>
        <p:nvCxnSpPr>
          <p:cNvPr id="41" name="Shape 40"/>
          <p:cNvCxnSpPr/>
          <p:nvPr/>
        </p:nvCxnSpPr>
        <p:spPr>
          <a:xfrm rot="16200000" flipH="1">
            <a:off x="3314700" y="3771900"/>
            <a:ext cx="2667000" cy="457200"/>
          </a:xfrm>
          <a:prstGeom prst="bentConnector2">
            <a:avLst/>
          </a:prstGeom>
          <a:ln w="28575">
            <a:solidFill>
              <a:srgbClr val="CC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12" idx="3"/>
          </p:cNvCxnSpPr>
          <p:nvPr/>
        </p:nvCxnSpPr>
        <p:spPr>
          <a:xfrm rot="10800000" flipV="1">
            <a:off x="2672444" y="2667000"/>
            <a:ext cx="1670957" cy="1663774"/>
          </a:xfrm>
          <a:prstGeom prst="bentConnector3">
            <a:avLst>
              <a:gd name="adj1" fmla="val 1881"/>
            </a:avLst>
          </a:prstGeom>
          <a:ln w="2857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" y="4199186"/>
            <a:ext cx="20574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Step 5: </a:t>
            </a:r>
            <a:r>
              <a:rPr lang="en-US" sz="1400" b="0" dirty="0" smtClean="0"/>
              <a:t>The View  renders the data in</a:t>
            </a:r>
          </a:p>
          <a:p>
            <a:pPr>
              <a:lnSpc>
                <a:spcPct val="150000"/>
              </a:lnSpc>
            </a:pPr>
            <a:r>
              <a:rPr lang="en-US" sz="1400" b="0" dirty="0" smtClean="0"/>
              <a:t> the appropriate </a:t>
            </a:r>
          </a:p>
          <a:p>
            <a:pPr>
              <a:lnSpc>
                <a:spcPct val="150000"/>
              </a:lnSpc>
            </a:pPr>
            <a:r>
              <a:rPr lang="en-US" sz="1400" b="0" dirty="0" smtClean="0"/>
              <a:t>format requested </a:t>
            </a:r>
          </a:p>
          <a:p>
            <a:pPr>
              <a:lnSpc>
                <a:spcPct val="150000"/>
              </a:lnSpc>
            </a:pPr>
            <a:r>
              <a:rPr lang="en-US" sz="1400" b="0" dirty="0" smtClean="0"/>
              <a:t>by the client.</a:t>
            </a:r>
            <a:endParaRPr lang="en-US" sz="1400" dirty="0" smtClean="0"/>
          </a:p>
        </p:txBody>
      </p:sp>
      <p:cxnSp>
        <p:nvCxnSpPr>
          <p:cNvPr id="64" name="Elbow Connector 63"/>
          <p:cNvCxnSpPr/>
          <p:nvPr/>
        </p:nvCxnSpPr>
        <p:spPr>
          <a:xfrm rot="16200000" flipV="1">
            <a:off x="571500" y="2933700"/>
            <a:ext cx="1524000" cy="838200"/>
          </a:xfrm>
          <a:prstGeom prst="bentConnector3">
            <a:avLst>
              <a:gd name="adj1" fmla="val 345"/>
            </a:avLst>
          </a:prstGeom>
          <a:ln w="2857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  <p:bldP spid="27" grpId="0"/>
      <p:bldP spid="35" grpId="0"/>
      <p:bldP spid="3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10949"/>
            <a:ext cx="86106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700" b="0" dirty="0" smtClean="0"/>
              <a:t>Clear Separation of layers, modular &amp; easy to maintain.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r>
              <a:rPr lang="en-US" sz="1700" dirty="0" smtClean="0"/>
              <a:t>	Example: </a:t>
            </a:r>
            <a:r>
              <a:rPr lang="en-US" sz="1700" b="0" dirty="0" smtClean="0"/>
              <a:t>The model holds business logic/ data manipulation logic &amp; View holds the presentation logic. System is modular and easy to maintain as developer know which logic is present in which layer.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en-US" sz="1700" b="0" dirty="0" smtClean="0"/>
              <a:t>Supports parallel development so reduces development time.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r>
              <a:rPr lang="en-US" sz="1700" dirty="0" smtClean="0"/>
              <a:t>	Example: </a:t>
            </a:r>
            <a:r>
              <a:rPr lang="en-US" sz="1700" b="0" dirty="0" smtClean="0"/>
              <a:t>The view and model can be developed by different teams and finally integrated. This reduces development time to market.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en-US" sz="1700" b="0" dirty="0" smtClean="0"/>
              <a:t>Highly flexible for future enhancements.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r>
              <a:rPr lang="en-US" sz="1700" dirty="0" smtClean="0"/>
              <a:t>	Example: </a:t>
            </a:r>
            <a:r>
              <a:rPr lang="en-US" sz="1700" b="0" dirty="0" smtClean="0"/>
              <a:t> Any changes done like database upgradation or change in business logic it is enough if the model is changed without changing the view or controller.</a:t>
            </a: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James solved the problem?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James developed his system as illustrated below and solved his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71600" y="3810000"/>
            <a:ext cx="990600" cy="2667000"/>
            <a:chOff x="1905000" y="2133600"/>
            <a:chExt cx="1066800" cy="3276600"/>
          </a:xfrm>
        </p:grpSpPr>
        <p:sp>
          <p:nvSpPr>
            <p:cNvPr id="6" name="Rounded Rectangle 5"/>
            <p:cNvSpPr/>
            <p:nvPr/>
          </p:nvSpPr>
          <p:spPr>
            <a:xfrm>
              <a:off x="1905000" y="2133600"/>
              <a:ext cx="1066800" cy="3276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View</a:t>
              </a:r>
            </a:p>
          </p:txBody>
        </p:sp>
        <p:pic>
          <p:nvPicPr>
            <p:cNvPr id="7" name="Picture 6" descr="lineexample.gif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06600" y="2533650"/>
              <a:ext cx="889000" cy="666750"/>
            </a:xfrm>
            <a:prstGeom prst="rect">
              <a:avLst/>
            </a:prstGeom>
          </p:spPr>
        </p:pic>
        <p:pic>
          <p:nvPicPr>
            <p:cNvPr id="8" name="Picture 21" descr="barexample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3505200"/>
              <a:ext cx="812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2" descr="piechart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06600" y="4438650"/>
              <a:ext cx="8890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6324600" y="3810000"/>
            <a:ext cx="2590800" cy="2438400"/>
            <a:chOff x="3657600" y="2971800"/>
            <a:chExt cx="3276600" cy="2438400"/>
          </a:xfrm>
        </p:grpSpPr>
        <p:sp>
          <p:nvSpPr>
            <p:cNvPr id="12" name="Rounded Rectangle 11"/>
            <p:cNvSpPr/>
            <p:nvPr/>
          </p:nvSpPr>
          <p:spPr>
            <a:xfrm>
              <a:off x="3657600" y="2971800"/>
              <a:ext cx="3276600" cy="2438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Model  </a:t>
              </a:r>
            </a:p>
            <a:p>
              <a:pPr algn="ctr"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(Java, EJB, Spring)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4953000" y="4724400"/>
              <a:ext cx="788200" cy="533400"/>
            </a:xfrm>
            <a:prstGeom prst="can">
              <a:avLst/>
            </a:prstGeom>
            <a:solidFill>
              <a:srgbClr val="CC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962400" y="3657600"/>
              <a:ext cx="2514600" cy="548640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tx1"/>
                  </a:solidFill>
                </a:rPr>
                <a:t>Business Logic/ 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tx1"/>
                  </a:solidFill>
                </a:rPr>
                <a:t>Retrieves Data </a:t>
              </a:r>
            </a:p>
            <a:p>
              <a:pPr algn="ctr">
                <a:defRPr/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495800" y="3916680"/>
            <a:ext cx="457200" cy="25603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C</a:t>
            </a:r>
          </a:p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O</a:t>
            </a:r>
          </a:p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N</a:t>
            </a:r>
          </a:p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T</a:t>
            </a:r>
          </a:p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R</a:t>
            </a:r>
          </a:p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O</a:t>
            </a:r>
          </a:p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L</a:t>
            </a:r>
          </a:p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L</a:t>
            </a:r>
          </a:p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E</a:t>
            </a:r>
          </a:p>
          <a:p>
            <a:pPr algn="ctr">
              <a:defRPr/>
            </a:pPr>
            <a:r>
              <a:rPr lang="en-US" sz="1400" b="1" cap="all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28600" y="3048000"/>
            <a:ext cx="1905000" cy="914400"/>
          </a:xfrm>
          <a:prstGeom prst="borderCallout1">
            <a:avLst>
              <a:gd name="adj1" fmla="val 104957"/>
              <a:gd name="adj2" fmla="val 40090"/>
              <a:gd name="adj3" fmla="val 146983"/>
              <a:gd name="adj4" fmla="val 565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He embedded all the graphic design in the View layer.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1828800" y="1981200"/>
            <a:ext cx="3886200" cy="1188720"/>
          </a:xfrm>
          <a:prstGeom prst="cloudCallout">
            <a:avLst>
              <a:gd name="adj1" fmla="val -77009"/>
              <a:gd name="adj2" fmla="val 3350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Solved the problem # 1 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web designer can develop independent of application business logic development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2514600" y="3581400"/>
            <a:ext cx="1905000" cy="914400"/>
          </a:xfrm>
          <a:prstGeom prst="borderCallout1">
            <a:avLst>
              <a:gd name="adj1" fmla="val 104957"/>
              <a:gd name="adj2" fmla="val 40090"/>
              <a:gd name="adj3" fmla="val 141810"/>
              <a:gd name="adj4" fmla="val 1045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He used a controller to separate graphics design and business logic/Data.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4267200" y="2514600"/>
            <a:ext cx="3886200" cy="1188720"/>
          </a:xfrm>
          <a:prstGeom prst="cloudCallout">
            <a:avLst>
              <a:gd name="adj1" fmla="val -44554"/>
              <a:gd name="adj2" fmla="val 5605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Solved the problem # 2 &amp; 3 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The business/ data base changes not impacting the view.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62200" y="4953000"/>
            <a:ext cx="2133600" cy="0"/>
          </a:xfrm>
          <a:prstGeom prst="straightConnector1">
            <a:avLst/>
          </a:prstGeom>
          <a:ln w="2857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62200" y="5410200"/>
            <a:ext cx="2057400" cy="0"/>
          </a:xfrm>
          <a:prstGeom prst="straightConnector1">
            <a:avLst/>
          </a:prstGeom>
          <a:ln w="2857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00298" y="4876800"/>
            <a:ext cx="1295400" cy="0"/>
          </a:xfrm>
          <a:prstGeom prst="straightConnector1">
            <a:avLst/>
          </a:prstGeom>
          <a:ln w="2857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00298" y="5410200"/>
            <a:ext cx="1295400" cy="0"/>
          </a:xfrm>
          <a:prstGeom prst="straightConnector1">
            <a:avLst/>
          </a:prstGeom>
          <a:ln w="28575">
            <a:solidFill>
              <a:srgbClr val="CC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B0E4B40-A4C8-46CE-B88D-2D197DCFE61A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D6CE3420-51B5-45D0-AA94-470C87CA3DB9}"/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45375</TotalTime>
  <Words>1280</Words>
  <Application>Microsoft Office PowerPoint</Application>
  <PresentationFormat>On-screen Show (4:3)</PresentationFormat>
  <Paragraphs>175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CATP_2.1</vt:lpstr>
      <vt:lpstr>Slide 1</vt:lpstr>
      <vt:lpstr>About the Author</vt:lpstr>
      <vt:lpstr>Slide 3</vt:lpstr>
      <vt:lpstr>Objectives</vt:lpstr>
      <vt:lpstr>A New Kind of Problem.</vt:lpstr>
      <vt:lpstr>What is MVC?</vt:lpstr>
      <vt:lpstr>How MVC works?</vt:lpstr>
      <vt:lpstr>Benefits of MVC</vt:lpstr>
      <vt:lpstr>How James solved the problem?</vt:lpstr>
      <vt:lpstr>Lend a Hand – MVC Pattern</vt:lpstr>
      <vt:lpstr>Lend a Hand  - Pre-Requisite</vt:lpstr>
      <vt:lpstr>Lend a Hand – Exception Handling</vt:lpstr>
      <vt:lpstr>Lend a Hand – Develop the User Bean</vt:lpstr>
      <vt:lpstr>Lend a Hand – Develop the Model ( UserDAO)</vt:lpstr>
      <vt:lpstr>Lend a Hand – Develop The Controller (Registration Controller)</vt:lpstr>
      <vt:lpstr>Lend a Hand – The business class - RegistrationBO</vt:lpstr>
      <vt:lpstr>Lend a Hand : Registration Page Design</vt:lpstr>
      <vt:lpstr>Lend a Hand : Develop the View (Registration Page)</vt:lpstr>
      <vt:lpstr>Lend a Hand : Develop Success View (success.jsp )</vt:lpstr>
      <vt:lpstr>Lend a Hand- Develop Error View (Error.jsp)</vt:lpstr>
      <vt:lpstr>Lend a Hand – Deploy and Run </vt:lpstr>
      <vt:lpstr>Slide 22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121246</dc:creator>
  <cp:lastModifiedBy>training</cp:lastModifiedBy>
  <cp:revision>2546</cp:revision>
  <dcterms:created xsi:type="dcterms:W3CDTF">2006-08-07T10:58:16Z</dcterms:created>
  <dcterms:modified xsi:type="dcterms:W3CDTF">2012-03-30T04:48:20Z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