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4"/>
  </p:sldMasterIdLst>
  <p:notesMasterIdLst>
    <p:notesMasterId r:id="rId44"/>
  </p:notesMasterIdLst>
  <p:handoutMasterIdLst>
    <p:handoutMasterId r:id="rId45"/>
  </p:handoutMasterIdLst>
  <p:sldIdLst>
    <p:sldId id="359" r:id="rId5"/>
    <p:sldId id="267" r:id="rId6"/>
    <p:sldId id="360" r:id="rId7"/>
    <p:sldId id="270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91" r:id="rId23"/>
    <p:sldId id="390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92" r:id="rId33"/>
    <p:sldId id="384" r:id="rId34"/>
    <p:sldId id="385" r:id="rId35"/>
    <p:sldId id="393" r:id="rId36"/>
    <p:sldId id="396" r:id="rId37"/>
    <p:sldId id="387" r:id="rId38"/>
    <p:sldId id="388" r:id="rId39"/>
    <p:sldId id="386" r:id="rId40"/>
    <p:sldId id="395" r:id="rId41"/>
    <p:sldId id="389" r:id="rId42"/>
    <p:sldId id="361" r:id="rId4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modifyVerifier cryptProviderType="rsaFull" cryptAlgorithmClass="hash" cryptAlgorithmType="typeAny" cryptAlgorithmSid="4" spinCount="50000" saltData="5rB1sbyCvFfQuafvJvo+mw" hashData="dK4yAXF1dXUYG4M0XS9eZGSpOD4" cryptProvider="" algIdExt="0" algIdExtSource="" cryptProviderTypeExt="0" cryptProviderTypeExtSource=""/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105110" initials="1" lastIdx="8" clrIdx="0"/>
  <p:cmAuthor id="1" name="Shanmu" initials="P" lastIdx="34" clrIdx="1"/>
  <p:cmAuthor id="2" name="training" initials="t" lastIdx="1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3800"/>
    <a:srgbClr val="FFCCCC"/>
    <a:srgbClr val="A3E0FF"/>
    <a:srgbClr val="CC3300"/>
    <a:srgbClr val="FFFF99"/>
    <a:srgbClr val="FDFDE3"/>
    <a:srgbClr val="66CCFF"/>
    <a:srgbClr val="CCCC00"/>
    <a:srgbClr val="800000"/>
    <a:srgbClr val="61356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 autoAdjust="0"/>
    <p:restoredTop sz="81541" autoAdjust="0"/>
  </p:normalViewPr>
  <p:slideViewPr>
    <p:cSldViewPr>
      <p:cViewPr>
        <p:scale>
          <a:sx n="60" d="100"/>
          <a:sy n="60" d="100"/>
        </p:scale>
        <p:origin x="-786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2910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E8D4C-D91F-48ED-8C3F-7CCEF111AFE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0F59A8-1A7B-41DA-94B1-E2217324140D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800" b="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rPr>
            <a:t>Logging</a:t>
          </a:r>
          <a:endParaRPr lang="en-US" sz="1800" b="0" dirty="0">
            <a:solidFill>
              <a:srgbClr val="002060"/>
            </a:solidFill>
            <a:latin typeface="Arial" pitchFamily="34" charset="0"/>
            <a:cs typeface="Arial" pitchFamily="34" charset="0"/>
          </a:endParaRPr>
        </a:p>
      </dgm:t>
    </dgm:pt>
    <dgm:pt modelId="{10FA567A-D151-42DB-AE72-6A072FC57699}" type="parTrans" cxnId="{DD4BB1E2-C0EE-48E4-8AA3-7C312B3668B3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2D61539A-55C3-44E4-90B3-B877F27B08D3}" type="sibTrans" cxnId="{DD4BB1E2-C0EE-48E4-8AA3-7C312B3668B3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DE9DB0C1-5C34-49E4-96B0-E39D6F530438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1800" dirty="0" err="1" smtClean="0">
              <a:solidFill>
                <a:srgbClr val="002060"/>
              </a:solidFill>
              <a:latin typeface="Arial" pitchFamily="34" charset="0"/>
              <a:cs typeface="Arial" pitchFamily="34" charset="0"/>
            </a:rPr>
            <a:t>java.util.logging</a:t>
          </a:r>
          <a:endParaRPr lang="en-US" sz="1800" dirty="0">
            <a:solidFill>
              <a:srgbClr val="002060"/>
            </a:solidFill>
            <a:latin typeface="Arial" pitchFamily="34" charset="0"/>
            <a:cs typeface="Arial" pitchFamily="34" charset="0"/>
          </a:endParaRPr>
        </a:p>
      </dgm:t>
    </dgm:pt>
    <dgm:pt modelId="{52292790-3CAA-4747-9721-18D9F75FF6E9}" type="parTrans" cxnId="{E1A9D1E1-EA61-4722-BACC-2B0B53F90FD8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0F24C880-D2B0-4B54-86D8-2A822DDEB13A}" type="sibTrans" cxnId="{E1A9D1E1-EA61-4722-BACC-2B0B53F90FD8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7807A731-B33A-45F7-B96E-2A66FDA65F52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8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rPr>
            <a:t>log4j</a:t>
          </a:r>
          <a:endParaRPr lang="en-US" sz="1800" dirty="0">
            <a:solidFill>
              <a:srgbClr val="002060"/>
            </a:solidFill>
            <a:latin typeface="Arial" pitchFamily="34" charset="0"/>
            <a:cs typeface="Arial" pitchFamily="34" charset="0"/>
          </a:endParaRPr>
        </a:p>
      </dgm:t>
    </dgm:pt>
    <dgm:pt modelId="{439B6CBA-0832-4F13-8EDB-FC9DF9624005}" type="parTrans" cxnId="{DD7A546D-B97A-451F-BA7E-1D47D2B9E0E3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90DED6A1-69B9-4352-9487-5315A1D3CB5B}" type="sibTrans" cxnId="{DD7A546D-B97A-451F-BA7E-1D47D2B9E0E3}">
      <dgm:prSet/>
      <dgm:spPr/>
      <dgm:t>
        <a:bodyPr/>
        <a:lstStyle/>
        <a:p>
          <a:endParaRPr lang="en-US" sz="1800">
            <a:latin typeface="Arial" pitchFamily="34" charset="0"/>
            <a:cs typeface="Arial" pitchFamily="34" charset="0"/>
          </a:endParaRPr>
        </a:p>
      </dgm:t>
    </dgm:pt>
    <dgm:pt modelId="{EC897EBA-A0A7-4397-B0A3-AF8B060FE521}" type="pres">
      <dgm:prSet presAssocID="{370E8D4C-D91F-48ED-8C3F-7CCEF111AFE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7E00D1E-662F-47BD-BB36-5806374F2448}" type="pres">
      <dgm:prSet presAssocID="{240F59A8-1A7B-41DA-94B1-E2217324140D}" presName="hierRoot1" presStyleCnt="0">
        <dgm:presLayoutVars>
          <dgm:hierBranch val="init"/>
        </dgm:presLayoutVars>
      </dgm:prSet>
      <dgm:spPr/>
    </dgm:pt>
    <dgm:pt modelId="{56BAD579-CE99-4990-8BD5-64E19BDC559E}" type="pres">
      <dgm:prSet presAssocID="{240F59A8-1A7B-41DA-94B1-E2217324140D}" presName="rootComposite1" presStyleCnt="0"/>
      <dgm:spPr/>
    </dgm:pt>
    <dgm:pt modelId="{49334160-600A-4721-AA7A-99C03064DAB2}" type="pres">
      <dgm:prSet presAssocID="{240F59A8-1A7B-41DA-94B1-E2217324140D}" presName="rootText1" presStyleLbl="node0" presStyleIdx="0" presStyleCnt="1" custScaleY="314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EDC8A0-39A5-48DB-A312-7456997347F5}" type="pres">
      <dgm:prSet presAssocID="{240F59A8-1A7B-41DA-94B1-E2217324140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6F2821C-DCA3-4B47-8721-E4B1B0DA494E}" type="pres">
      <dgm:prSet presAssocID="{240F59A8-1A7B-41DA-94B1-E2217324140D}" presName="hierChild2" presStyleCnt="0"/>
      <dgm:spPr/>
    </dgm:pt>
    <dgm:pt modelId="{2388BB87-8AC8-4F83-8525-6A8B33DC9D00}" type="pres">
      <dgm:prSet presAssocID="{52292790-3CAA-4747-9721-18D9F75FF6E9}" presName="Name37" presStyleLbl="parChTrans1D2" presStyleIdx="0" presStyleCnt="2"/>
      <dgm:spPr/>
      <dgm:t>
        <a:bodyPr/>
        <a:lstStyle/>
        <a:p>
          <a:endParaRPr lang="en-US"/>
        </a:p>
      </dgm:t>
    </dgm:pt>
    <dgm:pt modelId="{56915B98-B701-4089-B518-A56EC06573F2}" type="pres">
      <dgm:prSet presAssocID="{DE9DB0C1-5C34-49E4-96B0-E39D6F530438}" presName="hierRoot2" presStyleCnt="0">
        <dgm:presLayoutVars>
          <dgm:hierBranch val="init"/>
        </dgm:presLayoutVars>
      </dgm:prSet>
      <dgm:spPr/>
    </dgm:pt>
    <dgm:pt modelId="{FB41AD0A-0565-4F85-8D79-26F2009986A9}" type="pres">
      <dgm:prSet presAssocID="{DE9DB0C1-5C34-49E4-96B0-E39D6F530438}" presName="rootComposite" presStyleCnt="0"/>
      <dgm:spPr/>
    </dgm:pt>
    <dgm:pt modelId="{627E4D54-ABB7-4A5C-B049-179D60982C76}" type="pres">
      <dgm:prSet presAssocID="{DE9DB0C1-5C34-49E4-96B0-E39D6F530438}" presName="rootText" presStyleLbl="node2" presStyleIdx="0" presStyleCnt="2" custScaleY="260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09C7B2-7FA0-44DD-97F0-DF5391F2C5DF}" type="pres">
      <dgm:prSet presAssocID="{DE9DB0C1-5C34-49E4-96B0-E39D6F530438}" presName="rootConnector" presStyleLbl="node2" presStyleIdx="0" presStyleCnt="2"/>
      <dgm:spPr/>
      <dgm:t>
        <a:bodyPr/>
        <a:lstStyle/>
        <a:p>
          <a:endParaRPr lang="en-US"/>
        </a:p>
      </dgm:t>
    </dgm:pt>
    <dgm:pt modelId="{D11A68AB-DAE1-414E-98BF-56D5C324059D}" type="pres">
      <dgm:prSet presAssocID="{DE9DB0C1-5C34-49E4-96B0-E39D6F530438}" presName="hierChild4" presStyleCnt="0"/>
      <dgm:spPr/>
    </dgm:pt>
    <dgm:pt modelId="{B24F348C-C04B-4866-803D-BB6575FABD84}" type="pres">
      <dgm:prSet presAssocID="{DE9DB0C1-5C34-49E4-96B0-E39D6F530438}" presName="hierChild5" presStyleCnt="0"/>
      <dgm:spPr/>
    </dgm:pt>
    <dgm:pt modelId="{E1708BD8-23D8-4C81-B02A-F54BAC15EB69}" type="pres">
      <dgm:prSet presAssocID="{439B6CBA-0832-4F13-8EDB-FC9DF9624005}" presName="Name37" presStyleLbl="parChTrans1D2" presStyleIdx="1" presStyleCnt="2"/>
      <dgm:spPr/>
      <dgm:t>
        <a:bodyPr/>
        <a:lstStyle/>
        <a:p>
          <a:endParaRPr lang="en-US"/>
        </a:p>
      </dgm:t>
    </dgm:pt>
    <dgm:pt modelId="{A77EF262-5CF6-4E7F-8F52-F0B1037CA19C}" type="pres">
      <dgm:prSet presAssocID="{7807A731-B33A-45F7-B96E-2A66FDA65F52}" presName="hierRoot2" presStyleCnt="0">
        <dgm:presLayoutVars>
          <dgm:hierBranch val="init"/>
        </dgm:presLayoutVars>
      </dgm:prSet>
      <dgm:spPr/>
    </dgm:pt>
    <dgm:pt modelId="{3C505467-DB90-448E-BA86-80056BF76EA5}" type="pres">
      <dgm:prSet presAssocID="{7807A731-B33A-45F7-B96E-2A66FDA65F52}" presName="rootComposite" presStyleCnt="0"/>
      <dgm:spPr/>
    </dgm:pt>
    <dgm:pt modelId="{E7509F26-9DBF-4D3A-87E0-38EFFA61CED2}" type="pres">
      <dgm:prSet presAssocID="{7807A731-B33A-45F7-B96E-2A66FDA65F52}" presName="rootText" presStyleLbl="node2" presStyleIdx="1" presStyleCnt="2" custScaleY="3366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3725E88-27D4-4526-9ED6-5DB97F2A6FF6}" type="pres">
      <dgm:prSet presAssocID="{7807A731-B33A-45F7-B96E-2A66FDA65F52}" presName="rootConnector" presStyleLbl="node2" presStyleIdx="1" presStyleCnt="2"/>
      <dgm:spPr/>
      <dgm:t>
        <a:bodyPr/>
        <a:lstStyle/>
        <a:p>
          <a:endParaRPr lang="en-US"/>
        </a:p>
      </dgm:t>
    </dgm:pt>
    <dgm:pt modelId="{5D0DF423-7F13-4DB4-B65E-F7592E994970}" type="pres">
      <dgm:prSet presAssocID="{7807A731-B33A-45F7-B96E-2A66FDA65F52}" presName="hierChild4" presStyleCnt="0"/>
      <dgm:spPr/>
    </dgm:pt>
    <dgm:pt modelId="{EA7287BC-34EA-4DFA-8FFB-10D462F909EC}" type="pres">
      <dgm:prSet presAssocID="{7807A731-B33A-45F7-B96E-2A66FDA65F52}" presName="hierChild5" presStyleCnt="0"/>
      <dgm:spPr/>
    </dgm:pt>
    <dgm:pt modelId="{2F6591B7-E77A-4BF3-A67C-6C32696CCE56}" type="pres">
      <dgm:prSet presAssocID="{240F59A8-1A7B-41DA-94B1-E2217324140D}" presName="hierChild3" presStyleCnt="0"/>
      <dgm:spPr/>
    </dgm:pt>
  </dgm:ptLst>
  <dgm:cxnLst>
    <dgm:cxn modelId="{FBE44F71-D79D-4C16-AECC-8EF2A8B40152}" type="presOf" srcId="{240F59A8-1A7B-41DA-94B1-E2217324140D}" destId="{D6EDC8A0-39A5-48DB-A312-7456997347F5}" srcOrd="1" destOrd="0" presId="urn:microsoft.com/office/officeart/2005/8/layout/orgChart1"/>
    <dgm:cxn modelId="{FA54219B-39E8-4C6A-B4C5-62870AFFEC48}" type="presOf" srcId="{7807A731-B33A-45F7-B96E-2A66FDA65F52}" destId="{E7509F26-9DBF-4D3A-87E0-38EFFA61CED2}" srcOrd="0" destOrd="0" presId="urn:microsoft.com/office/officeart/2005/8/layout/orgChart1"/>
    <dgm:cxn modelId="{6BBBE7D2-7356-41A7-AC09-775574BBC9BD}" type="presOf" srcId="{240F59A8-1A7B-41DA-94B1-E2217324140D}" destId="{49334160-600A-4721-AA7A-99C03064DAB2}" srcOrd="0" destOrd="0" presId="urn:microsoft.com/office/officeart/2005/8/layout/orgChart1"/>
    <dgm:cxn modelId="{0471CA28-27E6-4768-96DD-AE9574E93169}" type="presOf" srcId="{DE9DB0C1-5C34-49E4-96B0-E39D6F530438}" destId="{627E4D54-ABB7-4A5C-B049-179D60982C76}" srcOrd="0" destOrd="0" presId="urn:microsoft.com/office/officeart/2005/8/layout/orgChart1"/>
    <dgm:cxn modelId="{E1A9D1E1-EA61-4722-BACC-2B0B53F90FD8}" srcId="{240F59A8-1A7B-41DA-94B1-E2217324140D}" destId="{DE9DB0C1-5C34-49E4-96B0-E39D6F530438}" srcOrd="0" destOrd="0" parTransId="{52292790-3CAA-4747-9721-18D9F75FF6E9}" sibTransId="{0F24C880-D2B0-4B54-86D8-2A822DDEB13A}"/>
    <dgm:cxn modelId="{148CBD56-495F-4BE1-92A9-CF345A4E1544}" type="presOf" srcId="{DE9DB0C1-5C34-49E4-96B0-E39D6F530438}" destId="{6109C7B2-7FA0-44DD-97F0-DF5391F2C5DF}" srcOrd="1" destOrd="0" presId="urn:microsoft.com/office/officeart/2005/8/layout/orgChart1"/>
    <dgm:cxn modelId="{4D805D6E-7AB8-4551-BCE9-6147C237E998}" type="presOf" srcId="{7807A731-B33A-45F7-B96E-2A66FDA65F52}" destId="{63725E88-27D4-4526-9ED6-5DB97F2A6FF6}" srcOrd="1" destOrd="0" presId="urn:microsoft.com/office/officeart/2005/8/layout/orgChart1"/>
    <dgm:cxn modelId="{5AA02509-7506-48A3-A520-44A93321916D}" type="presOf" srcId="{370E8D4C-D91F-48ED-8C3F-7CCEF111AFE5}" destId="{EC897EBA-A0A7-4397-B0A3-AF8B060FE521}" srcOrd="0" destOrd="0" presId="urn:microsoft.com/office/officeart/2005/8/layout/orgChart1"/>
    <dgm:cxn modelId="{9FCD8F1E-6D74-42EE-9AD2-A64A6E09E158}" type="presOf" srcId="{439B6CBA-0832-4F13-8EDB-FC9DF9624005}" destId="{E1708BD8-23D8-4C81-B02A-F54BAC15EB69}" srcOrd="0" destOrd="0" presId="urn:microsoft.com/office/officeart/2005/8/layout/orgChart1"/>
    <dgm:cxn modelId="{F56F1257-0561-44AB-99FC-4D6621B04F5A}" type="presOf" srcId="{52292790-3CAA-4747-9721-18D9F75FF6E9}" destId="{2388BB87-8AC8-4F83-8525-6A8B33DC9D00}" srcOrd="0" destOrd="0" presId="urn:microsoft.com/office/officeart/2005/8/layout/orgChart1"/>
    <dgm:cxn modelId="{DD4BB1E2-C0EE-48E4-8AA3-7C312B3668B3}" srcId="{370E8D4C-D91F-48ED-8C3F-7CCEF111AFE5}" destId="{240F59A8-1A7B-41DA-94B1-E2217324140D}" srcOrd="0" destOrd="0" parTransId="{10FA567A-D151-42DB-AE72-6A072FC57699}" sibTransId="{2D61539A-55C3-44E4-90B3-B877F27B08D3}"/>
    <dgm:cxn modelId="{DD7A546D-B97A-451F-BA7E-1D47D2B9E0E3}" srcId="{240F59A8-1A7B-41DA-94B1-E2217324140D}" destId="{7807A731-B33A-45F7-B96E-2A66FDA65F52}" srcOrd="1" destOrd="0" parTransId="{439B6CBA-0832-4F13-8EDB-FC9DF9624005}" sibTransId="{90DED6A1-69B9-4352-9487-5315A1D3CB5B}"/>
    <dgm:cxn modelId="{1CACEC58-53B2-4B01-9F90-0A57C0102150}" type="presParOf" srcId="{EC897EBA-A0A7-4397-B0A3-AF8B060FE521}" destId="{87E00D1E-662F-47BD-BB36-5806374F2448}" srcOrd="0" destOrd="0" presId="urn:microsoft.com/office/officeart/2005/8/layout/orgChart1"/>
    <dgm:cxn modelId="{2B7AA683-5309-40A1-B203-98DB25B01032}" type="presParOf" srcId="{87E00D1E-662F-47BD-BB36-5806374F2448}" destId="{56BAD579-CE99-4990-8BD5-64E19BDC559E}" srcOrd="0" destOrd="0" presId="urn:microsoft.com/office/officeart/2005/8/layout/orgChart1"/>
    <dgm:cxn modelId="{D8B0BCF8-261A-49B9-BEB5-99630F3833E5}" type="presParOf" srcId="{56BAD579-CE99-4990-8BD5-64E19BDC559E}" destId="{49334160-600A-4721-AA7A-99C03064DAB2}" srcOrd="0" destOrd="0" presId="urn:microsoft.com/office/officeart/2005/8/layout/orgChart1"/>
    <dgm:cxn modelId="{227A00AA-E4DA-4087-A779-B2FBD782093C}" type="presParOf" srcId="{56BAD579-CE99-4990-8BD5-64E19BDC559E}" destId="{D6EDC8A0-39A5-48DB-A312-7456997347F5}" srcOrd="1" destOrd="0" presId="urn:microsoft.com/office/officeart/2005/8/layout/orgChart1"/>
    <dgm:cxn modelId="{7E7D7E89-4852-49C0-812C-8DD93BEF1C20}" type="presParOf" srcId="{87E00D1E-662F-47BD-BB36-5806374F2448}" destId="{86F2821C-DCA3-4B47-8721-E4B1B0DA494E}" srcOrd="1" destOrd="0" presId="urn:microsoft.com/office/officeart/2005/8/layout/orgChart1"/>
    <dgm:cxn modelId="{FCC579B5-1863-4ED7-9A48-F8BC9B40B46A}" type="presParOf" srcId="{86F2821C-DCA3-4B47-8721-E4B1B0DA494E}" destId="{2388BB87-8AC8-4F83-8525-6A8B33DC9D00}" srcOrd="0" destOrd="0" presId="urn:microsoft.com/office/officeart/2005/8/layout/orgChart1"/>
    <dgm:cxn modelId="{78AFAA83-34D9-42AF-8147-5468DA782372}" type="presParOf" srcId="{86F2821C-DCA3-4B47-8721-E4B1B0DA494E}" destId="{56915B98-B701-4089-B518-A56EC06573F2}" srcOrd="1" destOrd="0" presId="urn:microsoft.com/office/officeart/2005/8/layout/orgChart1"/>
    <dgm:cxn modelId="{249D81FF-6E9F-4134-A12A-10749EF05382}" type="presParOf" srcId="{56915B98-B701-4089-B518-A56EC06573F2}" destId="{FB41AD0A-0565-4F85-8D79-26F2009986A9}" srcOrd="0" destOrd="0" presId="urn:microsoft.com/office/officeart/2005/8/layout/orgChart1"/>
    <dgm:cxn modelId="{C75FA364-6869-4BC4-913B-4BF3E751B4A2}" type="presParOf" srcId="{FB41AD0A-0565-4F85-8D79-26F2009986A9}" destId="{627E4D54-ABB7-4A5C-B049-179D60982C76}" srcOrd="0" destOrd="0" presId="urn:microsoft.com/office/officeart/2005/8/layout/orgChart1"/>
    <dgm:cxn modelId="{BA2A3FF3-EC9B-4AFA-B7E7-952725CC6AF9}" type="presParOf" srcId="{FB41AD0A-0565-4F85-8D79-26F2009986A9}" destId="{6109C7B2-7FA0-44DD-97F0-DF5391F2C5DF}" srcOrd="1" destOrd="0" presId="urn:microsoft.com/office/officeart/2005/8/layout/orgChart1"/>
    <dgm:cxn modelId="{E6F68EE4-5E13-4F26-BDC7-F9C69D489DBD}" type="presParOf" srcId="{56915B98-B701-4089-B518-A56EC06573F2}" destId="{D11A68AB-DAE1-414E-98BF-56D5C324059D}" srcOrd="1" destOrd="0" presId="urn:microsoft.com/office/officeart/2005/8/layout/orgChart1"/>
    <dgm:cxn modelId="{A7EAAB14-4469-4AF3-A8AB-8C9E2871481A}" type="presParOf" srcId="{56915B98-B701-4089-B518-A56EC06573F2}" destId="{B24F348C-C04B-4866-803D-BB6575FABD84}" srcOrd="2" destOrd="0" presId="urn:microsoft.com/office/officeart/2005/8/layout/orgChart1"/>
    <dgm:cxn modelId="{D5ACB009-30C2-4A17-A746-FEEFD9955F1A}" type="presParOf" srcId="{86F2821C-DCA3-4B47-8721-E4B1B0DA494E}" destId="{E1708BD8-23D8-4C81-B02A-F54BAC15EB69}" srcOrd="2" destOrd="0" presId="urn:microsoft.com/office/officeart/2005/8/layout/orgChart1"/>
    <dgm:cxn modelId="{69AC18DF-567E-4037-92D2-B0C9B85FDC82}" type="presParOf" srcId="{86F2821C-DCA3-4B47-8721-E4B1B0DA494E}" destId="{A77EF262-5CF6-4E7F-8F52-F0B1037CA19C}" srcOrd="3" destOrd="0" presId="urn:microsoft.com/office/officeart/2005/8/layout/orgChart1"/>
    <dgm:cxn modelId="{C208971A-2DD6-43BE-8E87-BC95CDEE29FF}" type="presParOf" srcId="{A77EF262-5CF6-4E7F-8F52-F0B1037CA19C}" destId="{3C505467-DB90-448E-BA86-80056BF76EA5}" srcOrd="0" destOrd="0" presId="urn:microsoft.com/office/officeart/2005/8/layout/orgChart1"/>
    <dgm:cxn modelId="{88F1A0A8-5041-49BE-B30B-ADA5DB540968}" type="presParOf" srcId="{3C505467-DB90-448E-BA86-80056BF76EA5}" destId="{E7509F26-9DBF-4D3A-87E0-38EFFA61CED2}" srcOrd="0" destOrd="0" presId="urn:microsoft.com/office/officeart/2005/8/layout/orgChart1"/>
    <dgm:cxn modelId="{74324491-03A9-4441-87EA-BD6B786D5915}" type="presParOf" srcId="{3C505467-DB90-448E-BA86-80056BF76EA5}" destId="{63725E88-27D4-4526-9ED6-5DB97F2A6FF6}" srcOrd="1" destOrd="0" presId="urn:microsoft.com/office/officeart/2005/8/layout/orgChart1"/>
    <dgm:cxn modelId="{CEFD034E-CE82-4D25-A1CA-C2A2BF6D88E8}" type="presParOf" srcId="{A77EF262-5CF6-4E7F-8F52-F0B1037CA19C}" destId="{5D0DF423-7F13-4DB4-B65E-F7592E994970}" srcOrd="1" destOrd="0" presId="urn:microsoft.com/office/officeart/2005/8/layout/orgChart1"/>
    <dgm:cxn modelId="{116A253C-A029-4723-AACB-AC72A2DE903C}" type="presParOf" srcId="{A77EF262-5CF6-4E7F-8F52-F0B1037CA19C}" destId="{EA7287BC-34EA-4DFA-8FFB-10D462F909EC}" srcOrd="2" destOrd="0" presId="urn:microsoft.com/office/officeart/2005/8/layout/orgChart1"/>
    <dgm:cxn modelId="{125F417B-D41B-4C40-85C9-E5D0244A56B3}" type="presParOf" srcId="{87E00D1E-662F-47BD-BB36-5806374F2448}" destId="{2F6591B7-E77A-4BF3-A67C-6C32696CCE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1708BD8-23D8-4C81-B02A-F54BAC15EB69}">
      <dsp:nvSpPr>
        <dsp:cNvPr id="0" name=""/>
        <dsp:cNvSpPr/>
      </dsp:nvSpPr>
      <dsp:spPr>
        <a:xfrm>
          <a:off x="3048000" y="838202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9"/>
              </a:lnTo>
              <a:lnTo>
                <a:pt x="1668009" y="289489"/>
              </a:lnTo>
              <a:lnTo>
                <a:pt x="1668009" y="578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88BB87-8AC8-4F83-8525-6A8B33DC9D00}">
      <dsp:nvSpPr>
        <dsp:cNvPr id="0" name=""/>
        <dsp:cNvSpPr/>
      </dsp:nvSpPr>
      <dsp:spPr>
        <a:xfrm>
          <a:off x="1379990" y="838202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34160-600A-4721-AA7A-99C03064DAB2}">
      <dsp:nvSpPr>
        <dsp:cNvPr id="0" name=""/>
        <dsp:cNvSpPr/>
      </dsp:nvSpPr>
      <dsp:spPr>
        <a:xfrm>
          <a:off x="1669479" y="404698"/>
          <a:ext cx="2757041" cy="433503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kern="1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rPr>
            <a:t>Logging</a:t>
          </a:r>
          <a:endParaRPr lang="en-US" sz="1800" b="0" kern="1200" dirty="0">
            <a:solidFill>
              <a:srgbClr val="002060"/>
            </a:solidFill>
            <a:latin typeface="Arial" pitchFamily="34" charset="0"/>
            <a:cs typeface="Arial" pitchFamily="34" charset="0"/>
          </a:endParaRPr>
        </a:p>
      </dsp:txBody>
      <dsp:txXfrm>
        <a:off x="1669479" y="404698"/>
        <a:ext cx="2757041" cy="433503"/>
      </dsp:txXfrm>
    </dsp:sp>
    <dsp:sp modelId="{627E4D54-ABB7-4A5C-B049-179D60982C76}">
      <dsp:nvSpPr>
        <dsp:cNvPr id="0" name=""/>
        <dsp:cNvSpPr/>
      </dsp:nvSpPr>
      <dsp:spPr>
        <a:xfrm>
          <a:off x="1469" y="1417180"/>
          <a:ext cx="2757041" cy="359118"/>
        </a:xfrm>
        <a:prstGeom prst="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err="1" smtClean="0">
              <a:solidFill>
                <a:srgbClr val="002060"/>
              </a:solidFill>
              <a:latin typeface="Arial" pitchFamily="34" charset="0"/>
              <a:cs typeface="Arial" pitchFamily="34" charset="0"/>
            </a:rPr>
            <a:t>java.util.logging</a:t>
          </a:r>
          <a:endParaRPr lang="en-US" sz="1800" kern="1200" dirty="0">
            <a:solidFill>
              <a:srgbClr val="002060"/>
            </a:solidFill>
            <a:latin typeface="Arial" pitchFamily="34" charset="0"/>
            <a:cs typeface="Arial" pitchFamily="34" charset="0"/>
          </a:endParaRPr>
        </a:p>
      </dsp:txBody>
      <dsp:txXfrm>
        <a:off x="1469" y="1417180"/>
        <a:ext cx="2757041" cy="359118"/>
      </dsp:txXfrm>
    </dsp:sp>
    <dsp:sp modelId="{E7509F26-9DBF-4D3A-87E0-38EFFA61CED2}">
      <dsp:nvSpPr>
        <dsp:cNvPr id="0" name=""/>
        <dsp:cNvSpPr/>
      </dsp:nvSpPr>
      <dsp:spPr>
        <a:xfrm>
          <a:off x="3337489" y="1417180"/>
          <a:ext cx="2757041" cy="464120"/>
        </a:xfrm>
        <a:prstGeom prst="rect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rPr>
            <a:t>log4j</a:t>
          </a:r>
          <a:endParaRPr lang="en-US" sz="1800" kern="1200" dirty="0">
            <a:solidFill>
              <a:srgbClr val="002060"/>
            </a:solidFill>
            <a:latin typeface="Arial" pitchFamily="34" charset="0"/>
            <a:cs typeface="Arial" pitchFamily="34" charset="0"/>
          </a:endParaRPr>
        </a:p>
      </dsp:txBody>
      <dsp:txXfrm>
        <a:off x="3337489" y="1417180"/>
        <a:ext cx="2757041" cy="464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A0744-26F4-47D4-9F4C-E131DA98514C}" type="datetimeFigureOut">
              <a:rPr lang="en-US" smtClean="0"/>
              <a:pPr/>
              <a:t>3/30/2012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38B2E-AD37-4376-B7AF-CE9A9A7F65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31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6" tIns="48318" rIns="96636" bIns="48318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6F38FD0-AEA7-4C2D-8163-8F11CB2D6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smtClean="0"/>
              <a:t>For </a:t>
            </a:r>
            <a:r>
              <a:rPr lang="en-US" b="1" u="sng" dirty="0" err="1" smtClean="0"/>
              <a:t>tde</a:t>
            </a:r>
            <a:r>
              <a:rPr lang="en-US" b="1" u="sng" dirty="0" smtClean="0"/>
              <a:t> animators:</a:t>
            </a:r>
          </a:p>
          <a:p>
            <a:r>
              <a:rPr lang="en-US" dirty="0" err="1" smtClean="0"/>
              <a:t>tdis</a:t>
            </a:r>
            <a:r>
              <a:rPr lang="en-US" dirty="0" smtClean="0"/>
              <a:t> screen content</a:t>
            </a:r>
            <a:r>
              <a:rPr lang="en-US" baseline="0" dirty="0" smtClean="0"/>
              <a:t> needs to be rendered in </a:t>
            </a:r>
            <a:r>
              <a:rPr lang="en-US" baseline="0" dirty="0" err="1" smtClean="0"/>
              <a:t>tde</a:t>
            </a:r>
            <a:r>
              <a:rPr lang="en-US" baseline="0" dirty="0" smtClean="0"/>
              <a:t> flash, no animations needed.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To the</a:t>
            </a:r>
            <a:r>
              <a:rPr lang="en-US" b="1" baseline="0" dirty="0" smtClean="0"/>
              <a:t> Trainer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 </a:t>
            </a:r>
            <a:r>
              <a:rPr lang="en-US" b="0" baseline="0" dirty="0" err="1" smtClean="0"/>
              <a:t>java.util.logging</a:t>
            </a:r>
            <a:r>
              <a:rPr lang="en-US" b="0" baseline="0" dirty="0" smtClean="0"/>
              <a:t>(JUL) is a part of the logging specification introduced by sun. It is almost identical to log4j in terms of functionality. </a:t>
            </a:r>
            <a:r>
              <a:rPr lang="en-US" b="0" baseline="0" dirty="0" err="1" smtClean="0"/>
              <a:t>Eventhough</a:t>
            </a:r>
            <a:r>
              <a:rPr lang="en-US" b="0" baseline="0" dirty="0" smtClean="0"/>
              <a:t> JUL came after log4j,still it lacks in some features specially in supporting features for web applications. Log4j is also used  by open source projects such as hibernate, spring etc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To the Trainer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To The Trainer</a:t>
            </a:r>
          </a:p>
          <a:p>
            <a:endParaRPr lang="en-US" b="1" dirty="0" smtClean="0"/>
          </a:p>
          <a:p>
            <a:pPr>
              <a:spcBef>
                <a:spcPts val="1200"/>
              </a:spcBef>
            </a:pPr>
            <a:r>
              <a:rPr lang="en-US" sz="1200" b="0" dirty="0" smtClean="0"/>
              <a:t> In the case of multi threaded applications, it will be difficult to debug</a:t>
            </a:r>
          </a:p>
          <a:p>
            <a:pPr>
              <a:spcBef>
                <a:spcPts val="1200"/>
              </a:spcBef>
            </a:pPr>
            <a:r>
              <a:rPr lang="en-US" sz="1200" b="0" dirty="0" smtClean="0"/>
              <a:t> the application using the normal debug mode execution so we log the </a:t>
            </a:r>
          </a:p>
          <a:p>
            <a:pPr>
              <a:spcBef>
                <a:spcPts val="1200"/>
              </a:spcBef>
            </a:pPr>
            <a:r>
              <a:rPr lang="en-US" sz="1200" b="0" dirty="0" smtClean="0"/>
              <a:t>values into the log using the debug level.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6F38FD0-AEA7-4C2D-8163-8F11CB2D675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6" name="Picture 5" descr="pi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792788" y="1752600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>
                <a:latin typeface="+mn-lt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2BACDECA-566A-40FA-96BA-6236C2BA99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urse_Completion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DE48D0DE-62E3-4F52-80CA-71CE3987A8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A44687"/>
                </a:solidFill>
              </a:defRPr>
            </a:lvl1pPr>
          </a:lstStyle>
          <a:p>
            <a:pPr>
              <a:defRPr/>
            </a:pPr>
            <a:fld id="{A3C9CECE-BED5-43EB-8526-CB671DF723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b="1" kern="1200" baseline="-25000" dirty="0">
              <a:solidFill>
                <a:schemeClr val="bg1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 flip="none" rotWithShape="1">
            <a:gsLst>
              <a:gs pos="0">
                <a:srgbClr val="682252"/>
              </a:gs>
              <a:gs pos="50000">
                <a:srgbClr val="933F79">
                  <a:shade val="67500"/>
                  <a:satMod val="115000"/>
                </a:srgbClr>
              </a:gs>
              <a:gs pos="100000">
                <a:srgbClr val="933F79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9" name="Picture 13" descr="picture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gging.apache.org/log4j/1.2/download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logging.apache.org/log4j/1.2/download.html" TargetMode="Externa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chemeClr val="tx1"/>
                </a:solidFill>
                <a:latin typeface="Myriad Pro" pitchFamily="34" charset="0"/>
                <a:cs typeface="Arial" pitchFamily="34" charset="0"/>
              </a:rPr>
              <a:t>Advance Java</a:t>
            </a:r>
            <a:endParaRPr lang="en-US" sz="2200" b="1" dirty="0">
              <a:solidFill>
                <a:schemeClr val="tx1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Java Logging</a:t>
            </a:r>
            <a:endParaRPr lang="en-US" sz="32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u="none" strike="noStrike" kern="1200" cap="none" spc="0" normalizeH="0" baseline="0" noProof="0" dirty="0" smtClean="0">
                <a:ln>
                  <a:noFill/>
                </a:ln>
                <a:solidFill>
                  <a:srgbClr val="692D56"/>
                </a:solidFill>
                <a:effectLst/>
                <a:uLnTx/>
                <a:uFillTx/>
                <a:latin typeface="Arial Narrow" pitchFamily="34" charset="0"/>
                <a:cs typeface="Arial" pitchFamily="34" charset="0"/>
              </a:rPr>
              <a:t>LEVEL – </a:t>
            </a:r>
            <a:r>
              <a:rPr lang="en-US" sz="1400" b="1" dirty="0" smtClean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PRACTITIONER</a:t>
            </a:r>
            <a:endParaRPr kumimoji="0" lang="en-GB" sz="1400" b="1" u="none" strike="noStrike" kern="1200" cap="none" spc="0" normalizeH="0" baseline="0" noProof="0" dirty="0">
              <a:ln>
                <a:noFill/>
              </a:ln>
              <a:solidFill>
                <a:srgbClr val="692D56"/>
              </a:solidFill>
              <a:effectLst/>
              <a:uLnTx/>
              <a:uFillTx/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491764"/>
            <a:ext cx="9067800" cy="36136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Definition: </a:t>
            </a:r>
            <a:r>
              <a:rPr lang="en-US" b="0" dirty="0" smtClean="0"/>
              <a:t>Used for </a:t>
            </a:r>
            <a:r>
              <a:rPr lang="en-US" i="1" dirty="0" smtClean="0"/>
              <a:t>debugging</a:t>
            </a:r>
            <a:r>
              <a:rPr lang="en-US" b="0" dirty="0" smtClean="0"/>
              <a:t> the application. 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When used: </a:t>
            </a:r>
            <a:r>
              <a:rPr lang="en-US" b="0" dirty="0" smtClean="0"/>
              <a:t>This is typically used to,</a:t>
            </a:r>
          </a:p>
          <a:p>
            <a:pPr marL="803275" lvl="1" indent="-409575"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Find whether a statements are executed and the intermediate values of the execution.</a:t>
            </a:r>
          </a:p>
          <a:p>
            <a:pPr marL="8509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Used in IF-ELSE blocks to find out the flow of execution.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What is production environment?</a:t>
            </a:r>
          </a:p>
          <a:p>
            <a:pPr>
              <a:spcBef>
                <a:spcPts val="1200"/>
              </a:spcBef>
            </a:pPr>
            <a:r>
              <a:rPr lang="en-US" b="0" dirty="0" smtClean="0"/>
              <a:t>Assume we develop application for a retail customer. For the retail customers to access we need to deploy the application in a dedicated server. The server and other supporting software's are referred to as production environment.</a:t>
            </a:r>
          </a:p>
          <a:p>
            <a:pPr>
              <a:spcBef>
                <a:spcPts val="1200"/>
              </a:spcBef>
            </a:pPr>
            <a:endParaRPr lang="en-US" b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600200" y="4953000"/>
            <a:ext cx="6781800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NOTE:</a:t>
            </a:r>
          </a:p>
          <a:p>
            <a:pPr>
              <a:spcBef>
                <a:spcPts val="12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The debug mode will be normally turned </a:t>
            </a:r>
            <a:r>
              <a:rPr lang="en-US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“OFF”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in production environment.</a:t>
            </a:r>
          </a:p>
        </p:txBody>
      </p:sp>
      <p:pic>
        <p:nvPicPr>
          <p:cNvPr id="8" name="Picture 7" descr="ImportantIc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5029200"/>
            <a:ext cx="1019175" cy="84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debug?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827" y="1524000"/>
            <a:ext cx="748897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Syntax:</a:t>
            </a:r>
          </a:p>
          <a:p>
            <a:pPr>
              <a:spcBef>
                <a:spcPts val="1200"/>
              </a:spcBef>
            </a:pPr>
            <a:r>
              <a:rPr lang="en-US" b="0" dirty="0" smtClean="0">
                <a:solidFill>
                  <a:srgbClr val="00B050"/>
                </a:solidFill>
              </a:rPr>
              <a:t>	public static final Logger </a:t>
            </a:r>
            <a:r>
              <a:rPr lang="en-US" b="0" i="1" dirty="0" smtClean="0">
                <a:solidFill>
                  <a:srgbClr val="00B050"/>
                </a:solidFill>
              </a:rPr>
              <a:t>LOG = </a:t>
            </a:r>
            <a:r>
              <a:rPr lang="en-US" b="0" i="1" dirty="0" err="1" smtClean="0">
                <a:solidFill>
                  <a:srgbClr val="00B050"/>
                </a:solidFill>
              </a:rPr>
              <a:t>Logger.getLogger</a:t>
            </a:r>
            <a:r>
              <a:rPr lang="en-US" b="0" i="1" dirty="0" smtClean="0">
                <a:solidFill>
                  <a:srgbClr val="00B050"/>
                </a:solidFill>
              </a:rPr>
              <a:t>("</a:t>
            </a:r>
            <a:r>
              <a:rPr lang="en-US" b="0" i="1" dirty="0" err="1" smtClean="0">
                <a:solidFill>
                  <a:srgbClr val="EA3800"/>
                </a:solidFill>
              </a:rPr>
              <a:t>LoginBO</a:t>
            </a:r>
            <a:r>
              <a:rPr lang="en-US" b="0" i="1" dirty="0" smtClean="0">
                <a:solidFill>
                  <a:srgbClr val="00B050"/>
                </a:solidFill>
              </a:rPr>
              <a:t>");</a:t>
            </a:r>
          </a:p>
          <a:p>
            <a:pPr lvl="2">
              <a:spcBef>
                <a:spcPts val="1200"/>
              </a:spcBef>
            </a:pPr>
            <a:r>
              <a:rPr lang="en-US" sz="1600" i="1" dirty="0" err="1" smtClean="0">
                <a:solidFill>
                  <a:srgbClr val="00B050"/>
                </a:solidFill>
              </a:rPr>
              <a:t>LOG.debug</a:t>
            </a:r>
            <a:r>
              <a:rPr lang="en-US" sz="1600" i="1" dirty="0" smtClean="0">
                <a:solidFill>
                  <a:srgbClr val="00B050"/>
                </a:solidFill>
              </a:rPr>
              <a:t>("</a:t>
            </a:r>
            <a:r>
              <a:rPr lang="en-US" sz="1600" i="1" dirty="0" smtClean="0">
                <a:solidFill>
                  <a:srgbClr val="EA3800"/>
                </a:solidFill>
              </a:rPr>
              <a:t>Message</a:t>
            </a:r>
            <a:r>
              <a:rPr lang="en-US" sz="1600" i="1" dirty="0" smtClean="0">
                <a:solidFill>
                  <a:srgbClr val="00B050"/>
                </a:solidFill>
              </a:rPr>
              <a:t>" + &lt;</a:t>
            </a:r>
            <a:r>
              <a:rPr lang="en-US" sz="1600" i="1" dirty="0" smtClean="0">
                <a:solidFill>
                  <a:srgbClr val="EA3800"/>
                </a:solidFill>
              </a:rPr>
              <a:t>Variables&gt;</a:t>
            </a:r>
            <a:r>
              <a:rPr lang="en-US" sz="1600" i="1" dirty="0" smtClean="0">
                <a:solidFill>
                  <a:srgbClr val="00B050"/>
                </a:solidFill>
              </a:rPr>
              <a:t>);</a:t>
            </a:r>
            <a:endParaRPr lang="en-US" sz="1600" b="0" dirty="0" smtClean="0">
              <a:solidFill>
                <a:srgbClr val="00B05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2" y="2819400"/>
            <a:ext cx="7041232" cy="366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 bwMode="auto">
          <a:xfrm>
            <a:off x="5562601" y="3733800"/>
            <a:ext cx="2743200" cy="685800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Debug statement printing the values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in a method.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0800000">
            <a:off x="4953001" y="4038599"/>
            <a:ext cx="381000" cy="228600"/>
          </a:xfrm>
          <a:prstGeom prst="rightArrow">
            <a:avLst/>
          </a:prstGeom>
          <a:solidFill>
            <a:srgbClr val="EA38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EA3800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447801"/>
            <a:ext cx="89154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Definition:  </a:t>
            </a:r>
            <a:r>
              <a:rPr lang="en-US" b="0" dirty="0" smtClean="0"/>
              <a:t>Used to log values for </a:t>
            </a:r>
            <a:r>
              <a:rPr lang="en-US" i="1" dirty="0" smtClean="0"/>
              <a:t>information</a:t>
            </a:r>
            <a:r>
              <a:rPr lang="en-US" b="0" dirty="0" smtClean="0"/>
              <a:t> purpose only.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When used: </a:t>
            </a:r>
            <a:r>
              <a:rPr lang="en-US" b="0" dirty="0" smtClean="0"/>
              <a:t>This is usually used to,</a:t>
            </a:r>
          </a:p>
          <a:p>
            <a:pPr marL="346075" indent="47625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 Print the methods entry and exit.</a:t>
            </a:r>
          </a:p>
          <a:p>
            <a:pPr marL="346075" indent="47625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 Used for printing the input parameters and return values.</a:t>
            </a:r>
          </a:p>
          <a:p>
            <a:pPr marL="346075" indent="47625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 Any other relevant information which the developer thinks that it is needed to analyze the application in production.</a:t>
            </a:r>
          </a:p>
          <a:p>
            <a:pPr marL="0" lvl="1">
              <a:lnSpc>
                <a:spcPct val="150000"/>
              </a:lnSpc>
              <a:spcBef>
                <a:spcPts val="1200"/>
              </a:spcBef>
            </a:pPr>
            <a:endParaRPr lang="en-US" b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0" y="4866382"/>
            <a:ext cx="7315200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NOTE: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The Info mode will be normally turned ‘ON’ in production environment.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ImportantIc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1000" y="4953000"/>
            <a:ext cx="1019175" cy="84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43200"/>
            <a:ext cx="685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log information?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 bwMode="auto">
          <a:xfrm>
            <a:off x="5943600" y="3352800"/>
            <a:ext cx="2209801" cy="914400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Info statement printing the method input.</a:t>
            </a:r>
          </a:p>
        </p:txBody>
      </p:sp>
      <p:sp>
        <p:nvSpPr>
          <p:cNvPr id="8" name="Right Arrow 7"/>
          <p:cNvSpPr/>
          <p:nvPr/>
        </p:nvSpPr>
        <p:spPr bwMode="auto">
          <a:xfrm rot="10800000">
            <a:off x="4800600" y="3657600"/>
            <a:ext cx="381000" cy="228601"/>
          </a:xfrm>
          <a:prstGeom prst="rightArrow">
            <a:avLst/>
          </a:prstGeom>
          <a:solidFill>
            <a:srgbClr val="EA38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EA3800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181600" y="5410200"/>
            <a:ext cx="2209801" cy="914400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Info statement printing the method output.</a:t>
            </a:r>
          </a:p>
        </p:txBody>
      </p:sp>
      <p:sp>
        <p:nvSpPr>
          <p:cNvPr id="10" name="Right Arrow 9"/>
          <p:cNvSpPr/>
          <p:nvPr/>
        </p:nvSpPr>
        <p:spPr bwMode="auto">
          <a:xfrm rot="10800000">
            <a:off x="4419600" y="5715000"/>
            <a:ext cx="381000" cy="228601"/>
          </a:xfrm>
          <a:prstGeom prst="rightArrow">
            <a:avLst/>
          </a:prstGeom>
          <a:solidFill>
            <a:srgbClr val="EA38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EA3800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447800"/>
            <a:ext cx="81534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000" dirty="0" smtClean="0"/>
              <a:t>Syntax:</a:t>
            </a:r>
          </a:p>
          <a:p>
            <a:pPr>
              <a:spcBef>
                <a:spcPts val="1200"/>
              </a:spcBef>
            </a:pPr>
            <a:r>
              <a:rPr lang="en-US" b="0" dirty="0" smtClean="0">
                <a:solidFill>
                  <a:srgbClr val="00B050"/>
                </a:solidFill>
              </a:rPr>
              <a:t>	public static final Logger </a:t>
            </a:r>
            <a:r>
              <a:rPr lang="en-US" b="0" i="1" dirty="0" smtClean="0">
                <a:solidFill>
                  <a:srgbClr val="00B050"/>
                </a:solidFill>
              </a:rPr>
              <a:t>LOG = </a:t>
            </a:r>
            <a:r>
              <a:rPr lang="en-US" b="0" i="1" dirty="0" err="1" smtClean="0">
                <a:solidFill>
                  <a:srgbClr val="00B050"/>
                </a:solidFill>
              </a:rPr>
              <a:t>Logger.getLogger</a:t>
            </a:r>
            <a:r>
              <a:rPr lang="en-US" b="0" i="1" dirty="0" smtClean="0">
                <a:solidFill>
                  <a:srgbClr val="00B050"/>
                </a:solidFill>
              </a:rPr>
              <a:t>("</a:t>
            </a:r>
            <a:r>
              <a:rPr lang="en-US" b="0" i="1" dirty="0" err="1" smtClean="0">
                <a:solidFill>
                  <a:srgbClr val="EA3800"/>
                </a:solidFill>
              </a:rPr>
              <a:t>LoginBO</a:t>
            </a:r>
            <a:r>
              <a:rPr lang="en-US" b="0" i="1" dirty="0" smtClean="0">
                <a:solidFill>
                  <a:srgbClr val="00B050"/>
                </a:solidFill>
              </a:rPr>
              <a:t>");</a:t>
            </a:r>
          </a:p>
          <a:p>
            <a:pPr lvl="2">
              <a:spcBef>
                <a:spcPts val="1200"/>
              </a:spcBef>
            </a:pPr>
            <a:r>
              <a:rPr lang="en-US" sz="1600" i="1" dirty="0" err="1" smtClean="0">
                <a:solidFill>
                  <a:srgbClr val="00B050"/>
                </a:solidFill>
              </a:rPr>
              <a:t>LOG.Info</a:t>
            </a:r>
            <a:r>
              <a:rPr lang="en-US" sz="1600" i="1" dirty="0" smtClean="0">
                <a:solidFill>
                  <a:srgbClr val="00B050"/>
                </a:solidFill>
              </a:rPr>
              <a:t>("</a:t>
            </a:r>
            <a:r>
              <a:rPr lang="en-US" sz="1600" i="1" dirty="0" smtClean="0">
                <a:solidFill>
                  <a:srgbClr val="EA3800"/>
                </a:solidFill>
              </a:rPr>
              <a:t>Message</a:t>
            </a:r>
            <a:r>
              <a:rPr lang="en-US" sz="1600" i="1" dirty="0" smtClean="0">
                <a:solidFill>
                  <a:srgbClr val="00B050"/>
                </a:solidFill>
              </a:rPr>
              <a:t>" + &lt;</a:t>
            </a:r>
            <a:r>
              <a:rPr lang="en-US" sz="1600" i="1" dirty="0" smtClean="0">
                <a:solidFill>
                  <a:srgbClr val="EA3800"/>
                </a:solidFill>
              </a:rPr>
              <a:t>Variables&gt;</a:t>
            </a:r>
            <a:r>
              <a:rPr lang="en-US" sz="1600" i="1" dirty="0" smtClean="0">
                <a:solidFill>
                  <a:srgbClr val="00B050"/>
                </a:solidFill>
              </a:rPr>
              <a:t>);</a:t>
            </a:r>
            <a:endParaRPr lang="en-US" sz="1600" b="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600200"/>
            <a:ext cx="8610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Definition: </a:t>
            </a:r>
            <a:r>
              <a:rPr lang="en-US" b="0" dirty="0" smtClean="0"/>
              <a:t>Used to log all the exception occurring in the application .</a:t>
            </a:r>
          </a:p>
          <a:p>
            <a:pPr>
              <a:spcBef>
                <a:spcPts val="1200"/>
              </a:spcBef>
            </a:pPr>
            <a:endParaRPr lang="en-US" b="0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When used: </a:t>
            </a:r>
            <a:r>
              <a:rPr lang="en-US" b="0" dirty="0" smtClean="0"/>
              <a:t>This is </a:t>
            </a:r>
            <a:r>
              <a:rPr lang="en-US" b="0" u="sng" dirty="0" smtClean="0">
                <a:solidFill>
                  <a:srgbClr val="EA3800"/>
                </a:solidFill>
              </a:rPr>
              <a:t>always </a:t>
            </a:r>
            <a:r>
              <a:rPr lang="en-US" b="0" dirty="0" smtClean="0"/>
              <a:t>used inside catch  blocks to print the stack trace.</a:t>
            </a:r>
          </a:p>
          <a:p>
            <a:pPr>
              <a:spcBef>
                <a:spcPts val="1200"/>
              </a:spcBef>
            </a:pPr>
            <a:r>
              <a:rPr lang="en-US" b="0" dirty="0" smtClean="0"/>
              <a:t>This is used for trouble shooting the exceptions thrown by application.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4495800"/>
            <a:ext cx="758952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spcBef>
                <a:spcPts val="1200"/>
              </a:spcBef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NOTE:</a:t>
            </a:r>
          </a:p>
          <a:p>
            <a:pPr>
              <a:spcBef>
                <a:spcPts val="1200"/>
              </a:spcBef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The error mode will be always be turned ‘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’ in production environment.</a:t>
            </a:r>
          </a:p>
        </p:txBody>
      </p:sp>
      <p:pic>
        <p:nvPicPr>
          <p:cNvPr id="7" name="Picture 6" descr="ImportantIc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4495800"/>
            <a:ext cx="1019175" cy="84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276600"/>
            <a:ext cx="80547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log error?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 bwMode="auto">
          <a:xfrm>
            <a:off x="6858001" y="4572000"/>
            <a:ext cx="2209801" cy="914400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Stack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trace being logged using error level.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0800000">
            <a:off x="6248401" y="4876799"/>
            <a:ext cx="381000" cy="228601"/>
          </a:xfrm>
          <a:prstGeom prst="rightArrow">
            <a:avLst/>
          </a:prstGeom>
          <a:solidFill>
            <a:srgbClr val="EA38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rgbClr val="EA3800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1614607"/>
            <a:ext cx="7620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Syntax:</a:t>
            </a:r>
          </a:p>
          <a:p>
            <a:pPr>
              <a:spcBef>
                <a:spcPts val="1200"/>
              </a:spcBef>
            </a:pPr>
            <a:r>
              <a:rPr lang="en-US" b="0" dirty="0" smtClean="0">
                <a:solidFill>
                  <a:srgbClr val="00B050"/>
                </a:solidFill>
              </a:rPr>
              <a:t>	public static final Logger </a:t>
            </a:r>
            <a:r>
              <a:rPr lang="en-US" b="0" i="1" dirty="0" smtClean="0">
                <a:solidFill>
                  <a:srgbClr val="00B050"/>
                </a:solidFill>
              </a:rPr>
              <a:t>LOG = </a:t>
            </a:r>
            <a:r>
              <a:rPr lang="en-US" b="0" i="1" dirty="0" err="1" smtClean="0">
                <a:solidFill>
                  <a:srgbClr val="00B050"/>
                </a:solidFill>
              </a:rPr>
              <a:t>Logger.getLogger</a:t>
            </a:r>
            <a:r>
              <a:rPr lang="en-US" b="0" i="1" dirty="0" smtClean="0">
                <a:solidFill>
                  <a:srgbClr val="00B050"/>
                </a:solidFill>
              </a:rPr>
              <a:t>("</a:t>
            </a:r>
            <a:r>
              <a:rPr lang="en-US" b="0" i="1" dirty="0" err="1" smtClean="0">
                <a:solidFill>
                  <a:srgbClr val="EA3800"/>
                </a:solidFill>
              </a:rPr>
              <a:t>LoginBO</a:t>
            </a:r>
            <a:r>
              <a:rPr lang="en-US" b="0" i="1" dirty="0" smtClean="0">
                <a:solidFill>
                  <a:srgbClr val="00B050"/>
                </a:solidFill>
              </a:rPr>
              <a:t>");</a:t>
            </a:r>
          </a:p>
          <a:p>
            <a:pPr lvl="2">
              <a:spcBef>
                <a:spcPts val="1200"/>
              </a:spcBef>
            </a:pPr>
            <a:r>
              <a:rPr lang="en-US" i="1" dirty="0" err="1" smtClean="0">
                <a:solidFill>
                  <a:srgbClr val="00B050"/>
                </a:solidFill>
              </a:rPr>
              <a:t>LOG.Error</a:t>
            </a:r>
            <a:r>
              <a:rPr lang="en-US" i="1" dirty="0" smtClean="0">
                <a:solidFill>
                  <a:srgbClr val="00B050"/>
                </a:solidFill>
              </a:rPr>
              <a:t>(“</a:t>
            </a:r>
            <a:r>
              <a:rPr lang="en-US" i="1" dirty="0" smtClean="0">
                <a:solidFill>
                  <a:srgbClr val="EA3800"/>
                </a:solidFill>
              </a:rPr>
              <a:t>Exception occurred</a:t>
            </a:r>
            <a:r>
              <a:rPr lang="en-US" i="1" dirty="0" smtClean="0">
                <a:solidFill>
                  <a:srgbClr val="00B050"/>
                </a:solidFill>
              </a:rPr>
              <a:t>" + &lt;</a:t>
            </a:r>
            <a:r>
              <a:rPr lang="en-US" i="1" dirty="0" smtClean="0">
                <a:solidFill>
                  <a:srgbClr val="EA3800"/>
                </a:solidFill>
              </a:rPr>
              <a:t>exception&gt;</a:t>
            </a:r>
            <a:r>
              <a:rPr lang="en-US" i="1" dirty="0" smtClean="0">
                <a:solidFill>
                  <a:srgbClr val="00B050"/>
                </a:solidFill>
              </a:rPr>
              <a:t>);</a:t>
            </a:r>
          </a:p>
          <a:p>
            <a:pPr lvl="2">
              <a:spcBef>
                <a:spcPts val="1200"/>
              </a:spcBef>
            </a:pPr>
            <a:r>
              <a:rPr lang="en-US" i="1" dirty="0" smtClean="0"/>
              <a:t>Where, </a:t>
            </a:r>
            <a:r>
              <a:rPr lang="en-US" i="1" dirty="0" smtClean="0">
                <a:solidFill>
                  <a:srgbClr val="EA3800"/>
                </a:solidFill>
              </a:rPr>
              <a:t>exception</a:t>
            </a:r>
            <a:r>
              <a:rPr lang="en-US" b="0" i="1" dirty="0" smtClean="0"/>
              <a:t>  is the throwable error object.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Fatal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696283"/>
            <a:ext cx="8687058" cy="4678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>Definition: </a:t>
            </a:r>
            <a:r>
              <a:rPr lang="en-US" b="0" dirty="0" smtClean="0"/>
              <a:t>Used to log serious errors which may lead to system crash.</a:t>
            </a:r>
          </a:p>
          <a:p>
            <a:pPr>
              <a:spcBef>
                <a:spcPts val="1200"/>
              </a:spcBef>
            </a:pPr>
            <a:endParaRPr lang="en-US" b="0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When used: </a:t>
            </a:r>
            <a:r>
              <a:rPr lang="en-US" b="0" dirty="0" smtClean="0"/>
              <a:t> Used to log fatal errors which are unrecoverable, such as</a:t>
            </a:r>
          </a:p>
          <a:p>
            <a:pPr>
              <a:spcBef>
                <a:spcPts val="1200"/>
              </a:spcBef>
            </a:pPr>
            <a:r>
              <a:rPr lang="en-US" b="0" dirty="0" smtClean="0"/>
              <a:t>database connection lost, Application property file used by resource bundle missing.</a:t>
            </a:r>
          </a:p>
          <a:p>
            <a:pPr>
              <a:spcBef>
                <a:spcPts val="1200"/>
              </a:spcBef>
            </a:pPr>
            <a:r>
              <a:rPr lang="en-US" b="0" dirty="0" smtClean="0"/>
              <a:t>Used inside exception catch blocks which the developer feels that the </a:t>
            </a:r>
          </a:p>
          <a:p>
            <a:pPr>
              <a:spcBef>
                <a:spcPts val="1200"/>
              </a:spcBef>
            </a:pPr>
            <a:r>
              <a:rPr lang="en-US" b="0" dirty="0" smtClean="0"/>
              <a:t>exception is fatal.</a:t>
            </a:r>
          </a:p>
          <a:p>
            <a:pPr>
              <a:spcBef>
                <a:spcPts val="1200"/>
              </a:spcBef>
            </a:pPr>
            <a:endParaRPr lang="en-US" b="0" dirty="0" smtClean="0"/>
          </a:p>
          <a:p>
            <a:pPr>
              <a:spcBef>
                <a:spcPts val="1200"/>
              </a:spcBef>
            </a:pPr>
            <a:r>
              <a:rPr lang="en-US" dirty="0" smtClean="0"/>
              <a:t>Syntax:</a:t>
            </a:r>
          </a:p>
          <a:p>
            <a:pPr>
              <a:spcBef>
                <a:spcPts val="1200"/>
              </a:spcBef>
            </a:pPr>
            <a:r>
              <a:rPr lang="en-US" b="0" dirty="0" smtClean="0">
                <a:solidFill>
                  <a:srgbClr val="00B050"/>
                </a:solidFill>
              </a:rPr>
              <a:t>	</a:t>
            </a:r>
            <a:r>
              <a:rPr lang="en-US" dirty="0" smtClean="0">
                <a:solidFill>
                  <a:srgbClr val="00B050"/>
                </a:solidFill>
              </a:rPr>
              <a:t>public static final Logger </a:t>
            </a:r>
            <a:r>
              <a:rPr lang="en-US" i="1" dirty="0" smtClean="0">
                <a:solidFill>
                  <a:srgbClr val="00B050"/>
                </a:solidFill>
              </a:rPr>
              <a:t>LOG = </a:t>
            </a:r>
            <a:r>
              <a:rPr lang="en-US" i="1" dirty="0" err="1" smtClean="0">
                <a:solidFill>
                  <a:srgbClr val="00B050"/>
                </a:solidFill>
              </a:rPr>
              <a:t>Logger.getLogger</a:t>
            </a:r>
            <a:r>
              <a:rPr lang="en-US" i="1" dirty="0" smtClean="0">
                <a:solidFill>
                  <a:srgbClr val="00B050"/>
                </a:solidFill>
              </a:rPr>
              <a:t>("</a:t>
            </a:r>
            <a:r>
              <a:rPr lang="en-US" i="1" dirty="0" err="1" smtClean="0">
                <a:solidFill>
                  <a:srgbClr val="EA3800"/>
                </a:solidFill>
              </a:rPr>
              <a:t>LoginBO</a:t>
            </a:r>
            <a:r>
              <a:rPr lang="en-US" i="1" dirty="0" smtClean="0">
                <a:solidFill>
                  <a:srgbClr val="00B050"/>
                </a:solidFill>
              </a:rPr>
              <a:t>");</a:t>
            </a:r>
          </a:p>
          <a:p>
            <a:pPr lvl="2">
              <a:spcBef>
                <a:spcPts val="1200"/>
              </a:spcBef>
            </a:pPr>
            <a:r>
              <a:rPr lang="en-US" i="1" dirty="0" err="1" smtClean="0">
                <a:solidFill>
                  <a:srgbClr val="00B050"/>
                </a:solidFill>
              </a:rPr>
              <a:t>LOG.Fatal</a:t>
            </a:r>
            <a:r>
              <a:rPr lang="en-US" i="1" dirty="0" smtClean="0">
                <a:solidFill>
                  <a:srgbClr val="00B050"/>
                </a:solidFill>
              </a:rPr>
              <a:t>(“</a:t>
            </a:r>
            <a:r>
              <a:rPr lang="en-US" i="1" dirty="0" smtClean="0">
                <a:solidFill>
                  <a:srgbClr val="EA3800"/>
                </a:solidFill>
              </a:rPr>
              <a:t>Exception occurred</a:t>
            </a:r>
            <a:r>
              <a:rPr lang="en-US" i="1" dirty="0" smtClean="0">
                <a:solidFill>
                  <a:srgbClr val="00B050"/>
                </a:solidFill>
              </a:rPr>
              <a:t>" + &lt;</a:t>
            </a:r>
            <a:r>
              <a:rPr lang="en-US" i="1" dirty="0" smtClean="0">
                <a:solidFill>
                  <a:srgbClr val="EA3800"/>
                </a:solidFill>
              </a:rPr>
              <a:t>exception&gt;</a:t>
            </a:r>
            <a:r>
              <a:rPr lang="en-US" i="1" dirty="0" smtClean="0">
                <a:solidFill>
                  <a:srgbClr val="00B050"/>
                </a:solidFill>
              </a:rPr>
              <a:t>);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spcBef>
                <a:spcPts val="1200"/>
              </a:spcBef>
            </a:pPr>
            <a:endParaRPr lang="en-US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Using Log4j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" y="1752600"/>
            <a:ext cx="877824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800"/>
              </a:spcBef>
              <a:spcAft>
                <a:spcPts val="1200"/>
              </a:spcAft>
            </a:pPr>
            <a:r>
              <a:rPr lang="en-US" dirty="0" smtClean="0"/>
              <a:t>Step 1</a:t>
            </a:r>
            <a:r>
              <a:rPr lang="en-US" b="0" dirty="0" smtClean="0"/>
              <a:t> : Create log4j.properties file.</a:t>
            </a:r>
          </a:p>
          <a:p>
            <a:pPr marL="342900" indent="-342900">
              <a:spcBef>
                <a:spcPts val="1800"/>
              </a:spcBef>
              <a:spcAft>
                <a:spcPts val="1200"/>
              </a:spcAft>
            </a:pPr>
            <a:r>
              <a:rPr lang="en-US" dirty="0" smtClean="0"/>
              <a:t>Step 2 : </a:t>
            </a:r>
            <a:r>
              <a:rPr lang="en-US" b="0" dirty="0" smtClean="0"/>
              <a:t>Add log4j jar file web-</a:t>
            </a:r>
            <a:r>
              <a:rPr lang="en-US" b="0" dirty="0" err="1" smtClean="0"/>
              <a:t>inf</a:t>
            </a:r>
            <a:r>
              <a:rPr lang="en-US" b="0" dirty="0" smtClean="0"/>
              <a:t> lib folder</a:t>
            </a:r>
          </a:p>
          <a:p>
            <a:pPr marL="342900" indent="-342900">
              <a:spcBef>
                <a:spcPts val="1800"/>
              </a:spcBef>
              <a:spcAft>
                <a:spcPts val="1200"/>
              </a:spcAft>
            </a:pPr>
            <a:r>
              <a:rPr lang="en-US" dirty="0" smtClean="0"/>
              <a:t>Step 3</a:t>
            </a:r>
            <a:r>
              <a:rPr lang="en-US" b="0" dirty="0" smtClean="0"/>
              <a:t> : Load the log4j properties file in a startup servlet. Which loads the property files during application startup.</a:t>
            </a:r>
          </a:p>
          <a:p>
            <a:pPr marL="342900" indent="-342900">
              <a:spcBef>
                <a:spcPts val="1800"/>
              </a:spcBef>
              <a:spcAft>
                <a:spcPts val="1200"/>
              </a:spcAft>
            </a:pPr>
            <a:r>
              <a:rPr lang="en-US" dirty="0" smtClean="0"/>
              <a:t>Step 4</a:t>
            </a:r>
            <a:r>
              <a:rPr lang="en-US" b="0" dirty="0" smtClean="0"/>
              <a:t> : Create the logger object in the class which needs to be logged.</a:t>
            </a:r>
          </a:p>
          <a:p>
            <a:pPr marL="342900" indent="-342900">
              <a:spcBef>
                <a:spcPts val="1800"/>
              </a:spcBef>
              <a:spcAft>
                <a:spcPts val="1200"/>
              </a:spcAft>
            </a:pPr>
            <a:r>
              <a:rPr lang="en-US" dirty="0" smtClean="0"/>
              <a:t>Step 5</a:t>
            </a:r>
            <a:r>
              <a:rPr lang="en-US" b="0" dirty="0" smtClean="0"/>
              <a:t> : Use the logger object to log the info/debug/error messages.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Step 1: Creating log4j.properties file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524000"/>
            <a:ext cx="8458200" cy="9906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/>
              <a:t>Create a file named </a:t>
            </a:r>
            <a:r>
              <a:rPr lang="en-US" i="1" dirty="0" smtClean="0"/>
              <a:t>log4j.properties</a:t>
            </a:r>
            <a:r>
              <a:rPr lang="en-US" b="0" dirty="0" smtClean="0"/>
              <a:t> inside the web-</a:t>
            </a:r>
            <a:r>
              <a:rPr lang="en-US" b="0" dirty="0" err="1" smtClean="0"/>
              <a:t>inf</a:t>
            </a:r>
            <a:r>
              <a:rPr lang="en-US" b="0" dirty="0" smtClean="0"/>
              <a:t> directory that contains the  the configuration information for log4j.</a:t>
            </a:r>
            <a:endParaRPr lang="en-US" b="0" dirty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43" y="2819400"/>
            <a:ext cx="7655357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Line Callout 1 20"/>
          <p:cNvSpPr/>
          <p:nvPr/>
        </p:nvSpPr>
        <p:spPr bwMode="auto">
          <a:xfrm>
            <a:off x="5029200" y="1981200"/>
            <a:ext cx="3352800" cy="304800"/>
          </a:xfrm>
          <a:prstGeom prst="borderCallout1">
            <a:avLst>
              <a:gd name="adj1" fmla="val 41910"/>
              <a:gd name="adj2" fmla="val 288"/>
              <a:gd name="adj3" fmla="val 295733"/>
              <a:gd name="adj4" fmla="val -71755"/>
            </a:avLst>
          </a:prstGeom>
          <a:solidFill>
            <a:srgbClr val="FFCCCC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Logging</a:t>
            </a:r>
            <a:r>
              <a:rPr kumimoji="0" lang="en-US" sz="12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levels required.</a:t>
            </a:r>
            <a:endParaRPr lang="en-US" sz="1200" dirty="0" smtClean="0"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Line Callout 1 21"/>
          <p:cNvSpPr/>
          <p:nvPr/>
        </p:nvSpPr>
        <p:spPr bwMode="auto">
          <a:xfrm>
            <a:off x="5257800" y="2606040"/>
            <a:ext cx="3810000" cy="365760"/>
          </a:xfrm>
          <a:prstGeom prst="borderCallout1">
            <a:avLst>
              <a:gd name="adj1" fmla="val 41910"/>
              <a:gd name="adj2" fmla="val 288"/>
              <a:gd name="adj3" fmla="val 96650"/>
              <a:gd name="adj4" fmla="val -49619"/>
            </a:avLst>
          </a:prstGeom>
          <a:solidFill>
            <a:srgbClr val="FFCCCC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Unique name </a:t>
            </a:r>
            <a:r>
              <a:rPr lang="en-US" sz="1200" dirty="0" smtClean="0">
                <a:latin typeface="Arial" charset="0"/>
              </a:rPr>
              <a:t>set for the logger in the log file</a:t>
            </a: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Line Callout 1 23"/>
          <p:cNvSpPr/>
          <p:nvPr/>
        </p:nvSpPr>
        <p:spPr bwMode="auto">
          <a:xfrm>
            <a:off x="6629400" y="3886200"/>
            <a:ext cx="2514600" cy="228600"/>
          </a:xfrm>
          <a:prstGeom prst="borderCallout1">
            <a:avLst>
              <a:gd name="adj1" fmla="val 55703"/>
              <a:gd name="adj2" fmla="val 288"/>
              <a:gd name="adj3" fmla="val -131325"/>
              <a:gd name="adj4" fmla="val -55239"/>
            </a:avLst>
          </a:prstGeom>
          <a:solidFill>
            <a:srgbClr val="FFCCCC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Log file name</a:t>
            </a:r>
          </a:p>
        </p:txBody>
      </p:sp>
      <p:sp>
        <p:nvSpPr>
          <p:cNvPr id="25" name="Line Callout 1 24"/>
          <p:cNvSpPr/>
          <p:nvPr/>
        </p:nvSpPr>
        <p:spPr bwMode="auto">
          <a:xfrm>
            <a:off x="6629400" y="3429000"/>
            <a:ext cx="2514600" cy="228600"/>
          </a:xfrm>
          <a:prstGeom prst="borderCallout1">
            <a:avLst>
              <a:gd name="adj1" fmla="val 55703"/>
              <a:gd name="adj2" fmla="val -966"/>
              <a:gd name="adj3" fmla="val -48567"/>
              <a:gd name="adj4" fmla="val -28905"/>
            </a:avLst>
          </a:prstGeom>
          <a:solidFill>
            <a:srgbClr val="FFCCCC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Appender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Levels Hierarchy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381000" y="1676400"/>
            <a:ext cx="2743200" cy="4419600"/>
            <a:chOff x="1981200" y="1676400"/>
            <a:chExt cx="2743200" cy="4419600"/>
          </a:xfrm>
        </p:grpSpPr>
        <p:sp>
          <p:nvSpPr>
            <p:cNvPr id="7" name="Rectangle 6"/>
            <p:cNvSpPr/>
            <p:nvPr/>
          </p:nvSpPr>
          <p:spPr>
            <a:xfrm>
              <a:off x="1981200" y="1676400"/>
              <a:ext cx="2743200" cy="6858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Fatal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81200" y="2590800"/>
              <a:ext cx="2743200" cy="6858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Error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81200" y="3581400"/>
              <a:ext cx="2743200" cy="6858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Warn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81200" y="4495800"/>
              <a:ext cx="2743200" cy="685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info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81200" y="5410200"/>
              <a:ext cx="2743200" cy="6858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Debug</a:t>
              </a:r>
              <a:endPara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rot="5400000">
            <a:off x="1296194" y="3885406"/>
            <a:ext cx="44196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57600" y="1611868"/>
            <a:ext cx="1828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Maximum 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57600" y="5715000"/>
            <a:ext cx="18288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Minimum level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657600" y="2133600"/>
            <a:ext cx="5334000" cy="31393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When a particular level is set, all the levels above it will be automatically enabled.</a:t>
            </a:r>
          </a:p>
          <a:p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Example :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If the level is set as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info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all the levels above it namely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warn,error,fatal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will be enabled.</a:t>
            </a:r>
          </a:p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This means all the below statements will log the message in the log file</a:t>
            </a: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log.error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(….) 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log.fatal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(…) 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log.warn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().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Log.debug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WILL NOT </a:t>
            </a:r>
            <a:r>
              <a:rPr lang="en-US" b="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log any messages in the log file as it is below the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info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level.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00025"/>
            <a:ext cx="6858000" cy="5334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About the Author</a:t>
            </a:r>
          </a:p>
        </p:txBody>
      </p:sp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D313E9-3302-4974-8563-6539F17C1C97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graphicFrame>
        <p:nvGraphicFramePr>
          <p:cNvPr id="33870" name="Group 78"/>
          <p:cNvGraphicFramePr>
            <a:graphicFrameLocks noGrp="1"/>
          </p:cNvGraphicFramePr>
          <p:nvPr/>
        </p:nvGraphicFramePr>
        <p:xfrm>
          <a:off x="533400" y="17780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Renjith(t-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renjith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)/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Shanmu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(105110)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Trainer/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Sr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 Architect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1.0, February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itchFamily="18" charset="0"/>
                        </a:rPr>
                        <a:t>1’st  2012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14" name="WordArt 37"/>
          <p:cNvSpPr>
            <a:spLocks noChangeArrowheads="1" noChangeShapeType="1" noTextEdit="1"/>
          </p:cNvSpPr>
          <p:nvPr/>
        </p:nvSpPr>
        <p:spPr bwMode="auto">
          <a:xfrm>
            <a:off x="762000" y="3924300"/>
            <a:ext cx="7620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Step 2 : Copy log4j.jar to WEB-INF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981200"/>
            <a:ext cx="8763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-220663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Download log4j zip from the below location</a:t>
            </a:r>
          </a:p>
          <a:p>
            <a:pPr marL="284163" indent="61913">
              <a:lnSpc>
                <a:spcPct val="150000"/>
              </a:lnSpc>
            </a:pPr>
            <a:r>
              <a:rPr lang="en-US" dirty="0" smtClean="0">
                <a:hlinkClick r:id="rId2"/>
              </a:rPr>
              <a:t>http://logging.apache.org/log4j/1.2/download.html</a:t>
            </a:r>
            <a:endParaRPr lang="en-US" dirty="0" smtClean="0"/>
          </a:p>
          <a:p>
            <a:pPr marL="284163" indent="-220663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0" dirty="0" smtClean="0"/>
              <a:t>Unzip the zip archive , copy the log4j jar file and place it inside the </a:t>
            </a:r>
            <a:r>
              <a:rPr lang="en-US" dirty="0" smtClean="0"/>
              <a:t>web-</a:t>
            </a:r>
            <a:r>
              <a:rPr lang="en-US" dirty="0" err="1" smtClean="0"/>
              <a:t>inf</a:t>
            </a:r>
            <a:r>
              <a:rPr lang="en-US" dirty="0" smtClean="0"/>
              <a:t>\lib </a:t>
            </a:r>
            <a:r>
              <a:rPr lang="en-US" b="0" dirty="0" smtClean="0"/>
              <a:t>folder.</a:t>
            </a:r>
          </a:p>
          <a:p>
            <a:pPr marL="284163" indent="-220663">
              <a:lnSpc>
                <a:spcPct val="150000"/>
              </a:lnSpc>
              <a:buFont typeface="Wingdings" pitchFamily="2" charset="2"/>
              <a:buChar char="§"/>
            </a:pP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772400" cy="1143000"/>
          </a:xfrm>
        </p:spPr>
        <p:txBody>
          <a:bodyPr/>
          <a:lstStyle/>
          <a:p>
            <a:r>
              <a:rPr lang="en-US" dirty="0" smtClean="0"/>
              <a:t>Step 3: Loading log4j.properties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676400"/>
            <a:ext cx="9067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4163" indent="61913">
              <a:spcBef>
                <a:spcPts val="1200"/>
              </a:spcBef>
            </a:pPr>
            <a:r>
              <a:rPr lang="en-US" b="0" dirty="0" smtClean="0"/>
              <a:t>We need to load the log4j.properties file before using it.</a:t>
            </a:r>
          </a:p>
          <a:p>
            <a:pPr indent="284163">
              <a:spcBef>
                <a:spcPts val="1200"/>
              </a:spcBef>
            </a:pPr>
            <a:r>
              <a:rPr lang="en-US" dirty="0" smtClean="0"/>
              <a:t>Syntax:</a:t>
            </a:r>
          </a:p>
          <a:p>
            <a:pPr indent="284163">
              <a:spcBef>
                <a:spcPts val="1200"/>
              </a:spcBef>
            </a:pPr>
            <a:r>
              <a:rPr lang="en-US" b="0" dirty="0" smtClean="0">
                <a:solidFill>
                  <a:srgbClr val="00B050"/>
                </a:solidFill>
              </a:rPr>
              <a:t>	</a:t>
            </a:r>
            <a:r>
              <a:rPr lang="en-US" b="0" dirty="0" err="1" smtClean="0">
                <a:solidFill>
                  <a:srgbClr val="00B050"/>
                </a:solidFill>
              </a:rPr>
              <a:t>PropertyConfigurator.</a:t>
            </a:r>
            <a:r>
              <a:rPr lang="en-US" b="0" i="1" dirty="0" err="1" smtClean="0">
                <a:solidFill>
                  <a:srgbClr val="00B050"/>
                </a:solidFill>
              </a:rPr>
              <a:t>configure</a:t>
            </a:r>
            <a:r>
              <a:rPr lang="en-US" b="0" i="1" dirty="0" smtClean="0">
                <a:solidFill>
                  <a:srgbClr val="00B050"/>
                </a:solidFill>
              </a:rPr>
              <a:t>(</a:t>
            </a:r>
            <a:r>
              <a:rPr lang="en-US" b="0" i="1" dirty="0" err="1" smtClean="0">
                <a:solidFill>
                  <a:srgbClr val="0070C0"/>
                </a:solidFill>
              </a:rPr>
              <a:t>fileName</a:t>
            </a:r>
            <a:r>
              <a:rPr lang="en-US" b="0" i="1" dirty="0" smtClean="0">
                <a:solidFill>
                  <a:srgbClr val="00B050"/>
                </a:solidFill>
              </a:rPr>
              <a:t>); </a:t>
            </a:r>
          </a:p>
          <a:p>
            <a:pPr indent="284163">
              <a:spcBef>
                <a:spcPts val="1200"/>
              </a:spcBef>
            </a:pPr>
            <a:r>
              <a:rPr lang="en-US" dirty="0" smtClean="0"/>
              <a:t>Where </a:t>
            </a:r>
            <a:r>
              <a:rPr lang="en-US" b="0" i="1" dirty="0" err="1" smtClean="0">
                <a:solidFill>
                  <a:srgbClr val="0070C0"/>
                </a:solidFill>
              </a:rPr>
              <a:t>fileName</a:t>
            </a:r>
            <a:r>
              <a:rPr lang="en-US" b="0" dirty="0" smtClean="0"/>
              <a:t> is the absolute path of the properties file.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4191000"/>
            <a:ext cx="8534400" cy="7315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loading will be done once for a web application a simple servlet will be developed with the init method invoking this statement.</a:t>
            </a:r>
          </a:p>
          <a:p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Step 4: to Create a Logger Object ?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7526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Syntax :</a:t>
            </a:r>
          </a:p>
          <a:p>
            <a:endParaRPr lang="en-US" dirty="0" smtClean="0"/>
          </a:p>
          <a:p>
            <a:r>
              <a:rPr lang="en-US" b="0" dirty="0" smtClean="0">
                <a:solidFill>
                  <a:srgbClr val="00B050"/>
                </a:solidFill>
              </a:rPr>
              <a:t>Logger LOG=</a:t>
            </a:r>
            <a:r>
              <a:rPr lang="en-US" b="0" dirty="0" err="1" smtClean="0">
                <a:solidFill>
                  <a:srgbClr val="00B050"/>
                </a:solidFill>
              </a:rPr>
              <a:t>Logger.getLogger</a:t>
            </a:r>
            <a:r>
              <a:rPr lang="en-US" b="0" dirty="0" smtClean="0">
                <a:solidFill>
                  <a:srgbClr val="00B050"/>
                </a:solidFill>
              </a:rPr>
              <a:t>(</a:t>
            </a:r>
            <a:r>
              <a:rPr lang="en-US" b="0" dirty="0" err="1" smtClean="0">
                <a:solidFill>
                  <a:srgbClr val="002060"/>
                </a:solidFill>
              </a:rPr>
              <a:t>loggerName</a:t>
            </a:r>
            <a:r>
              <a:rPr lang="en-US" b="0" dirty="0" smtClean="0">
                <a:solidFill>
                  <a:srgbClr val="00B050"/>
                </a:solidFill>
              </a:rPr>
              <a:t>);</a:t>
            </a:r>
          </a:p>
          <a:p>
            <a:endParaRPr lang="en-US" b="0" dirty="0" smtClean="0"/>
          </a:p>
          <a:p>
            <a:r>
              <a:rPr lang="en-US" b="0" dirty="0" smtClean="0"/>
              <a:t>	Where </a:t>
            </a:r>
            <a:r>
              <a:rPr lang="en-US" b="0" dirty="0" err="1" smtClean="0">
                <a:solidFill>
                  <a:srgbClr val="002060"/>
                </a:solidFill>
              </a:rPr>
              <a:t>loggerName</a:t>
            </a:r>
            <a:r>
              <a:rPr lang="en-US" b="0" dirty="0" smtClean="0"/>
              <a:t> will be mostly the class name</a:t>
            </a:r>
          </a:p>
          <a:p>
            <a:endParaRPr lang="en-US" dirty="0" smtClean="0"/>
          </a:p>
          <a:p>
            <a:r>
              <a:rPr lang="en-US" dirty="0" smtClean="0"/>
              <a:t>Example :</a:t>
            </a:r>
          </a:p>
          <a:p>
            <a:endParaRPr lang="en-US" dirty="0" smtClean="0"/>
          </a:p>
          <a:p>
            <a:r>
              <a:rPr lang="en-US" b="0" dirty="0" smtClean="0">
                <a:solidFill>
                  <a:srgbClr val="00B050"/>
                </a:solidFill>
              </a:rPr>
              <a:t>Logger LOG=</a:t>
            </a:r>
            <a:r>
              <a:rPr lang="en-US" b="0" dirty="0" err="1" smtClean="0">
                <a:solidFill>
                  <a:srgbClr val="00B050"/>
                </a:solidFill>
              </a:rPr>
              <a:t>Logger.getLogger</a:t>
            </a:r>
            <a:r>
              <a:rPr lang="en-US" b="0" dirty="0" smtClean="0">
                <a:solidFill>
                  <a:srgbClr val="00B050"/>
                </a:solidFill>
              </a:rPr>
              <a:t>(</a:t>
            </a:r>
            <a:r>
              <a:rPr lang="en-US" b="0" dirty="0" err="1" smtClean="0">
                <a:solidFill>
                  <a:srgbClr val="002060"/>
                </a:solidFill>
              </a:rPr>
              <a:t>TaxBo.class</a:t>
            </a:r>
            <a:r>
              <a:rPr lang="en-US" b="0" dirty="0" smtClean="0">
                <a:solidFill>
                  <a:srgbClr val="00B050"/>
                </a:solidFill>
              </a:rPr>
              <a:t>);</a:t>
            </a:r>
            <a:endParaRPr lang="en-US" b="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Do’s using loggers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721346"/>
            <a:ext cx="9067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</a:pPr>
            <a:r>
              <a:rPr lang="en-US" sz="2000" dirty="0" smtClean="0"/>
              <a:t>Do’s:</a:t>
            </a:r>
          </a:p>
          <a:p>
            <a:pPr marL="342900" indent="-34290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b="0" dirty="0" smtClean="0"/>
              <a:t>All catch blocks should have </a:t>
            </a:r>
            <a:r>
              <a:rPr lang="en-US" sz="2000" b="0" dirty="0" err="1" smtClean="0">
                <a:solidFill>
                  <a:srgbClr val="EA3800"/>
                </a:solidFill>
              </a:rPr>
              <a:t>log.error</a:t>
            </a:r>
            <a:r>
              <a:rPr lang="en-US" sz="2000" b="0" dirty="0" smtClean="0"/>
              <a:t> with the exception stack logged.</a:t>
            </a:r>
          </a:p>
          <a:p>
            <a:pPr marL="342900" indent="-34290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b="0" dirty="0" smtClean="0"/>
              <a:t>Use meaning full log messages which can be understood when analyzing the log files.</a:t>
            </a:r>
          </a:p>
          <a:p>
            <a:pPr marL="342900" indent="-34290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b="0" dirty="0" smtClean="0"/>
              <a:t>All method input parameter and return values needs to be logged using </a:t>
            </a:r>
            <a:r>
              <a:rPr lang="en-US" sz="2000" b="0" dirty="0" smtClean="0">
                <a:solidFill>
                  <a:srgbClr val="EA3800"/>
                </a:solidFill>
              </a:rPr>
              <a:t>log.info</a:t>
            </a:r>
          </a:p>
          <a:p>
            <a:pPr marL="342900" indent="-342900">
              <a:spcBef>
                <a:spcPts val="1800"/>
              </a:spcBef>
              <a:buFont typeface="Wingdings" pitchFamily="2" charset="2"/>
              <a:buChar char="§"/>
            </a:pPr>
            <a:r>
              <a:rPr lang="en-US" sz="2000" b="0" dirty="0" smtClean="0"/>
              <a:t>Wherever necessary add the </a:t>
            </a:r>
            <a:r>
              <a:rPr lang="en-US" sz="2000" b="0" dirty="0" err="1" smtClean="0">
                <a:solidFill>
                  <a:srgbClr val="EA3800"/>
                </a:solidFill>
              </a:rPr>
              <a:t>log.debug</a:t>
            </a:r>
            <a:r>
              <a:rPr lang="en-US" sz="2000" b="0" dirty="0" smtClean="0"/>
              <a:t> statements which will help you to trouble shoot problems.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§"/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Do’s &amp; Don’ts using loggers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260" y="1600200"/>
            <a:ext cx="9191940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200"/>
              </a:spcBef>
            </a:pPr>
            <a:r>
              <a:rPr lang="en-US" sz="2000" dirty="0" err="1" smtClean="0"/>
              <a:t>Dont’s</a:t>
            </a:r>
            <a:r>
              <a:rPr lang="en-US" sz="2000" dirty="0" smtClean="0"/>
              <a:t>: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Avoid logging sensitive data like password.</a:t>
            </a:r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Avoid logging unnecessary info statements, rather use </a:t>
            </a:r>
            <a:r>
              <a:rPr lang="en-US" sz="2000" b="0" dirty="0" err="1" smtClean="0"/>
              <a:t>log.debug</a:t>
            </a:r>
            <a:r>
              <a:rPr lang="en-US" sz="2000" b="0" dirty="0" smtClean="0"/>
              <a:t>.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sz="2000" dirty="0" smtClean="0"/>
              <a:t>Impact: </a:t>
            </a:r>
            <a:r>
              <a:rPr lang="en-US" sz="2000" b="0" dirty="0" smtClean="0"/>
              <a:t> The info level will be ‘ON’ during production, unnecessary 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sz="2000" b="0" dirty="0" smtClean="0"/>
              <a:t>logging will make the log file bulkier and also degrades the application 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sz="2000" b="0" dirty="0" smtClean="0"/>
              <a:t>performance.</a:t>
            </a:r>
            <a:endParaRPr lang="en-US" sz="2000" dirty="0" smtClean="0"/>
          </a:p>
          <a:p>
            <a:pPr marL="342900" indent="-342900"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000" b="0" dirty="0" smtClean="0"/>
              <a:t>Avoid logging information inside for loops.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sz="2000" dirty="0" smtClean="0"/>
              <a:t>Impact: </a:t>
            </a:r>
            <a:r>
              <a:rPr lang="en-US" sz="2000" b="0" dirty="0" smtClean="0"/>
              <a:t> Logging inside for loops will hinder the response time and clutters </a:t>
            </a:r>
          </a:p>
          <a:p>
            <a:pPr marL="800100" lvl="1" indent="-342900">
              <a:spcBef>
                <a:spcPts val="1200"/>
              </a:spcBef>
            </a:pPr>
            <a:r>
              <a:rPr lang="en-US" sz="2000" b="0" dirty="0" smtClean="0"/>
              <a:t>the log file making it tough to analyze the log file.</a:t>
            </a:r>
          </a:p>
          <a:p>
            <a:pPr marL="342900" indent="-342900">
              <a:spcBef>
                <a:spcPts val="1200"/>
              </a:spcBef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 - Logging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" y="1752600"/>
            <a:ext cx="9336851" cy="1219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We will reuse the MVC demo application to see how log4j can be configured to log the messages in a web application.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000" b="0" dirty="0" smtClean="0"/>
              <a:t>We will provide logging in the following components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 dirty="0" err="1" smtClean="0"/>
              <a:t>RegistrationController</a:t>
            </a:r>
            <a:r>
              <a:rPr lang="en-US" sz="2000" dirty="0" smtClean="0"/>
              <a:t> </a:t>
            </a:r>
            <a:r>
              <a:rPr lang="en-US" sz="2000" dirty="0" err="1" smtClean="0"/>
              <a:t>servlet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 dirty="0" err="1" smtClean="0"/>
              <a:t>RegistrationBO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r>
              <a:rPr lang="en-US" sz="2000" dirty="0" err="1" smtClean="0"/>
              <a:t>LoggerInitializer</a:t>
            </a:r>
            <a:r>
              <a:rPr lang="en-US" sz="2000" dirty="0" smtClean="0"/>
              <a:t> </a:t>
            </a:r>
            <a:r>
              <a:rPr lang="en-US" sz="2000" dirty="0" err="1" smtClean="0"/>
              <a:t>servlet</a:t>
            </a:r>
            <a:r>
              <a:rPr lang="en-US" sz="2000" dirty="0" smtClean="0"/>
              <a:t> : </a:t>
            </a:r>
            <a:r>
              <a:rPr lang="en-US" sz="2000" b="0" dirty="0" smtClean="0"/>
              <a:t>A </a:t>
            </a:r>
            <a:r>
              <a:rPr lang="en-US" sz="2000" b="0" dirty="0" err="1" smtClean="0"/>
              <a:t>servlet</a:t>
            </a:r>
            <a:r>
              <a:rPr lang="en-US" sz="2000" b="0" dirty="0" smtClean="0"/>
              <a:t> used for initializing the logger in it’s init phase. The </a:t>
            </a:r>
            <a:r>
              <a:rPr lang="en-US" sz="2000" b="0" dirty="0" err="1" smtClean="0"/>
              <a:t>servlet</a:t>
            </a:r>
            <a:r>
              <a:rPr lang="en-US" sz="2000" b="0" dirty="0" smtClean="0"/>
              <a:t> can be made to start automatically on application start up by configuring in web.xml file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AutoNum type="arabicPeriod"/>
            </a:pP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Step 1 : Create log4j.properties file in web-</a:t>
            </a:r>
            <a:r>
              <a:rPr lang="en-US" sz="2800" dirty="0" err="1" smtClean="0"/>
              <a:t>inf</a:t>
            </a:r>
            <a:r>
              <a:rPr lang="en-US" sz="2800" dirty="0" smtClean="0"/>
              <a:t> folder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1828800"/>
            <a:ext cx="84582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0" dirty="0" smtClean="0">
                <a:latin typeface="Arial" pitchFamily="34" charset="0"/>
                <a:cs typeface="Arial" pitchFamily="34" charset="0"/>
              </a:rPr>
              <a:t>Create a file named log4j.properties in the web-</a:t>
            </a:r>
            <a:r>
              <a:rPr lang="en-US" sz="2000" b="0" dirty="0" err="1" smtClean="0">
                <a:latin typeface="Arial" pitchFamily="34" charset="0"/>
                <a:cs typeface="Arial" pitchFamily="34" charset="0"/>
              </a:rPr>
              <a:t>inf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 folder with following contents.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19400"/>
            <a:ext cx="647761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smtClean="0"/>
              <a:t>Step 2 : Place the log4j.jar in web-</a:t>
            </a:r>
            <a:r>
              <a:rPr lang="en-US" sz="2600" dirty="0" err="1" smtClean="0"/>
              <a:t>inf</a:t>
            </a:r>
            <a:r>
              <a:rPr lang="en-US" sz="2600" dirty="0" smtClean="0"/>
              <a:t>  lib folder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2286000"/>
            <a:ext cx="8686800" cy="24006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Download log4j zip from the following location</a:t>
            </a:r>
          </a:p>
          <a:p>
            <a:pPr algn="ctr">
              <a:lnSpc>
                <a:spcPct val="150000"/>
              </a:lnSpc>
            </a:pPr>
            <a:r>
              <a:rPr lang="en-US" sz="2500" dirty="0" smtClean="0">
                <a:latin typeface="Arial" pitchFamily="34" charset="0"/>
                <a:cs typeface="Arial" pitchFamily="34" charset="0"/>
                <a:hlinkClick r:id="rId2"/>
              </a:rPr>
              <a:t>http://logging.apache.org/log4j/1.2/download.html</a:t>
            </a: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Unzip the archive , copy log4j.jar and place it in </a:t>
            </a:r>
          </a:p>
          <a:p>
            <a:pPr algn="ctr">
              <a:lnSpc>
                <a:spcPct val="150000"/>
              </a:lnSpc>
            </a:pPr>
            <a:r>
              <a:rPr lang="en-US" sz="2500" dirty="0" smtClean="0">
                <a:latin typeface="Arial" pitchFamily="34" charset="0"/>
                <a:cs typeface="Arial" pitchFamily="34" charset="0"/>
              </a:rPr>
              <a:t>web-</a:t>
            </a:r>
            <a:r>
              <a:rPr lang="en-US" sz="2500" dirty="0" err="1" smtClean="0">
                <a:latin typeface="Arial" pitchFamily="34" charset="0"/>
                <a:cs typeface="Arial" pitchFamily="34" charset="0"/>
              </a:rPr>
              <a:t>inf</a:t>
            </a:r>
            <a:r>
              <a:rPr lang="en-US" sz="2500" dirty="0" smtClean="0">
                <a:latin typeface="Arial" pitchFamily="34" charset="0"/>
                <a:cs typeface="Arial" pitchFamily="34" charset="0"/>
              </a:rPr>
              <a:t>/ lib folder</a:t>
            </a:r>
            <a:endParaRPr lang="en-US" sz="25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Step 3 : Create </a:t>
            </a:r>
            <a:r>
              <a:rPr lang="en-US" sz="3000" dirty="0" err="1" smtClean="0"/>
              <a:t>LoggerInitializer</a:t>
            </a:r>
            <a:r>
              <a:rPr lang="en-US" sz="3000" dirty="0" smtClean="0"/>
              <a:t> </a:t>
            </a:r>
            <a:r>
              <a:rPr lang="en-US" sz="3000" dirty="0" err="1" smtClean="0"/>
              <a:t>servlet</a:t>
            </a:r>
            <a:r>
              <a:rPr lang="en-US" sz="3000" dirty="0" smtClean="0"/>
              <a:t> and load log4j Properties file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b="0" smtClean="0"/>
              <a:pPr>
                <a:defRPr/>
              </a:pPr>
              <a:t>28</a:t>
            </a:fld>
            <a:endParaRPr lang="en-US" b="0"/>
          </a:p>
        </p:txBody>
      </p:sp>
      <p:sp>
        <p:nvSpPr>
          <p:cNvPr id="11" name="TextBox 10"/>
          <p:cNvSpPr txBox="1"/>
          <p:nvPr/>
        </p:nvSpPr>
        <p:spPr>
          <a:xfrm>
            <a:off x="304800" y="3614172"/>
            <a:ext cx="8534400" cy="13388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The init method is overridden to read the real path using the servlet context object. The property file is then configured using the configure() method of the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PropertyManager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class 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7325" y="1600200"/>
            <a:ext cx="59340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4000" y="5105400"/>
            <a:ext cx="7391400" cy="10058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IMPORTANT NOTE: </a:t>
            </a:r>
            <a:r>
              <a:rPr lang="en-US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loading will be done only in one place in a web application. Typically it will be developed by one developer. And all other developers need to only use the logger initialize.</a:t>
            </a:r>
          </a:p>
          <a:p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ImportantIco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5181600"/>
            <a:ext cx="1019175" cy="84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 smtClean="0"/>
              <a:t>Step 3 (Cont) : Start up of </a:t>
            </a:r>
            <a:r>
              <a:rPr lang="en-US" sz="3000" dirty="0" err="1" smtClean="0"/>
              <a:t>LoggerInitializer</a:t>
            </a:r>
            <a:r>
              <a:rPr lang="en-US" sz="3000" dirty="0" smtClean="0"/>
              <a:t> Servlet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b="0" smtClean="0"/>
              <a:pPr>
                <a:defRPr/>
              </a:pPr>
              <a:t>29</a:t>
            </a:fld>
            <a:endParaRPr lang="en-US" b="0"/>
          </a:p>
        </p:txBody>
      </p:sp>
      <p:sp>
        <p:nvSpPr>
          <p:cNvPr id="6" name="TextBox 5"/>
          <p:cNvSpPr txBox="1"/>
          <p:nvPr/>
        </p:nvSpPr>
        <p:spPr>
          <a:xfrm>
            <a:off x="274320" y="1828800"/>
            <a:ext cx="8412480" cy="457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Add a load on start up option for the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LoggerInitializer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servlet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in the web.xml file.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590800"/>
            <a:ext cx="8763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57200" y="3810000"/>
            <a:ext cx="5029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4648200"/>
            <a:ext cx="88392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This is done to ensure that the Servlet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Initializer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is loaded before all the other servlets in the application.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752600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284072"/>
            <a:ext cx="14478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Best Practices &amp; Industry Standards</a:t>
            </a:r>
            <a:endParaRPr lang="en-US" sz="1600" dirty="0">
              <a:latin typeface="+mn-lt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68513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152400" y="6428601"/>
            <a:ext cx="457200" cy="2769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pic>
        <p:nvPicPr>
          <p:cNvPr id="2050" name="Picture 2" descr="C:\Users\120891\Desktop\Case Study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401187"/>
            <a:ext cx="1112711" cy="1018413"/>
          </a:xfrm>
          <a:prstGeom prst="rect">
            <a:avLst/>
          </a:prstGeom>
          <a:noFill/>
        </p:spPr>
      </p:pic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12570" y="3733800"/>
            <a:ext cx="144780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  Case Study</a:t>
            </a:r>
            <a:endParaRPr lang="en-US" sz="1600" dirty="0">
              <a:latin typeface="+mn-lt"/>
            </a:endParaRPr>
          </a:p>
        </p:txBody>
      </p:sp>
      <p:pic>
        <p:nvPicPr>
          <p:cNvPr id="21506" name="Picture 2" descr="C:\Users\120891\Desktop\best practice_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81400" y="5226268"/>
            <a:ext cx="1066800" cy="1066800"/>
          </a:xfrm>
          <a:prstGeom prst="rect">
            <a:avLst/>
          </a:prstGeom>
          <a:noFill/>
        </p:spPr>
      </p:pic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57600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8" name="Picture 2" descr="C:\Users\120891\Desktop\Workshop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389656" y="5333998"/>
            <a:ext cx="925544" cy="83181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7391400" y="56388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n-lt"/>
              </a:rPr>
              <a:t>Workshop</a:t>
            </a:r>
            <a:endParaRPr lang="en-US" sz="1600" dirty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: Create a Logger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7800" y="1905000"/>
            <a:ext cx="6400800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latin typeface="Arial" pitchFamily="34" charset="0"/>
                <a:cs typeface="Arial" pitchFamily="34" charset="0"/>
              </a:rPr>
              <a:t>Create a logger object in registration controller as a instance variable and initialize it as below.</a:t>
            </a:r>
            <a:endParaRPr lang="en-US" sz="20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ine Callout 1 8"/>
          <p:cNvSpPr/>
          <p:nvPr/>
        </p:nvSpPr>
        <p:spPr>
          <a:xfrm>
            <a:off x="4876800" y="4035552"/>
            <a:ext cx="2819400" cy="612648"/>
          </a:xfrm>
          <a:prstGeom prst="borderCallout1">
            <a:avLst>
              <a:gd name="adj1" fmla="val -4410"/>
              <a:gd name="adj2" fmla="val 50568"/>
              <a:gd name="adj3" fmla="val -101088"/>
              <a:gd name="adj4" fmla="val 6669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Pass the name of the class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4876800"/>
            <a:ext cx="8458200" cy="1188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Note 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A logger object should be always declared as private static final member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Since being a final member the identifier should be capitalized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971800"/>
            <a:ext cx="800792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524000"/>
            <a:ext cx="473964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Step 5 : Add the necessary logging – Registration Controller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12" name="Line Callout 1 11"/>
          <p:cNvSpPr/>
          <p:nvPr/>
        </p:nvSpPr>
        <p:spPr>
          <a:xfrm>
            <a:off x="5943600" y="1676400"/>
            <a:ext cx="2895600" cy="612648"/>
          </a:xfrm>
          <a:prstGeom prst="borderCallout1">
            <a:avLst>
              <a:gd name="adj1" fmla="val 41910"/>
              <a:gd name="adj2" fmla="val -2248"/>
              <a:gd name="adj3" fmla="val 138235"/>
              <a:gd name="adj4" fmla="val -7221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 smtClean="0">
                <a:latin typeface="Arial" pitchFamily="34" charset="0"/>
                <a:cs typeface="Arial" pitchFamily="34" charset="0"/>
              </a:rPr>
              <a:t>User object added as info to the logger.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ine Callout 1 12"/>
          <p:cNvSpPr/>
          <p:nvPr/>
        </p:nvSpPr>
        <p:spPr>
          <a:xfrm>
            <a:off x="5791200" y="4953000"/>
            <a:ext cx="3048000" cy="1066800"/>
          </a:xfrm>
          <a:prstGeom prst="borderCallout1">
            <a:avLst>
              <a:gd name="adj1" fmla="val 20073"/>
              <a:gd name="adj2" fmla="val -1436"/>
              <a:gd name="adj3" fmla="val 25668"/>
              <a:gd name="adj4" fmla="val -713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 err="1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Log.error</a:t>
            </a:r>
            <a:r>
              <a:rPr lang="en-US" sz="1500" b="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used to add 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exception</a:t>
            </a:r>
            <a:r>
              <a:rPr lang="en-US" sz="1500" b="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details into the log file. This should be added in all the exception block.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0" y="2590800"/>
            <a:ext cx="3581400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Notice that the user object is directly printed to the logger.</a:t>
            </a:r>
          </a:p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Can we print a normal user object as it is ?</a:t>
            </a:r>
          </a:p>
          <a:p>
            <a:r>
              <a:rPr lang="en-US" sz="1400" b="0" dirty="0" smtClean="0">
                <a:latin typeface="Arial" pitchFamily="34" charset="0"/>
                <a:cs typeface="Arial" pitchFamily="34" charset="0"/>
              </a:rPr>
              <a:t>Refer next slide for details.</a:t>
            </a:r>
            <a:endParaRPr lang="en-US" sz="1400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10800000" flipV="1">
            <a:off x="4038600" y="2819400"/>
            <a:ext cx="1371600" cy="76200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User defined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9144000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0" dirty="0" smtClean="0"/>
              <a:t>Printing an object directly will not normally print the values of it’s members variables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How it is done?</a:t>
            </a:r>
          </a:p>
          <a:p>
            <a:pPr>
              <a:lnSpc>
                <a:spcPct val="150000"/>
              </a:lnSpc>
            </a:pPr>
            <a:r>
              <a:rPr lang="en-US" sz="2000" b="0" dirty="0" smtClean="0"/>
              <a:t>To print the values of an object , override the </a:t>
            </a:r>
            <a:r>
              <a:rPr lang="en-US" sz="2000" i="1" dirty="0" err="1" smtClean="0"/>
              <a:t>toString</a:t>
            </a:r>
            <a:r>
              <a:rPr lang="en-US" sz="2000" i="1" dirty="0" smtClean="0"/>
              <a:t>() </a:t>
            </a:r>
            <a:r>
              <a:rPr lang="en-US" sz="2000" b="0" dirty="0" smtClean="0"/>
              <a:t>method as shown below.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How it works? </a:t>
            </a:r>
            <a:r>
              <a:rPr lang="en-US" sz="2000" b="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000" b="0" dirty="0" smtClean="0"/>
              <a:t>When a user tries to log or print the object using </a:t>
            </a:r>
            <a:r>
              <a:rPr lang="en-US" sz="2000" b="0" dirty="0" err="1" smtClean="0"/>
              <a:t>system.out.println</a:t>
            </a:r>
            <a:r>
              <a:rPr lang="en-US" sz="2000" b="0" dirty="0" smtClean="0"/>
              <a:t>, java automatically triggers the </a:t>
            </a:r>
            <a:r>
              <a:rPr lang="en-US" sz="2000" i="1" dirty="0" err="1" smtClean="0"/>
              <a:t>toString</a:t>
            </a:r>
            <a:r>
              <a:rPr lang="en-US" sz="2000" b="0" dirty="0" smtClean="0"/>
              <a:t> </a:t>
            </a:r>
            <a:r>
              <a:rPr lang="en-US" sz="2000" i="1" dirty="0" smtClean="0"/>
              <a:t>()</a:t>
            </a:r>
            <a:r>
              <a:rPr lang="en-US" sz="2000" b="0" dirty="0" smtClean="0"/>
              <a:t> method of the object and prints the string retuned.</a:t>
            </a:r>
          </a:p>
          <a:p>
            <a:pPr>
              <a:lnSpc>
                <a:spcPct val="150000"/>
              </a:lnSpc>
            </a:pPr>
            <a:endParaRPr lang="en-US" sz="2000" b="0" dirty="0" smtClean="0"/>
          </a:p>
          <a:p>
            <a:pPr>
              <a:lnSpc>
                <a:spcPct val="150000"/>
              </a:lnSpc>
            </a:pPr>
            <a:endParaRPr lang="en-US" sz="2000" b="0" dirty="0" smtClean="0"/>
          </a:p>
          <a:p>
            <a:pPr>
              <a:lnSpc>
                <a:spcPct val="150000"/>
              </a:lnSpc>
            </a:pPr>
            <a:endParaRPr lang="en-US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89520" cy="1143000"/>
          </a:xfrm>
        </p:spPr>
        <p:txBody>
          <a:bodyPr/>
          <a:lstStyle/>
          <a:p>
            <a:r>
              <a:rPr lang="en-US" sz="2400" dirty="0" smtClean="0"/>
              <a:t>Lend A Hand: Override the 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 in </a:t>
            </a:r>
            <a:r>
              <a:rPr lang="en-US" sz="2400" dirty="0" err="1" smtClean="0"/>
              <a:t>userBean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457200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b="0" dirty="0" smtClean="0"/>
          </a:p>
          <a:p>
            <a:pPr>
              <a:lnSpc>
                <a:spcPct val="150000"/>
              </a:lnSpc>
            </a:pPr>
            <a:endParaRPr lang="en-US" sz="2000" b="0" dirty="0" smtClean="0"/>
          </a:p>
          <a:p>
            <a:pPr>
              <a:lnSpc>
                <a:spcPct val="150000"/>
              </a:lnSpc>
            </a:pPr>
            <a:endParaRPr lang="en-US" sz="2000" b="0" dirty="0" smtClean="0"/>
          </a:p>
          <a:p>
            <a:pPr>
              <a:lnSpc>
                <a:spcPct val="150000"/>
              </a:lnSpc>
            </a:pPr>
            <a:r>
              <a:rPr lang="en-US" sz="2000" b="0" dirty="0" smtClean="0"/>
              <a:t>Now , override </a:t>
            </a:r>
            <a:r>
              <a:rPr lang="en-US" sz="2000" b="0" dirty="0" err="1" smtClean="0"/>
              <a:t>toString</a:t>
            </a:r>
            <a:r>
              <a:rPr lang="en-US" sz="2000" b="0" dirty="0" smtClean="0"/>
              <a:t>() method inside the User bean object so that when the bean object is printed it will print the values of it’s object.</a:t>
            </a:r>
          </a:p>
          <a:p>
            <a:pPr>
              <a:lnSpc>
                <a:spcPct val="150000"/>
              </a:lnSpc>
            </a:pPr>
            <a:endParaRPr lang="en-US" sz="2000" b="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981200" y="5181600"/>
            <a:ext cx="5760720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Very Important NOTE: </a:t>
            </a:r>
            <a:r>
              <a:rPr lang="en-US" sz="16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Never concatenate string using ‘</a:t>
            </a:r>
            <a:r>
              <a:rPr lang="en-US" sz="1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US" sz="16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’ operator. Either use </a:t>
            </a:r>
            <a:r>
              <a:rPr lang="en-US" sz="16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StringBuilder</a:t>
            </a:r>
            <a:r>
              <a:rPr lang="en-US" sz="1600" b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or </a:t>
            </a:r>
            <a:r>
              <a:rPr lang="en-US" sz="16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StringBuffer</a:t>
            </a:r>
            <a:endParaRPr lang="en-US" sz="1600" i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ImportantIc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5105400"/>
            <a:ext cx="838200" cy="697194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108" y="3276600"/>
            <a:ext cx="85580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25" y="2209800"/>
            <a:ext cx="562927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Brace 7"/>
          <p:cNvSpPr/>
          <p:nvPr/>
        </p:nvSpPr>
        <p:spPr>
          <a:xfrm>
            <a:off x="6934200" y="3200400"/>
            <a:ext cx="152400" cy="1371600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543800" cy="1143000"/>
          </a:xfrm>
        </p:spPr>
        <p:txBody>
          <a:bodyPr/>
          <a:lstStyle/>
          <a:p>
            <a:r>
              <a:rPr lang="en-US" sz="3200" dirty="0" smtClean="0"/>
              <a:t>Step 5 : Adding Logging to </a:t>
            </a:r>
            <a:r>
              <a:rPr lang="en-US" sz="3200" dirty="0" err="1" smtClean="0"/>
              <a:t>RegistrationBO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7162800" y="3124200"/>
            <a:ext cx="1828800" cy="1752600"/>
          </a:xfrm>
          <a:prstGeom prst="borderCallout1">
            <a:avLst>
              <a:gd name="adj1" fmla="val 49630"/>
              <a:gd name="adj2" fmla="val -1436"/>
              <a:gd name="adj3" fmla="val 49567"/>
              <a:gd name="adj4" fmla="val -9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Debug level logging added in the if and else block to debug the execution flow.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152400" y="3505200"/>
            <a:ext cx="1600200" cy="1280160"/>
          </a:xfrm>
          <a:prstGeom prst="borderCallout2">
            <a:avLst>
              <a:gd name="adj1" fmla="val 97208"/>
              <a:gd name="adj2" fmla="val 138466"/>
              <a:gd name="adj3" fmla="val 55355"/>
              <a:gd name="adj4" fmla="val 100574"/>
              <a:gd name="adj5" fmla="val -30585"/>
              <a:gd name="adj6" fmla="val 13658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0" dirty="0" smtClean="0">
                <a:latin typeface="Arial" pitchFamily="34" charset="0"/>
                <a:cs typeface="Arial" pitchFamily="34" charset="0"/>
              </a:rPr>
              <a:t>The input and </a:t>
            </a:r>
            <a:r>
              <a:rPr lang="en-US" sz="1600" b="0" smtClean="0">
                <a:latin typeface="Arial" pitchFamily="34" charset="0"/>
                <a:cs typeface="Arial" pitchFamily="34" charset="0"/>
              </a:rPr>
              <a:t>method return </a:t>
            </a:r>
            <a:r>
              <a:rPr lang="en-US" sz="1600" b="0" dirty="0" smtClean="0">
                <a:latin typeface="Arial" pitchFamily="34" charset="0"/>
                <a:cs typeface="Arial" pitchFamily="34" charset="0"/>
              </a:rPr>
              <a:t>value is displayed in Info level.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a Hand -Deploy and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2880" y="1981200"/>
            <a:ext cx="8503920" cy="3551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800" dirty="0" smtClean="0"/>
              <a:t>Step 1 : </a:t>
            </a:r>
            <a:r>
              <a:rPr lang="en-US" sz="2800" b="0" dirty="0" smtClean="0"/>
              <a:t>Deploy and run the application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800" dirty="0" smtClean="0"/>
              <a:t>Step 2</a:t>
            </a:r>
            <a:r>
              <a:rPr lang="en-US" sz="2800" b="0" dirty="0" smtClean="0"/>
              <a:t> </a:t>
            </a:r>
            <a:r>
              <a:rPr lang="en-US" sz="2800" dirty="0" smtClean="0"/>
              <a:t>:</a:t>
            </a:r>
            <a:r>
              <a:rPr lang="en-US" sz="2800" b="0" dirty="0" smtClean="0"/>
              <a:t> Enter valid details into the registration form and submit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800" dirty="0" smtClean="0"/>
              <a:t>Step 3 :</a:t>
            </a:r>
            <a:r>
              <a:rPr lang="en-US" sz="2800" b="0" dirty="0" smtClean="0"/>
              <a:t> Enter invalid age into the registration form and submit.</a:t>
            </a: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Lend </a:t>
            </a:r>
            <a:r>
              <a:rPr lang="en-US" smtClean="0"/>
              <a:t>a Hand -Log </a:t>
            </a:r>
            <a:r>
              <a:rPr lang="en-US" dirty="0" smtClean="0"/>
              <a:t>file output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4543791"/>
            <a:ext cx="9144000" cy="18235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We have added some debug level data in the </a:t>
            </a:r>
            <a:r>
              <a:rPr lang="en-US" sz="1500" b="0" dirty="0" err="1" smtClean="0">
                <a:latin typeface="Arial" pitchFamily="34" charset="0"/>
                <a:cs typeface="Arial" pitchFamily="34" charset="0"/>
              </a:rPr>
              <a:t>RegistrationBO</a:t>
            </a: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, but that data is missing in the log file .</a:t>
            </a:r>
          </a:p>
          <a:p>
            <a:pPr>
              <a:lnSpc>
                <a:spcPct val="150000"/>
              </a:lnSpc>
            </a:pP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5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What may be the reason ?</a:t>
            </a:r>
          </a:p>
          <a:p>
            <a:pPr>
              <a:lnSpc>
                <a:spcPct val="150000"/>
              </a:lnSpc>
            </a:pP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The reason is that  the logging level set in log4j properties file is INFO which is greater than debug level hence debug information will not be displayed.</a:t>
            </a:r>
          </a:p>
          <a:p>
            <a:pPr>
              <a:lnSpc>
                <a:spcPct val="150000"/>
              </a:lnSpc>
            </a:pPr>
            <a:r>
              <a:rPr lang="en-US" sz="1500" b="0" dirty="0" smtClean="0">
                <a:latin typeface="Arial" pitchFamily="34" charset="0"/>
                <a:cs typeface="Arial" pitchFamily="34" charset="0"/>
              </a:rPr>
              <a:t> Change the value to debug level in log46.properties and run the application again and verify the output.</a:t>
            </a:r>
            <a:endParaRPr lang="en-US" sz="15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" y="1492468"/>
            <a:ext cx="89154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The file can be found in the file specified in the log4j.properties file specified using the File attribute.</a:t>
            </a:r>
          </a:p>
          <a:p>
            <a:r>
              <a:rPr lang="en-US" b="0" dirty="0" smtClean="0">
                <a:latin typeface="Arial" pitchFamily="34" charset="0"/>
                <a:cs typeface="Arial" pitchFamily="34" charset="0"/>
              </a:rPr>
              <a:t>For Example log4j.appender.File.File=C\:/</a:t>
            </a:r>
            <a:r>
              <a:rPr lang="en-US" b="0" u="sng" dirty="0" err="1" smtClean="0">
                <a:latin typeface="Arial" pitchFamily="34" charset="0"/>
                <a:cs typeface="Arial" pitchFamily="34" charset="0"/>
              </a:rPr>
              <a:t>logfiles</a:t>
            </a:r>
            <a:r>
              <a:rPr lang="en-US" b="0" u="sng" dirty="0" smtClean="0">
                <a:latin typeface="Arial" pitchFamily="34" charset="0"/>
                <a:cs typeface="Arial" pitchFamily="34" charset="0"/>
              </a:rPr>
              <a:t>/mylog.log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38600" y="2057400"/>
            <a:ext cx="219456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57450"/>
            <a:ext cx="62293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4946650"/>
          </a:xfrm>
        </p:spPr>
        <p:txBody>
          <a:bodyPr/>
          <a:lstStyle/>
          <a:p>
            <a:pPr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25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200" dirty="0" smtClean="0">
                <a:latin typeface="Arial" pitchFamily="34" charset="0"/>
                <a:cs typeface="Arial" pitchFamily="34" charset="0"/>
              </a:rPr>
              <a:t>Associates to quickly summarize the following before ending the session 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2200" dirty="0" smtClean="0">
                <a:latin typeface="Arial" pitchFamily="34" charset="0"/>
                <a:cs typeface="Arial" pitchFamily="34" charset="0"/>
              </a:rPr>
              <a:t>What is the logging level you will be using to log messages inside a catch block?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2200" dirty="0" smtClean="0">
                <a:latin typeface="Arial" pitchFamily="34" charset="0"/>
                <a:cs typeface="Arial" pitchFamily="34" charset="0"/>
              </a:rPr>
              <a:t>To change the log destination as console instead of file what attribute needs to be changed in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200" dirty="0" smtClean="0">
                <a:latin typeface="Arial" pitchFamily="34" charset="0"/>
                <a:cs typeface="Arial" pitchFamily="34" charset="0"/>
              </a:rPr>
              <a:t>the log4j.properties file?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r>
              <a:rPr sz="2200" dirty="0" smtClean="0">
                <a:latin typeface="Arial" pitchFamily="34" charset="0"/>
                <a:cs typeface="Arial" pitchFamily="34" charset="0"/>
              </a:rPr>
              <a:t>Can we assure that setting the log level to fatal logs t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he</a:t>
            </a:r>
            <a:r>
              <a:rPr sz="2200" dirty="0" smtClean="0">
                <a:latin typeface="Arial" pitchFamily="34" charset="0"/>
                <a:cs typeface="Arial" pitchFamily="34" charset="0"/>
              </a:rPr>
              <a:t> error level information also?</a:t>
            </a:r>
          </a:p>
          <a:p>
            <a:pPr marL="800100" indent="-279400">
              <a:lnSpc>
                <a:spcPct val="150000"/>
              </a:lnSpc>
              <a:buFont typeface="Wingdings" pitchFamily="2" charset="2"/>
              <a:buChar char="§"/>
            </a:pPr>
            <a:endParaRPr sz="2200" dirty="0" smtClean="0">
              <a:latin typeface="Arial" pitchFamily="34" charset="0"/>
              <a:cs typeface="Arial" pitchFamily="34" charset="0"/>
            </a:endParaRPr>
          </a:p>
          <a:p>
            <a:pPr marL="800100" indent="-279400">
              <a:lnSpc>
                <a:spcPct val="150000"/>
              </a:lnSpc>
              <a:buNone/>
            </a:pPr>
            <a:endParaRPr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5" descr="stop_n_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24200" y="1524000"/>
            <a:ext cx="2786633" cy="1336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1676400"/>
            <a:ext cx="8458200" cy="434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Modify the CMS code with proper logging in the controllers and the Business object. Add a new servlet to initialize the log4j.properties file.</a:t>
            </a:r>
          </a:p>
          <a:p>
            <a:pPr>
              <a:lnSpc>
                <a:spcPct val="150000"/>
              </a:lnSpc>
            </a:pPr>
            <a:endParaRPr lang="en-US" b="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0" dirty="0" smtClean="0">
                <a:latin typeface="Arial" pitchFamily="34" charset="0"/>
                <a:cs typeface="Arial" pitchFamily="34" charset="0"/>
              </a:rPr>
              <a:t>Ensure that all the methods in the controller and BO logs the following information,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log.info -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For all the input and output of the methods.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log.debug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Print the debug messages in BO and Controller to trouble shoot the execution flow.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>
                <a:latin typeface="Arial" pitchFamily="34" charset="0"/>
                <a:cs typeface="Arial" pitchFamily="34" charset="0"/>
              </a:rPr>
              <a:t>log.error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For logging all the exception in exception catch block.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Advance Java</a:t>
            </a:r>
            <a:endParaRPr lang="en-US" sz="2200" b="1" dirty="0">
              <a:solidFill>
                <a:srgbClr val="682252"/>
              </a:solidFill>
              <a:latin typeface="Myriad Pro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You have successfully completed -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/>
                </a:solidFill>
                <a:latin typeface="Cambria" pitchFamily="18" charset="0"/>
                <a:ea typeface="+mj-ea"/>
                <a:cs typeface="+mj-cs"/>
              </a:rPr>
              <a:t>  	Logging</a:t>
            </a:r>
            <a:endParaRPr lang="en-US" sz="24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Objectives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686800" cy="4943475"/>
          </a:xfrm>
        </p:spPr>
        <p:txBody>
          <a:bodyPr/>
          <a:lstStyle/>
          <a:p>
            <a:pPr lvl="1" eaLnBrk="1" hangingPunct="1">
              <a:spcBef>
                <a:spcPts val="1200"/>
              </a:spcBef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/>
              <a:t>After completing this chapter you will be able to understand:</a:t>
            </a:r>
          </a:p>
          <a:p>
            <a:pPr marL="1025525" lvl="1" indent="-2841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What is logging?</a:t>
            </a:r>
          </a:p>
          <a:p>
            <a:pPr marL="1025525" lvl="1" indent="-2841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Different logging level</a:t>
            </a:r>
          </a:p>
          <a:p>
            <a:pPr marL="1025525" lvl="1" indent="-2841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What is log4j logger</a:t>
            </a:r>
          </a:p>
          <a:p>
            <a:pPr marL="1025525" lvl="1" indent="-2841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How to configure log4j.</a:t>
            </a:r>
          </a:p>
          <a:p>
            <a:pPr marL="1025525" lvl="1" indent="-284163" eaLnBrk="1" hangingPunct="1">
              <a:spcBef>
                <a:spcPts val="1200"/>
              </a:spcBef>
              <a:buFont typeface="Wingdings" pitchFamily="2" charset="2"/>
              <a:buChar char="§"/>
            </a:pPr>
            <a:r>
              <a:rPr dirty="0" smtClean="0">
                <a:cs typeface="Arial" pitchFamily="34" charset="0"/>
              </a:rPr>
              <a:t>How to add log information to a file</a:t>
            </a:r>
          </a:p>
        </p:txBody>
      </p:sp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6C30E2-70FC-4334-B017-93532635E435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Problem Developer Faces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152400" y="1524000"/>
            <a:ext cx="9448800" cy="762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6075" indent="47625"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Scenario: </a:t>
            </a:r>
            <a:r>
              <a:rPr lang="en-US" b="0" dirty="0" smtClean="0"/>
              <a:t>Assume you are developer of a web application, the web application is </a:t>
            </a:r>
          </a:p>
          <a:p>
            <a:pPr marL="346075" indent="47625"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/>
              <a:t>hosted to customers in US. Assume that you are staying in India and maintaining </a:t>
            </a:r>
          </a:p>
          <a:p>
            <a:pPr marL="346075" indent="47625"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/>
              <a:t>the application. When you go to office at 10:00 AM you  find out that customers have</a:t>
            </a:r>
          </a:p>
          <a:p>
            <a:pPr marL="346075" indent="47625"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/>
              <a:t>faced some serious problems accessing  the application at around 1:00 AM IST.</a:t>
            </a:r>
          </a:p>
          <a:p>
            <a:pPr marL="346075" indent="47625"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/>
              <a:t>The customers are asking you to find the root cause of the problem and provide a report </a:t>
            </a:r>
          </a:p>
          <a:p>
            <a:pPr marL="346075" indent="47625">
              <a:lnSpc>
                <a:spcPct val="150000"/>
              </a:lnSpc>
              <a:spcBef>
                <a:spcPts val="1200"/>
              </a:spcBef>
            </a:pPr>
            <a:r>
              <a:rPr lang="en-US" b="0" dirty="0" smtClean="0"/>
              <a:t>to them?</a:t>
            </a:r>
          </a:p>
          <a:p>
            <a:pPr indent="236538"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Question:</a:t>
            </a:r>
            <a:r>
              <a:rPr lang="en-US" b="0" dirty="0" smtClean="0"/>
              <a:t> How will you analyze the problem which has happened 9 hours back?</a:t>
            </a:r>
          </a:p>
          <a:p>
            <a:pPr indent="236538">
              <a:lnSpc>
                <a:spcPct val="150000"/>
              </a:lnSpc>
              <a:spcBef>
                <a:spcPts val="1200"/>
              </a:spcBef>
            </a:pPr>
            <a:endParaRPr lang="en-US" b="0" dirty="0" smtClean="0"/>
          </a:p>
          <a:p>
            <a:pPr>
              <a:lnSpc>
                <a:spcPct val="150000"/>
              </a:lnSpc>
              <a:spcBef>
                <a:spcPts val="1200"/>
              </a:spcBef>
            </a:pPr>
            <a:endParaRPr lang="en-US" b="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868214" y="5586248"/>
            <a:ext cx="4114800" cy="457200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Logging is the solution.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Logging?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1524000"/>
            <a:ext cx="843861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3653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Logging means recording the activities of a program/application  in a log file.</a:t>
            </a:r>
          </a:p>
          <a:p>
            <a:pPr indent="23653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The log files can be analyzed to trouble shoot problems.</a:t>
            </a:r>
          </a:p>
          <a:p>
            <a:pPr indent="236538">
              <a:lnSpc>
                <a:spcPct val="15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b="0" dirty="0" smtClean="0"/>
              <a:t>Logged information helps to analyze the execution flow of the application.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dirty="0" smtClean="0"/>
              <a:t>What can be logged?</a:t>
            </a:r>
          </a:p>
          <a:p>
            <a:pPr marL="284163" lvl="1" indent="236538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Input parameters of a method.</a:t>
            </a:r>
          </a:p>
          <a:p>
            <a:pPr marL="284163" lvl="1" indent="236538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Some debug information to trouble shoot the execution flow.</a:t>
            </a:r>
          </a:p>
          <a:p>
            <a:pPr marL="284163" lvl="1" indent="236538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Return values of a method.</a:t>
            </a:r>
          </a:p>
          <a:p>
            <a:pPr marL="284163" lvl="1" indent="236538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b="0" dirty="0" smtClean="0"/>
              <a:t>Exception stack trace.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frameworks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3962400"/>
            <a:ext cx="720985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284163"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“Whatever JUL can do, Log4j can also do - and more.”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4876800"/>
            <a:ext cx="82296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We will discuss about the commonly used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log4j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 in the coming slides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1600200" y="1371600"/>
          <a:ext cx="60960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components of log4j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1676400"/>
            <a:ext cx="9144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84163">
              <a:spcBef>
                <a:spcPts val="24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 smtClean="0"/>
              <a:t>Logger</a:t>
            </a:r>
            <a:r>
              <a:rPr lang="en-US" b="0" dirty="0" smtClean="0"/>
              <a:t>     – The objects the application uses to log the message.</a:t>
            </a:r>
          </a:p>
          <a:p>
            <a:pPr marL="236538" indent="-236538">
              <a:spcBef>
                <a:spcPts val="24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 smtClean="0"/>
              <a:t> </a:t>
            </a:r>
            <a:r>
              <a:rPr lang="en-US" dirty="0" err="1" smtClean="0"/>
              <a:t>Appender</a:t>
            </a:r>
            <a:r>
              <a:rPr lang="en-US" dirty="0" smtClean="0"/>
              <a:t> </a:t>
            </a:r>
            <a:r>
              <a:rPr lang="en-US" b="0" dirty="0" smtClean="0"/>
              <a:t> – Used to send the information given by the loggers to different destination like console ,file , message queues.</a:t>
            </a:r>
          </a:p>
          <a:p>
            <a:pPr marL="284163" indent="-284163">
              <a:spcBef>
                <a:spcPts val="240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US" dirty="0" smtClean="0"/>
              <a:t>Layouts  </a:t>
            </a:r>
            <a:r>
              <a:rPr lang="en-US" b="0" dirty="0" smtClean="0"/>
              <a:t>– Use to make your own layout of the logged message. </a:t>
            </a:r>
            <a:br>
              <a:rPr lang="en-US" b="0" dirty="0" smtClean="0"/>
            </a:br>
            <a:endParaRPr lang="en-US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81000"/>
            <a:ext cx="6858000" cy="533400"/>
          </a:xfrm>
        </p:spPr>
        <p:txBody>
          <a:bodyPr/>
          <a:lstStyle/>
          <a:p>
            <a:r>
              <a:rPr lang="en-US" dirty="0" smtClean="0"/>
              <a:t>Logging Levels in log4j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89913" y="6249988"/>
            <a:ext cx="444500" cy="320675"/>
          </a:xfrm>
        </p:spPr>
        <p:txBody>
          <a:bodyPr/>
          <a:lstStyle/>
          <a:p>
            <a:pPr>
              <a:defRPr/>
            </a:pPr>
            <a:fld id="{50EC62AF-8A58-47DB-8277-FFD1CE2A98D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6096000" cy="4117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2400" b="0" dirty="0" smtClean="0"/>
              <a:t>The various logging levels,</a:t>
            </a:r>
          </a:p>
          <a:p>
            <a:pPr marL="977900" indent="-284163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b="0" dirty="0" smtClean="0"/>
              <a:t>Debug</a:t>
            </a:r>
          </a:p>
          <a:p>
            <a:pPr marL="977900" indent="-284163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b="0" dirty="0" smtClean="0"/>
              <a:t>Info</a:t>
            </a:r>
          </a:p>
          <a:p>
            <a:pPr marL="977900" indent="-284163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b="0" dirty="0" smtClean="0"/>
              <a:t>Warn</a:t>
            </a:r>
          </a:p>
          <a:p>
            <a:pPr marL="977900" indent="-284163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b="0" dirty="0" smtClean="0"/>
              <a:t>Error</a:t>
            </a:r>
          </a:p>
          <a:p>
            <a:pPr marL="977900" indent="-284163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400" b="0" dirty="0" smtClean="0"/>
              <a:t>Fatal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TP_2.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70B882132434AA6CC5929622801FC" ma:contentTypeVersion="0" ma:contentTypeDescription="Create a new document." ma:contentTypeScope="" ma:versionID="7c5bbffb3f570a1e75d894947b76e23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9E91801B-0AA2-4B16-A181-A9DB70DDCDDB}"/>
</file>

<file path=customXml/itemProps2.xml><?xml version="1.0" encoding="utf-8"?>
<ds:datastoreItem xmlns:ds="http://schemas.openxmlformats.org/officeDocument/2006/customXml" ds:itemID="{6D2042C2-A9C3-41C8-A778-0CB8ECA6EC09}"/>
</file>

<file path=customXml/itemProps3.xml><?xml version="1.0" encoding="utf-8"?>
<ds:datastoreItem xmlns:ds="http://schemas.openxmlformats.org/officeDocument/2006/customXml" ds:itemID="{D6CE3420-51B5-45D0-AA94-470C87CA3DB9}"/>
</file>

<file path=docProps/app.xml><?xml version="1.0" encoding="utf-8"?>
<Properties xmlns="http://schemas.openxmlformats.org/officeDocument/2006/extended-properties" xmlns:vt="http://schemas.openxmlformats.org/officeDocument/2006/docPropsVTypes">
  <Template>CATP_2.1</Template>
  <TotalTime>43337</TotalTime>
  <Words>2175</Words>
  <Application>Microsoft Office PowerPoint</Application>
  <PresentationFormat>On-screen Show (4:3)</PresentationFormat>
  <Paragraphs>310</Paragraphs>
  <Slides>39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CATP_2.1</vt:lpstr>
      <vt:lpstr>Slide 1</vt:lpstr>
      <vt:lpstr>About the Author</vt:lpstr>
      <vt:lpstr>Slide 3</vt:lpstr>
      <vt:lpstr>Objectives</vt:lpstr>
      <vt:lpstr>A Problem Developer Faces</vt:lpstr>
      <vt:lpstr>What is Logging?</vt:lpstr>
      <vt:lpstr>Logging frameworks</vt:lpstr>
      <vt:lpstr>Main components of log4j</vt:lpstr>
      <vt:lpstr>Logging Levels in log4j</vt:lpstr>
      <vt:lpstr>Debug Level</vt:lpstr>
      <vt:lpstr>How to debug?</vt:lpstr>
      <vt:lpstr>Info Level</vt:lpstr>
      <vt:lpstr>How to log information?</vt:lpstr>
      <vt:lpstr>Error Level</vt:lpstr>
      <vt:lpstr>How to log error?</vt:lpstr>
      <vt:lpstr>Fatal Level</vt:lpstr>
      <vt:lpstr>Steps For Using Log4j</vt:lpstr>
      <vt:lpstr>Step 1: Creating log4j.properties file</vt:lpstr>
      <vt:lpstr>Logging Levels Hierarchy</vt:lpstr>
      <vt:lpstr>Step 2 : Copy log4j.jar to WEB-INF</vt:lpstr>
      <vt:lpstr>Step 3: Loading log4j.properties </vt:lpstr>
      <vt:lpstr>Step 4: to Create a Logger Object ?</vt:lpstr>
      <vt:lpstr>Do’s using loggers</vt:lpstr>
      <vt:lpstr>Do’s &amp; Don’ts using loggers</vt:lpstr>
      <vt:lpstr>Lend a Hand  - Logging</vt:lpstr>
      <vt:lpstr>Step 1 : Create log4j.properties file in web-inf folder</vt:lpstr>
      <vt:lpstr>Step 2 : Place the log4j.jar in web-inf  lib folder</vt:lpstr>
      <vt:lpstr>Step 3 : Create LoggerInitializer servlet and load log4j Properties file</vt:lpstr>
      <vt:lpstr>Step 3 (Cont) : Start up of LoggerInitializer Servlet</vt:lpstr>
      <vt:lpstr>Step 4 : Create a Logger Object</vt:lpstr>
      <vt:lpstr>Step 5 : Add the necessary logging – Registration Controller</vt:lpstr>
      <vt:lpstr>Logging User defined Objects</vt:lpstr>
      <vt:lpstr>Lend A Hand: Override the toString in userBean</vt:lpstr>
      <vt:lpstr>Step 5 : Adding Logging to RegistrationBO</vt:lpstr>
      <vt:lpstr>Lend a Hand -Deploy and Run</vt:lpstr>
      <vt:lpstr>Lend a Hand -Log file output</vt:lpstr>
      <vt:lpstr>Time To Reflect</vt:lpstr>
      <vt:lpstr>Hands On Activity</vt:lpstr>
      <vt:lpstr>Slide 39</vt:lpstr>
    </vt:vector>
  </TitlesOfParts>
  <Company>Cognizant Technology Solutions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</dc:title>
  <dc:creator>121246</dc:creator>
  <cp:lastModifiedBy>training</cp:lastModifiedBy>
  <cp:revision>2387</cp:revision>
  <dcterms:created xsi:type="dcterms:W3CDTF">2006-08-07T10:58:16Z</dcterms:created>
  <dcterms:modified xsi:type="dcterms:W3CDTF">2012-03-30T04:49:09Z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0x0101002EB70B882132434AA6CC5929622801FC</vt:lpwstr>
  </property>
</Properties>
</file>