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6"/>
  </p:notesMasterIdLst>
  <p:sldIdLst>
    <p:sldId id="256" r:id="rId2"/>
    <p:sldId id="258" r:id="rId3"/>
    <p:sldId id="285" r:id="rId4"/>
    <p:sldId id="293" r:id="rId5"/>
    <p:sldId id="295" r:id="rId6"/>
    <p:sldId id="294" r:id="rId7"/>
    <p:sldId id="296" r:id="rId8"/>
    <p:sldId id="297" r:id="rId9"/>
    <p:sldId id="298" r:id="rId10"/>
    <p:sldId id="299" r:id="rId11"/>
    <p:sldId id="300" r:id="rId12"/>
    <p:sldId id="301" r:id="rId13"/>
    <p:sldId id="302" r:id="rId14"/>
    <p:sldId id="303" r:id="rId15"/>
  </p:sldIdLst>
  <p:sldSz cx="19010313"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4" userDrawn="1">
          <p15:clr>
            <a:srgbClr val="A4A3A4"/>
          </p15:clr>
        </p15:guide>
        <p15:guide id="2" pos="612" userDrawn="1">
          <p15:clr>
            <a:srgbClr val="A4A3A4"/>
          </p15:clr>
        </p15:guide>
        <p15:guide id="3" orient="horz" pos="63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F00"/>
    <a:srgbClr val="E3B525"/>
    <a:srgbClr val="009EF3"/>
    <a:srgbClr val="FFA1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p:cViewPr varScale="1">
        <p:scale>
          <a:sx n="48" d="100"/>
          <a:sy n="48" d="100"/>
        </p:scale>
        <p:origin x="936" y="62"/>
      </p:cViewPr>
      <p:guideLst>
        <p:guide orient="horz" pos="344"/>
        <p:guide pos="612"/>
        <p:guide orient="horz" pos="634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A2BF3456-A29E-41FE-BFB7-B24F24BEE47B}" type="datetimeFigureOut">
              <a:rPr lang="cs-CZ" smtClean="0"/>
              <a:t>24.04.2024</a:t>
            </a:fld>
            <a:endParaRPr lang="cs-CZ"/>
          </a:p>
        </p:txBody>
      </p:sp>
      <p:sp>
        <p:nvSpPr>
          <p:cNvPr id="4" name="Slide Image Placeholder 3"/>
          <p:cNvSpPr>
            <a:spLocks noGrp="1" noRot="1" noChangeAspect="1"/>
          </p:cNvSpPr>
          <p:nvPr>
            <p:ph type="sldImg" idx="2"/>
          </p:nvPr>
        </p:nvSpPr>
        <p:spPr>
          <a:xfrm>
            <a:off x="571500" y="1336675"/>
            <a:ext cx="6413500" cy="3608388"/>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D95B543-0236-4AEE-9F15-C7CF1150485F}" type="slidenum">
              <a:rPr lang="cs-CZ" smtClean="0"/>
              <a:t>‹#›</a:t>
            </a:fld>
            <a:endParaRPr lang="cs-CZ"/>
          </a:p>
        </p:txBody>
      </p:sp>
    </p:spTree>
    <p:extLst>
      <p:ext uri="{BB962C8B-B14F-4D97-AF65-F5344CB8AC3E}">
        <p14:creationId xmlns:p14="http://schemas.microsoft.com/office/powerpoint/2010/main" val="522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a:t>
            </a:fld>
            <a:endParaRPr lang="cs-CZ"/>
          </a:p>
        </p:txBody>
      </p:sp>
    </p:spTree>
    <p:extLst>
      <p:ext uri="{BB962C8B-B14F-4D97-AF65-F5344CB8AC3E}">
        <p14:creationId xmlns:p14="http://schemas.microsoft.com/office/powerpoint/2010/main" val="440733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76289" y="1750055"/>
            <a:ext cx="14257735" cy="3722887"/>
          </a:xfrm>
        </p:spPr>
        <p:txBody>
          <a:bodyPr anchor="b"/>
          <a:lstStyle>
            <a:lvl1pPr algn="ctr">
              <a:defRPr sz="9355"/>
            </a:lvl1pPr>
          </a:lstStyle>
          <a:p>
            <a:r>
              <a:rPr lang="en-US"/>
              <a:t>Click to edit Master title style</a:t>
            </a:r>
            <a:endParaRPr lang="en-US" dirty="0"/>
          </a:p>
        </p:txBody>
      </p:sp>
      <p:sp>
        <p:nvSpPr>
          <p:cNvPr id="3" name="Subtitle 2"/>
          <p:cNvSpPr>
            <a:spLocks noGrp="1"/>
          </p:cNvSpPr>
          <p:nvPr>
            <p:ph type="subTitle" idx="1"/>
          </p:nvPr>
        </p:nvSpPr>
        <p:spPr>
          <a:xfrm>
            <a:off x="2376289" y="5616511"/>
            <a:ext cx="14257735" cy="2581762"/>
          </a:xfrm>
        </p:spPr>
        <p:txBody>
          <a:bodyPr/>
          <a:lstStyle>
            <a:lvl1pPr marL="0" indent="0" algn="ctr">
              <a:buNone/>
              <a:defRPr sz="3742"/>
            </a:lvl1pPr>
            <a:lvl2pPr marL="712866" indent="0" algn="ctr">
              <a:buNone/>
              <a:defRPr sz="3118"/>
            </a:lvl2pPr>
            <a:lvl3pPr marL="1425732" indent="0" algn="ctr">
              <a:buNone/>
              <a:defRPr sz="2807"/>
            </a:lvl3pPr>
            <a:lvl4pPr marL="2138599" indent="0" algn="ctr">
              <a:buNone/>
              <a:defRPr sz="2495"/>
            </a:lvl4pPr>
            <a:lvl5pPr marL="2851465" indent="0" algn="ctr">
              <a:buNone/>
              <a:defRPr sz="2495"/>
            </a:lvl5pPr>
            <a:lvl6pPr marL="3564331" indent="0" algn="ctr">
              <a:buNone/>
              <a:defRPr sz="2495"/>
            </a:lvl6pPr>
            <a:lvl7pPr marL="4277197" indent="0" algn="ctr">
              <a:buNone/>
              <a:defRPr sz="2495"/>
            </a:lvl7pPr>
            <a:lvl8pPr marL="4990064" indent="0" algn="ctr">
              <a:buNone/>
              <a:defRPr sz="2495"/>
            </a:lvl8pPr>
            <a:lvl9pPr marL="5702930" indent="0" algn="ctr">
              <a:buNone/>
              <a:defRPr sz="249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4/24/2024</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32969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4/24/2024</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30830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04255" y="569325"/>
            <a:ext cx="4099099" cy="90621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06959" y="569325"/>
            <a:ext cx="12059667" cy="9062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4/24/2024</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52863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4/24/2024</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3954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7058" y="2665925"/>
            <a:ext cx="16396395" cy="4448157"/>
          </a:xfrm>
        </p:spPr>
        <p:txBody>
          <a:bodyPr anchor="b"/>
          <a:lstStyle>
            <a:lvl1pPr>
              <a:defRPr sz="9355"/>
            </a:lvl1pPr>
          </a:lstStyle>
          <a:p>
            <a:r>
              <a:rPr lang="en-US"/>
              <a:t>Click to edit Master title style</a:t>
            </a:r>
            <a:endParaRPr lang="en-US" dirty="0"/>
          </a:p>
        </p:txBody>
      </p:sp>
      <p:sp>
        <p:nvSpPr>
          <p:cNvPr id="3" name="Text Placeholder 2"/>
          <p:cNvSpPr>
            <a:spLocks noGrp="1"/>
          </p:cNvSpPr>
          <p:nvPr>
            <p:ph type="body" idx="1"/>
          </p:nvPr>
        </p:nvSpPr>
        <p:spPr>
          <a:xfrm>
            <a:off x="1297058" y="7156164"/>
            <a:ext cx="16396395" cy="2339180"/>
          </a:xfrm>
        </p:spPr>
        <p:txBody>
          <a:bodyPr/>
          <a:lstStyle>
            <a:lvl1pPr marL="0" indent="0">
              <a:buNone/>
              <a:defRPr sz="3742">
                <a:solidFill>
                  <a:schemeClr val="tx1">
                    <a:tint val="75000"/>
                  </a:schemeClr>
                </a:solidFill>
              </a:defRPr>
            </a:lvl1pPr>
            <a:lvl2pPr marL="712866" indent="0">
              <a:buNone/>
              <a:defRPr sz="3118">
                <a:solidFill>
                  <a:schemeClr val="tx1">
                    <a:tint val="75000"/>
                  </a:schemeClr>
                </a:solidFill>
              </a:defRPr>
            </a:lvl2pPr>
            <a:lvl3pPr marL="1425732" indent="0">
              <a:buNone/>
              <a:defRPr sz="2807">
                <a:solidFill>
                  <a:schemeClr val="tx1">
                    <a:tint val="75000"/>
                  </a:schemeClr>
                </a:solidFill>
              </a:defRPr>
            </a:lvl3pPr>
            <a:lvl4pPr marL="2138599" indent="0">
              <a:buNone/>
              <a:defRPr sz="2495">
                <a:solidFill>
                  <a:schemeClr val="tx1">
                    <a:tint val="75000"/>
                  </a:schemeClr>
                </a:solidFill>
              </a:defRPr>
            </a:lvl4pPr>
            <a:lvl5pPr marL="2851465" indent="0">
              <a:buNone/>
              <a:defRPr sz="2495">
                <a:solidFill>
                  <a:schemeClr val="tx1">
                    <a:tint val="75000"/>
                  </a:schemeClr>
                </a:solidFill>
              </a:defRPr>
            </a:lvl5pPr>
            <a:lvl6pPr marL="3564331" indent="0">
              <a:buNone/>
              <a:defRPr sz="2495">
                <a:solidFill>
                  <a:schemeClr val="tx1">
                    <a:tint val="75000"/>
                  </a:schemeClr>
                </a:solidFill>
              </a:defRPr>
            </a:lvl6pPr>
            <a:lvl7pPr marL="4277197" indent="0">
              <a:buNone/>
              <a:defRPr sz="2495">
                <a:solidFill>
                  <a:schemeClr val="tx1">
                    <a:tint val="75000"/>
                  </a:schemeClr>
                </a:solidFill>
              </a:defRPr>
            </a:lvl7pPr>
            <a:lvl8pPr marL="4990064" indent="0">
              <a:buNone/>
              <a:defRPr sz="2495">
                <a:solidFill>
                  <a:schemeClr val="tx1">
                    <a:tint val="75000"/>
                  </a:schemeClr>
                </a:solidFill>
              </a:defRPr>
            </a:lvl8pPr>
            <a:lvl9pPr marL="5702930" indent="0">
              <a:buNone/>
              <a:defRPr sz="249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4/24/2024</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17231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06959"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623971"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4/24/2024</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7957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9435" y="569326"/>
            <a:ext cx="16396395" cy="20668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09436" y="2621369"/>
            <a:ext cx="8042253"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4" name="Content Placeholder 3"/>
          <p:cNvSpPr>
            <a:spLocks noGrp="1"/>
          </p:cNvSpPr>
          <p:nvPr>
            <p:ph sz="half" idx="2"/>
          </p:nvPr>
        </p:nvSpPr>
        <p:spPr>
          <a:xfrm>
            <a:off x="1309436" y="3906061"/>
            <a:ext cx="8042253"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23971" y="2621369"/>
            <a:ext cx="8081859"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6" name="Content Placeholder 5"/>
          <p:cNvSpPr>
            <a:spLocks noGrp="1"/>
          </p:cNvSpPr>
          <p:nvPr>
            <p:ph sz="quarter" idx="4"/>
          </p:nvPr>
        </p:nvSpPr>
        <p:spPr>
          <a:xfrm>
            <a:off x="9623971" y="3906061"/>
            <a:ext cx="8081859"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4/24/2024</a:t>
            </a:fld>
            <a:endParaRPr lang="en-US" dirty="0"/>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29077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4/24/2024</a:t>
            </a:fld>
            <a:endParaRPr lang="en-US" dirty="0"/>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90662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4/24/2024</a:t>
            </a:fld>
            <a:endParaRPr lang="en-US" dirty="0"/>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632000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Content Placeholder 2"/>
          <p:cNvSpPr>
            <a:spLocks noGrp="1"/>
          </p:cNvSpPr>
          <p:nvPr>
            <p:ph idx="1"/>
          </p:nvPr>
        </p:nvSpPr>
        <p:spPr>
          <a:xfrm>
            <a:off x="8081859" y="1539652"/>
            <a:ext cx="9623971" cy="7599245"/>
          </a:xfrm>
        </p:spPr>
        <p:txBody>
          <a:bodyPr/>
          <a:lstStyle>
            <a:lvl1pPr>
              <a:defRPr sz="4989"/>
            </a:lvl1pPr>
            <a:lvl2pPr>
              <a:defRPr sz="4366"/>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4/24/2024</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44004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Picture Placeholder 2"/>
          <p:cNvSpPr>
            <a:spLocks noGrp="1" noChangeAspect="1"/>
          </p:cNvSpPr>
          <p:nvPr>
            <p:ph type="pic" idx="1"/>
          </p:nvPr>
        </p:nvSpPr>
        <p:spPr>
          <a:xfrm>
            <a:off x="8081859" y="1539652"/>
            <a:ext cx="9623971" cy="7599245"/>
          </a:xfrm>
        </p:spPr>
        <p:txBody>
          <a:bodyPr anchor="t"/>
          <a:lstStyle>
            <a:lvl1pPr marL="0" indent="0">
              <a:buNone/>
              <a:defRPr sz="4989"/>
            </a:lvl1pPr>
            <a:lvl2pPr marL="712866" indent="0">
              <a:buNone/>
              <a:defRPr sz="4366"/>
            </a:lvl2pPr>
            <a:lvl3pPr marL="1425732" indent="0">
              <a:buNone/>
              <a:defRPr sz="3742"/>
            </a:lvl3pPr>
            <a:lvl4pPr marL="2138599" indent="0">
              <a:buNone/>
              <a:defRPr sz="3118"/>
            </a:lvl4pPr>
            <a:lvl5pPr marL="2851465" indent="0">
              <a:buNone/>
              <a:defRPr sz="3118"/>
            </a:lvl5pPr>
            <a:lvl6pPr marL="3564331" indent="0">
              <a:buNone/>
              <a:defRPr sz="3118"/>
            </a:lvl6pPr>
            <a:lvl7pPr marL="4277197" indent="0">
              <a:buNone/>
              <a:defRPr sz="3118"/>
            </a:lvl7pPr>
            <a:lvl8pPr marL="4990064" indent="0">
              <a:buNone/>
              <a:defRPr sz="3118"/>
            </a:lvl8pPr>
            <a:lvl9pPr marL="5702930" indent="0">
              <a:buNone/>
              <a:defRPr sz="3118"/>
            </a:lvl9pPr>
          </a:lstStyle>
          <a:p>
            <a:r>
              <a:rPr lang="en-US"/>
              <a:t>Click icon to add picture</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4/24/2024</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78924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6959" y="569326"/>
            <a:ext cx="16396395" cy="206689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06959" y="2846623"/>
            <a:ext cx="16396395" cy="67848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06959" y="9911198"/>
            <a:ext cx="4277320" cy="569325"/>
          </a:xfrm>
          <a:prstGeom prst="rect">
            <a:avLst/>
          </a:prstGeom>
        </p:spPr>
        <p:txBody>
          <a:bodyPr vert="horz" lIns="91440" tIns="45720" rIns="91440" bIns="45720" rtlCol="0" anchor="ctr"/>
          <a:lstStyle>
            <a:lvl1pPr algn="l">
              <a:defRPr sz="1871">
                <a:solidFill>
                  <a:schemeClr val="tx1">
                    <a:tint val="75000"/>
                  </a:schemeClr>
                </a:solidFill>
              </a:defRPr>
            </a:lvl1pPr>
          </a:lstStyle>
          <a:p>
            <a:fld id="{1D8BD707-D9CF-40AE-B4C6-C98DA3205C09}" type="datetimeFigureOut">
              <a:rPr lang="en-US" smtClean="0"/>
              <a:t>4/24/2024</a:t>
            </a:fld>
            <a:endParaRPr lang="en-US" dirty="0"/>
          </a:p>
        </p:txBody>
      </p:sp>
      <p:sp>
        <p:nvSpPr>
          <p:cNvPr id="5" name="Footer Placeholder 4"/>
          <p:cNvSpPr>
            <a:spLocks noGrp="1"/>
          </p:cNvSpPr>
          <p:nvPr>
            <p:ph type="ftr" sz="quarter" idx="3"/>
          </p:nvPr>
        </p:nvSpPr>
        <p:spPr>
          <a:xfrm>
            <a:off x="6297166" y="9911198"/>
            <a:ext cx="6415981" cy="569325"/>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13426034" y="9911198"/>
            <a:ext cx="4277320" cy="569325"/>
          </a:xfrm>
          <a:prstGeom prst="rect">
            <a:avLst/>
          </a:prstGeom>
        </p:spPr>
        <p:txBody>
          <a:bodyPr vert="horz" lIns="91440" tIns="45720" rIns="91440" bIns="45720" rtlCol="0" anchor="ctr"/>
          <a:lstStyle>
            <a:lvl1pPr algn="r">
              <a:defRPr sz="1871">
                <a:solidFill>
                  <a:schemeClr val="tx1">
                    <a:tint val="75000"/>
                  </a:schemeClr>
                </a:solidFill>
              </a:defRPr>
            </a:lvl1pPr>
          </a:lstStyle>
          <a:p>
            <a:fld id="{B6F15528-21DE-4FAA-801E-634DDDAF4B2B}" type="slidenum">
              <a:rPr lang="cs-CZ" smtClean="0"/>
              <a:t>‹#›</a:t>
            </a:fld>
            <a:endParaRPr lang="cs-CZ"/>
          </a:p>
        </p:txBody>
      </p:sp>
    </p:spTree>
    <p:extLst>
      <p:ext uri="{BB962C8B-B14F-4D97-AF65-F5344CB8AC3E}">
        <p14:creationId xmlns:p14="http://schemas.microsoft.com/office/powerpoint/2010/main" val="27116026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1425732"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p:bodyStyle>
    <p:otherStyle>
      <a:defPPr>
        <a:defRPr lang="en-US"/>
      </a:defPPr>
      <a:lvl1pPr marL="0" algn="l" defTabSz="1425732" rtl="0" eaLnBrk="1" latinLnBrk="0" hangingPunct="1">
        <a:defRPr sz="2807" kern="1200">
          <a:solidFill>
            <a:schemeClr val="tx1"/>
          </a:solidFill>
          <a:latin typeface="+mn-lt"/>
          <a:ea typeface="+mn-ea"/>
          <a:cs typeface="+mn-cs"/>
        </a:defRPr>
      </a:lvl1pPr>
      <a:lvl2pPr marL="712866" algn="l" defTabSz="1425732" rtl="0" eaLnBrk="1" latinLnBrk="0" hangingPunct="1">
        <a:defRPr sz="2807" kern="1200">
          <a:solidFill>
            <a:schemeClr val="tx1"/>
          </a:solidFill>
          <a:latin typeface="+mn-lt"/>
          <a:ea typeface="+mn-ea"/>
          <a:cs typeface="+mn-cs"/>
        </a:defRPr>
      </a:lvl2pPr>
      <a:lvl3pPr marL="1425732" algn="l" defTabSz="1425732" rtl="0" eaLnBrk="1" latinLnBrk="0" hangingPunct="1">
        <a:defRPr sz="2807" kern="1200">
          <a:solidFill>
            <a:schemeClr val="tx1"/>
          </a:solidFill>
          <a:latin typeface="+mn-lt"/>
          <a:ea typeface="+mn-ea"/>
          <a:cs typeface="+mn-cs"/>
        </a:defRPr>
      </a:lvl3pPr>
      <a:lvl4pPr marL="2138599" algn="l" defTabSz="1425732" rtl="0" eaLnBrk="1" latinLnBrk="0" hangingPunct="1">
        <a:defRPr sz="2807" kern="1200">
          <a:solidFill>
            <a:schemeClr val="tx1"/>
          </a:solidFill>
          <a:latin typeface="+mn-lt"/>
          <a:ea typeface="+mn-ea"/>
          <a:cs typeface="+mn-cs"/>
        </a:defRPr>
      </a:lvl4pPr>
      <a:lvl5pPr marL="2851465" algn="l" defTabSz="1425732" rtl="0" eaLnBrk="1" latinLnBrk="0" hangingPunct="1">
        <a:defRPr sz="2807" kern="1200">
          <a:solidFill>
            <a:schemeClr val="tx1"/>
          </a:solidFill>
          <a:latin typeface="+mn-lt"/>
          <a:ea typeface="+mn-ea"/>
          <a:cs typeface="+mn-cs"/>
        </a:defRPr>
      </a:lvl5pPr>
      <a:lvl6pPr marL="3564331" algn="l" defTabSz="1425732" rtl="0" eaLnBrk="1" latinLnBrk="0" hangingPunct="1">
        <a:defRPr sz="2807" kern="1200">
          <a:solidFill>
            <a:schemeClr val="tx1"/>
          </a:solidFill>
          <a:latin typeface="+mn-lt"/>
          <a:ea typeface="+mn-ea"/>
          <a:cs typeface="+mn-cs"/>
        </a:defRPr>
      </a:lvl6pPr>
      <a:lvl7pPr marL="4277197" algn="l" defTabSz="1425732" rtl="0" eaLnBrk="1" latinLnBrk="0" hangingPunct="1">
        <a:defRPr sz="2807" kern="1200">
          <a:solidFill>
            <a:schemeClr val="tx1"/>
          </a:solidFill>
          <a:latin typeface="+mn-lt"/>
          <a:ea typeface="+mn-ea"/>
          <a:cs typeface="+mn-cs"/>
        </a:defRPr>
      </a:lvl7pPr>
      <a:lvl8pPr marL="4990064" algn="l" defTabSz="1425732" rtl="0" eaLnBrk="1" latinLnBrk="0" hangingPunct="1">
        <a:defRPr sz="2807" kern="1200">
          <a:solidFill>
            <a:schemeClr val="tx1"/>
          </a:solidFill>
          <a:latin typeface="+mn-lt"/>
          <a:ea typeface="+mn-ea"/>
          <a:cs typeface="+mn-cs"/>
        </a:defRPr>
      </a:lvl8pPr>
      <a:lvl9pPr marL="5702930" algn="l" defTabSz="1425732"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www.flask.palletsprojects.com/en/3.0.x/" TargetMode="External"/><Relationship Id="rId2" Type="http://schemas.openxmlformats.org/officeDocument/2006/relationships/hyperlink" Target="http://www.mongodb.com/docs/" TargetMode="External"/><Relationship Id="rId1" Type="http://schemas.openxmlformats.org/officeDocument/2006/relationships/slideLayout" Target="../slideLayouts/slideLayout7.xml"/><Relationship Id="rId5" Type="http://schemas.openxmlformats.org/officeDocument/2006/relationships/hyperlink" Target="https://www.w3schools.com/cssref/index.php" TargetMode="External"/><Relationship Id="rId4" Type="http://schemas.openxmlformats.org/officeDocument/2006/relationships/hyperlink" Target="http://www.w3schools.com/html/html_intro.as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0F95502-65C6-482A-9B40-DDCB8DAA9D75}"/>
              </a:ext>
            </a:extLst>
          </p:cNvPr>
          <p:cNvGrpSpPr/>
          <p:nvPr/>
        </p:nvGrpSpPr>
        <p:grpSpPr>
          <a:xfrm>
            <a:off x="0" y="0"/>
            <a:ext cx="19010313" cy="1112119"/>
            <a:chOff x="-324644" y="2222500"/>
            <a:chExt cx="22261685" cy="1302327"/>
          </a:xfrm>
        </p:grpSpPr>
        <p:sp>
          <p:nvSpPr>
            <p:cNvPr id="2" name="object 2"/>
            <p:cNvSpPr/>
            <p:nvPr/>
          </p:nvSpPr>
          <p:spPr>
            <a:xfrm>
              <a:off x="-324644"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chemeClr val="accent1">
                <a:lumMod val="75000"/>
              </a:schemeClr>
            </a:solidFill>
          </p:spPr>
          <p:txBody>
            <a:bodyPr wrap="square" lIns="0" tIns="0" rIns="0" bIns="0" rtlCol="0"/>
            <a:lstStyle/>
            <a:p>
              <a:endParaRPr dirty="0"/>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a:solidFill>
              <a:schemeClr val="accent1">
                <a:lumMod val="20000"/>
                <a:lumOff val="80000"/>
              </a:schemeClr>
            </a:solidFill>
          </p:spPr>
          <p:txBody>
            <a:bodyPr wrap="square" lIns="0" tIns="0" rIns="0" bIns="0" rtlCol="0"/>
            <a:lstStyle/>
            <a:p>
              <a:endParaRPr dirty="0"/>
            </a:p>
          </p:txBody>
        </p:sp>
        <p:sp>
          <p:nvSpPr>
            <p:cNvPr id="22" name="object 2">
              <a:extLst>
                <a:ext uri="{FF2B5EF4-FFF2-40B4-BE49-F238E27FC236}">
                  <a16:creationId xmlns:a16="http://schemas.microsoft.com/office/drawing/2014/main" id="{3708B453-DDCE-42C1-9AB9-A8D5DDCA46AD}"/>
                </a:ext>
              </a:extLst>
            </p:cNvPr>
            <p:cNvSpPr/>
            <p:nvPr/>
          </p:nvSpPr>
          <p:spPr>
            <a:xfrm>
              <a:off x="52379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chemeClr val="accent1">
                <a:lumMod val="60000"/>
                <a:lumOff val="40000"/>
              </a:schemeClr>
            </a:solidFill>
          </p:spPr>
          <p:txBody>
            <a:bodyPr wrap="square" lIns="0" tIns="0" rIns="0" bIns="0" rtlCol="0"/>
            <a:lstStyle/>
            <a:p>
              <a:endParaRPr dirty="0"/>
            </a:p>
          </p:txBody>
        </p:sp>
        <p:sp>
          <p:nvSpPr>
            <p:cNvPr id="23" name="object 2">
              <a:extLst>
                <a:ext uri="{FF2B5EF4-FFF2-40B4-BE49-F238E27FC236}">
                  <a16:creationId xmlns:a16="http://schemas.microsoft.com/office/drawing/2014/main" id="{7D360C87-DA57-4F00-96B5-35199AD11657}"/>
                </a:ext>
              </a:extLst>
            </p:cNvPr>
            <p:cNvSpPr/>
            <p:nvPr/>
          </p:nvSpPr>
          <p:spPr>
            <a:xfrm>
              <a:off x="108005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chemeClr val="accent1">
                <a:lumMod val="40000"/>
                <a:lumOff val="60000"/>
              </a:schemeClr>
            </a:solidFill>
          </p:spPr>
          <p:txBody>
            <a:bodyPr wrap="square" lIns="0" tIns="0" rIns="0" bIns="0" rtlCol="0"/>
            <a:lstStyle/>
            <a:p>
              <a:endParaRPr dirty="0"/>
            </a:p>
          </p:txBody>
        </p:sp>
      </p:grpSp>
      <p:sp>
        <p:nvSpPr>
          <p:cNvPr id="4" name="object 4"/>
          <p:cNvSpPr txBox="1"/>
          <p:nvPr/>
        </p:nvSpPr>
        <p:spPr>
          <a:xfrm>
            <a:off x="818356" y="317499"/>
            <a:ext cx="3835570" cy="505267"/>
          </a:xfrm>
          <a:prstGeom prst="rect">
            <a:avLst/>
          </a:prstGeom>
        </p:spPr>
        <p:txBody>
          <a:bodyPr vert="horz" wrap="square" lIns="0" tIns="12700" rIns="0" bIns="0" rtlCol="0">
            <a:spAutoFit/>
          </a:bodyPr>
          <a:lstStyle/>
          <a:p>
            <a:pPr marL="12700" algn="ctr">
              <a:spcBef>
                <a:spcPts val="100"/>
              </a:spcBef>
            </a:pPr>
            <a:r>
              <a:rPr lang="en-US" sz="3200" spc="-10" dirty="0">
                <a:cs typeface="Source Sans Pro Light"/>
              </a:rPr>
              <a:t>24/04/2024</a:t>
            </a:r>
            <a:r>
              <a:rPr lang="en-US" sz="3200" spc="-10" dirty="0">
                <a:solidFill>
                  <a:srgbClr val="FFFFFF"/>
                </a:solidFill>
                <a:cs typeface="Source Sans Pro Light"/>
              </a:rPr>
              <a:t>	</a:t>
            </a:r>
            <a:endParaRPr sz="3200" dirty="0">
              <a:cs typeface="Source Sans Pro Light"/>
            </a:endParaRPr>
          </a:p>
        </p:txBody>
      </p:sp>
      <p:sp>
        <p:nvSpPr>
          <p:cNvPr id="5" name="object 5"/>
          <p:cNvSpPr txBox="1"/>
          <p:nvPr/>
        </p:nvSpPr>
        <p:spPr>
          <a:xfrm>
            <a:off x="5657558" y="241300"/>
            <a:ext cx="5600198" cy="580928"/>
          </a:xfrm>
          <a:prstGeom prst="rect">
            <a:avLst/>
          </a:prstGeom>
          <a:noFill/>
        </p:spPr>
        <p:txBody>
          <a:bodyPr vert="horz" wrap="square" lIns="0" tIns="87630" rIns="0" bIns="0" rtlCol="0">
            <a:spAutoFit/>
          </a:bodyPr>
          <a:lstStyle/>
          <a:p>
            <a:pPr marL="495300">
              <a:spcBef>
                <a:spcPts val="690"/>
              </a:spcBef>
            </a:pPr>
            <a:r>
              <a:rPr lang="en-US" sz="3200" spc="-10" dirty="0">
                <a:cs typeface="Source Sans Pro Light"/>
              </a:rPr>
              <a:t>SE IT / SEM IV</a:t>
            </a:r>
            <a:endParaRPr lang="cs-CZ" sz="3200" dirty="0">
              <a:cs typeface="Source Sans Pro Light"/>
            </a:endParaRPr>
          </a:p>
        </p:txBody>
      </p:sp>
      <p:sp>
        <p:nvSpPr>
          <p:cNvPr id="6" name="object 6"/>
          <p:cNvSpPr txBox="1"/>
          <p:nvPr/>
        </p:nvSpPr>
        <p:spPr>
          <a:xfrm>
            <a:off x="10571956" y="241300"/>
            <a:ext cx="5600198" cy="580928"/>
          </a:xfrm>
          <a:prstGeom prst="rect">
            <a:avLst/>
          </a:prstGeom>
          <a:noFill/>
        </p:spPr>
        <p:txBody>
          <a:bodyPr vert="horz" wrap="square" lIns="0" tIns="87630" rIns="0" bIns="0" rtlCol="0">
            <a:spAutoFit/>
          </a:bodyPr>
          <a:lstStyle/>
          <a:p>
            <a:pPr marL="406400">
              <a:spcBef>
                <a:spcPts val="690"/>
              </a:spcBef>
            </a:pPr>
            <a:r>
              <a:rPr lang="en-US" sz="3200" spc="-5" dirty="0">
                <a:cs typeface="Source Sans Pro Light"/>
              </a:rPr>
              <a:t>MP1B</a:t>
            </a:r>
            <a:endParaRPr sz="3200" dirty="0">
              <a:cs typeface="Source Sans Pro Light"/>
            </a:endParaRPr>
          </a:p>
        </p:txBody>
      </p:sp>
      <p:sp>
        <p:nvSpPr>
          <p:cNvPr id="7" name="object 7"/>
          <p:cNvSpPr txBox="1"/>
          <p:nvPr/>
        </p:nvSpPr>
        <p:spPr>
          <a:xfrm>
            <a:off x="15601156" y="317500"/>
            <a:ext cx="2785059" cy="505267"/>
          </a:xfrm>
          <a:prstGeom prst="rect">
            <a:avLst/>
          </a:prstGeom>
        </p:spPr>
        <p:txBody>
          <a:bodyPr vert="horz" wrap="square" lIns="0" tIns="12700" rIns="0" bIns="0" rtlCol="0">
            <a:spAutoFit/>
          </a:bodyPr>
          <a:lstStyle/>
          <a:p>
            <a:pPr marL="12700">
              <a:spcBef>
                <a:spcPts val="100"/>
              </a:spcBef>
            </a:pPr>
            <a:r>
              <a:rPr lang="en-US" sz="3200" spc="-15" dirty="0">
                <a:cs typeface="Source Sans Pro Light"/>
              </a:rPr>
              <a:t>R 19 C Scheme</a:t>
            </a:r>
            <a:endParaRPr sz="3200" dirty="0">
              <a:cs typeface="Source Sans Pro Light"/>
            </a:endParaRPr>
          </a:p>
        </p:txBody>
      </p:sp>
      <p:sp>
        <p:nvSpPr>
          <p:cNvPr id="18" name="object 18"/>
          <p:cNvSpPr txBox="1"/>
          <p:nvPr/>
        </p:nvSpPr>
        <p:spPr>
          <a:xfrm>
            <a:off x="2304356" y="1278278"/>
            <a:ext cx="15265696" cy="2687210"/>
          </a:xfrm>
          <a:prstGeom prst="rect">
            <a:avLst/>
          </a:prstGeom>
        </p:spPr>
        <p:txBody>
          <a:bodyPr vert="horz" wrap="square" lIns="0" tIns="12700" rIns="0" bIns="0" rtlCol="0">
            <a:spAutoFit/>
          </a:bodyPr>
          <a:lstStyle/>
          <a:p>
            <a:pPr marL="1223010" marR="5080" indent="-1210945" algn="ctr">
              <a:lnSpc>
                <a:spcPct val="100000"/>
              </a:lnSpc>
              <a:spcBef>
                <a:spcPts val="100"/>
              </a:spcBef>
            </a:pPr>
            <a:r>
              <a:rPr lang="en-US" sz="2500" b="1" spc="-5" dirty="0">
                <a:cs typeface="Source Sans Pro"/>
              </a:rPr>
              <a:t>Anjuman-I-Islam’s</a:t>
            </a:r>
          </a:p>
          <a:p>
            <a:pPr marL="1223010" marR="5080" indent="-1210945" algn="ctr">
              <a:lnSpc>
                <a:spcPct val="100000"/>
              </a:lnSpc>
              <a:spcBef>
                <a:spcPts val="100"/>
              </a:spcBef>
            </a:pPr>
            <a:r>
              <a:rPr lang="en-US" sz="5000" spc="-5" dirty="0">
                <a:solidFill>
                  <a:srgbClr val="00318B"/>
                </a:solidFill>
                <a:cs typeface="Source Sans Pro"/>
              </a:rPr>
              <a:t>M.H. </a:t>
            </a:r>
            <a:r>
              <a:rPr lang="en-US" sz="5000" spc="-5" dirty="0" err="1">
                <a:solidFill>
                  <a:srgbClr val="00318B"/>
                </a:solidFill>
                <a:cs typeface="Source Sans Pro"/>
              </a:rPr>
              <a:t>Saboo</a:t>
            </a:r>
            <a:r>
              <a:rPr lang="en-US" sz="5000" spc="-5" dirty="0">
                <a:solidFill>
                  <a:srgbClr val="00318B"/>
                </a:solidFill>
                <a:cs typeface="Source Sans Pro"/>
              </a:rPr>
              <a:t> Siddik College of Engineering</a:t>
            </a:r>
          </a:p>
          <a:p>
            <a:pPr marL="1223010" marR="5080" indent="-1210945" algn="ctr">
              <a:lnSpc>
                <a:spcPct val="100000"/>
              </a:lnSpc>
              <a:spcBef>
                <a:spcPts val="100"/>
              </a:spcBef>
            </a:pPr>
            <a:r>
              <a:rPr lang="en-US" sz="2500" b="1" spc="-5" dirty="0">
                <a:cs typeface="Source Sans Pro"/>
              </a:rPr>
              <a:t>8, </a:t>
            </a:r>
            <a:r>
              <a:rPr lang="en-US" sz="2500" b="1" spc="-5" dirty="0" err="1">
                <a:cs typeface="Source Sans Pro"/>
              </a:rPr>
              <a:t>Saboo</a:t>
            </a:r>
            <a:r>
              <a:rPr lang="en-US" sz="2500" b="1" spc="-5" dirty="0">
                <a:cs typeface="Source Sans Pro"/>
              </a:rPr>
              <a:t> Siddik Polytechnic Road, Byculla – 08</a:t>
            </a:r>
          </a:p>
          <a:p>
            <a:pPr marL="1223010" marR="5080" indent="-1210945" algn="ctr">
              <a:lnSpc>
                <a:spcPct val="150000"/>
              </a:lnSpc>
              <a:spcBef>
                <a:spcPts val="100"/>
              </a:spcBef>
            </a:pPr>
            <a:r>
              <a:rPr lang="en-US" sz="5300" b="1" spc="-5" dirty="0">
                <a:solidFill>
                  <a:srgbClr val="00318B"/>
                </a:solidFill>
                <a:cs typeface="Source Sans Pro"/>
              </a:rPr>
              <a:t>DEPARTMENT OF INFORMATION TECHNOLOGY</a:t>
            </a:r>
            <a:endParaRPr lang="cs-CZ" sz="5300" b="1" spc="-5" dirty="0">
              <a:solidFill>
                <a:srgbClr val="00318B"/>
              </a:solidFill>
              <a:cs typeface="Source Sans Pro"/>
            </a:endParaRPr>
          </a:p>
        </p:txBody>
      </p:sp>
      <p:sp>
        <p:nvSpPr>
          <p:cNvPr id="19" name="object 19"/>
          <p:cNvSpPr/>
          <p:nvPr/>
        </p:nvSpPr>
        <p:spPr>
          <a:xfrm flipV="1">
            <a:off x="3024436" y="3889559"/>
            <a:ext cx="13969552" cy="88989"/>
          </a:xfrm>
          <a:custGeom>
            <a:avLst/>
            <a:gdLst/>
            <a:ahLst/>
            <a:cxnLst/>
            <a:rect l="l" t="t" r="r" b="b"/>
            <a:pathLst>
              <a:path w="4686300">
                <a:moveTo>
                  <a:pt x="0" y="0"/>
                </a:moveTo>
                <a:lnTo>
                  <a:pt x="4686300" y="0"/>
                </a:lnTo>
              </a:path>
            </a:pathLst>
          </a:custGeom>
          <a:ln w="8466">
            <a:solidFill>
              <a:srgbClr val="002E8E"/>
            </a:solidFill>
          </a:ln>
        </p:spPr>
        <p:txBody>
          <a:bodyPr wrap="square" lIns="0" tIns="0" rIns="0" bIns="0" rtlCol="0"/>
          <a:lstStyle/>
          <a:p>
            <a:pPr algn="ctr"/>
            <a:endParaRPr dirty="0"/>
          </a:p>
        </p:txBody>
      </p:sp>
      <p:sp>
        <p:nvSpPr>
          <p:cNvPr id="10" name="TextBox 9">
            <a:extLst>
              <a:ext uri="{FF2B5EF4-FFF2-40B4-BE49-F238E27FC236}">
                <a16:creationId xmlns:a16="http://schemas.microsoft.com/office/drawing/2014/main" id="{032A6AA1-5B5D-DF1E-648C-963BC15EFA29}"/>
              </a:ext>
            </a:extLst>
          </p:cNvPr>
          <p:cNvSpPr txBox="1"/>
          <p:nvPr/>
        </p:nvSpPr>
        <p:spPr>
          <a:xfrm>
            <a:off x="3024436" y="4557008"/>
            <a:ext cx="13969552" cy="630942"/>
          </a:xfrm>
          <a:prstGeom prst="rect">
            <a:avLst/>
          </a:prstGeom>
          <a:noFill/>
        </p:spPr>
        <p:txBody>
          <a:bodyPr wrap="square" rtlCol="0">
            <a:spAutoFit/>
          </a:bodyPr>
          <a:lstStyle/>
          <a:p>
            <a:pPr algn="ctr"/>
            <a:r>
              <a:rPr lang="en-US" sz="3500" b="1" dirty="0">
                <a:solidFill>
                  <a:srgbClr val="002060"/>
                </a:solidFill>
              </a:rPr>
              <a:t>ITM401 Mini Project – 1 B for Python based automation project review of</a:t>
            </a:r>
          </a:p>
        </p:txBody>
      </p:sp>
      <p:sp>
        <p:nvSpPr>
          <p:cNvPr id="12" name="TextBox 11">
            <a:extLst>
              <a:ext uri="{FF2B5EF4-FFF2-40B4-BE49-F238E27FC236}">
                <a16:creationId xmlns:a16="http://schemas.microsoft.com/office/drawing/2014/main" id="{DF17843A-5080-26A8-E990-0E30A04249DE}"/>
              </a:ext>
            </a:extLst>
          </p:cNvPr>
          <p:cNvSpPr txBox="1"/>
          <p:nvPr/>
        </p:nvSpPr>
        <p:spPr>
          <a:xfrm>
            <a:off x="4276021" y="5699606"/>
            <a:ext cx="10755886" cy="1938992"/>
          </a:xfrm>
          <a:prstGeom prst="rect">
            <a:avLst/>
          </a:prstGeom>
          <a:noFill/>
        </p:spPr>
        <p:txBody>
          <a:bodyPr wrap="square" rtlCol="0">
            <a:spAutoFit/>
          </a:bodyPr>
          <a:lstStyle/>
          <a:p>
            <a:pPr algn="ctr"/>
            <a:r>
              <a:rPr lang="en-US" sz="6000" b="1" dirty="0">
                <a:solidFill>
                  <a:schemeClr val="accent1"/>
                </a:solidFill>
              </a:rPr>
              <a:t>RESULT MANAGEMENT SYSTEM AND ANALYSIS</a:t>
            </a:r>
            <a:endParaRPr lang="en-IN" sz="6000" b="1" dirty="0">
              <a:solidFill>
                <a:schemeClr val="accent1"/>
              </a:solidFill>
            </a:endParaRPr>
          </a:p>
        </p:txBody>
      </p:sp>
      <p:sp>
        <p:nvSpPr>
          <p:cNvPr id="13" name="TextBox 12">
            <a:extLst>
              <a:ext uri="{FF2B5EF4-FFF2-40B4-BE49-F238E27FC236}">
                <a16:creationId xmlns:a16="http://schemas.microsoft.com/office/drawing/2014/main" id="{F00372A3-3004-96DE-C855-D28731557519}"/>
              </a:ext>
            </a:extLst>
          </p:cNvPr>
          <p:cNvSpPr txBox="1"/>
          <p:nvPr/>
        </p:nvSpPr>
        <p:spPr>
          <a:xfrm>
            <a:off x="4269243" y="7630018"/>
            <a:ext cx="10755886" cy="1785104"/>
          </a:xfrm>
          <a:prstGeom prst="rect">
            <a:avLst/>
          </a:prstGeom>
          <a:noFill/>
        </p:spPr>
        <p:txBody>
          <a:bodyPr wrap="square" rtlCol="0">
            <a:spAutoFit/>
          </a:bodyPr>
          <a:lstStyle/>
          <a:p>
            <a:pPr algn="ctr"/>
            <a:endParaRPr lang="en-US" sz="2500" dirty="0">
              <a:solidFill>
                <a:srgbClr val="00B0F0"/>
              </a:solidFill>
            </a:endParaRPr>
          </a:p>
          <a:p>
            <a:pPr algn="ctr"/>
            <a:r>
              <a:rPr lang="en-US" sz="2500" b="1" dirty="0">
                <a:solidFill>
                  <a:srgbClr val="002060"/>
                </a:solidFill>
              </a:rPr>
              <a:t>Under the Guidance of</a:t>
            </a:r>
          </a:p>
          <a:p>
            <a:pPr algn="ctr"/>
            <a:r>
              <a:rPr lang="en-US" sz="6000" b="1" dirty="0">
                <a:solidFill>
                  <a:srgbClr val="002060"/>
                </a:solidFill>
              </a:rPr>
              <a:t>Er. Tahseen Tamboli</a:t>
            </a:r>
            <a:endParaRPr lang="en-IN" sz="6000" b="1"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0" y="546100"/>
            <a:ext cx="5472708" cy="828000"/>
            <a:chOff x="690396" y="8642689"/>
            <a:chExt cx="3370629" cy="439424"/>
          </a:xfrm>
          <a:solidFill>
            <a:schemeClr val="accent1"/>
          </a:solidFill>
        </p:grpSpPr>
        <p:sp>
          <p:nvSpPr>
            <p:cNvPr id="24" name="object 4">
              <a:extLst>
                <a:ext uri="{FF2B5EF4-FFF2-40B4-BE49-F238E27FC236}">
                  <a16:creationId xmlns:a16="http://schemas.microsoft.com/office/drawing/2014/main" id="{FAC1F606-62F6-4305-800B-EF4BDCC04BC6}"/>
                </a:ext>
              </a:extLst>
            </p:cNvPr>
            <p:cNvSpPr/>
            <p:nvPr/>
          </p:nvSpPr>
          <p:spPr>
            <a:xfrm>
              <a:off x="690396" y="8642693"/>
              <a:ext cx="3154529" cy="439420"/>
            </a:xfrm>
            <a:custGeom>
              <a:avLst/>
              <a:gdLst/>
              <a:ahLst/>
              <a:cxnLst/>
              <a:rect l="l" t="t" r="r" b="b"/>
              <a:pathLst>
                <a:path w="3844925" h="439420">
                  <a:moveTo>
                    <a:pt x="0" y="439204"/>
                  </a:moveTo>
                  <a:lnTo>
                    <a:pt x="3844798" y="439204"/>
                  </a:lnTo>
                  <a:lnTo>
                    <a:pt x="3844798" y="0"/>
                  </a:lnTo>
                  <a:lnTo>
                    <a:pt x="0" y="0"/>
                  </a:lnTo>
                  <a:lnTo>
                    <a:pt x="0" y="439204"/>
                  </a:lnTo>
                  <a:close/>
                </a:path>
              </a:pathLst>
            </a:custGeom>
            <a:grpFill/>
          </p:spPr>
          <p:txBody>
            <a:bodyPr wrap="square" lIns="0" tIns="0" rIns="0" bIns="0" rtlCol="0"/>
            <a:lstStyle/>
            <a:p>
              <a:endParaRPr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p:spPr>
          <p:txBody>
            <a:bodyPr wrap="square" lIns="0" tIns="0" rIns="0" bIns="0" rtlCol="0"/>
            <a:lstStyle/>
            <a:p>
              <a:endParaRPr dirty="0"/>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38245"/>
            <a:ext cx="4093290" cy="474489"/>
          </a:xfrm>
          <a:prstGeom prst="rect">
            <a:avLst/>
          </a:prstGeom>
        </p:spPr>
        <p:txBody>
          <a:bodyPr vert="horz" wrap="square" lIns="0" tIns="12700" rIns="0" bIns="0" rtlCol="0">
            <a:spAutoFit/>
          </a:bodyPr>
          <a:lstStyle/>
          <a:p>
            <a:pPr marL="12700">
              <a:lnSpc>
                <a:spcPct val="100000"/>
              </a:lnSpc>
              <a:spcBef>
                <a:spcPts val="100"/>
              </a:spcBef>
            </a:pPr>
            <a:r>
              <a:rPr lang="en-US" sz="3000" b="1" dirty="0">
                <a:solidFill>
                  <a:srgbClr val="FFFFFF"/>
                </a:solidFill>
                <a:cs typeface="Source Sans Pro Light"/>
              </a:rPr>
              <a:t>RESULT &amp; OUTCOME</a:t>
            </a:r>
            <a:endParaRPr lang="cs-CZ" sz="3000" b="1" dirty="0">
              <a:cs typeface="Source Sans Pro Light"/>
            </a:endParaRPr>
          </a:p>
        </p:txBody>
      </p:sp>
      <p:pic>
        <p:nvPicPr>
          <p:cNvPr id="3" name="Picture 2">
            <a:extLst>
              <a:ext uri="{FF2B5EF4-FFF2-40B4-BE49-F238E27FC236}">
                <a16:creationId xmlns:a16="http://schemas.microsoft.com/office/drawing/2014/main" id="{0C85742A-A46D-457B-6090-117425AFD6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9263" y="2040719"/>
            <a:ext cx="12780589" cy="6484510"/>
          </a:xfrm>
          <a:prstGeom prst="rect">
            <a:avLst/>
          </a:prstGeom>
        </p:spPr>
      </p:pic>
    </p:spTree>
    <p:extLst>
      <p:ext uri="{BB962C8B-B14F-4D97-AF65-F5344CB8AC3E}">
        <p14:creationId xmlns:p14="http://schemas.microsoft.com/office/powerpoint/2010/main" val="900479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0" y="546100"/>
            <a:ext cx="5472708" cy="828000"/>
            <a:chOff x="690396" y="8642689"/>
            <a:chExt cx="3370629" cy="439424"/>
          </a:xfrm>
          <a:solidFill>
            <a:schemeClr val="accent1"/>
          </a:solidFill>
        </p:grpSpPr>
        <p:sp>
          <p:nvSpPr>
            <p:cNvPr id="24" name="object 4">
              <a:extLst>
                <a:ext uri="{FF2B5EF4-FFF2-40B4-BE49-F238E27FC236}">
                  <a16:creationId xmlns:a16="http://schemas.microsoft.com/office/drawing/2014/main" id="{FAC1F606-62F6-4305-800B-EF4BDCC04BC6}"/>
                </a:ext>
              </a:extLst>
            </p:cNvPr>
            <p:cNvSpPr/>
            <p:nvPr/>
          </p:nvSpPr>
          <p:spPr>
            <a:xfrm>
              <a:off x="690396" y="8642693"/>
              <a:ext cx="3154529" cy="439420"/>
            </a:xfrm>
            <a:custGeom>
              <a:avLst/>
              <a:gdLst/>
              <a:ahLst/>
              <a:cxnLst/>
              <a:rect l="l" t="t" r="r" b="b"/>
              <a:pathLst>
                <a:path w="3844925" h="439420">
                  <a:moveTo>
                    <a:pt x="0" y="439204"/>
                  </a:moveTo>
                  <a:lnTo>
                    <a:pt x="3844798" y="439204"/>
                  </a:lnTo>
                  <a:lnTo>
                    <a:pt x="3844798" y="0"/>
                  </a:lnTo>
                  <a:lnTo>
                    <a:pt x="0" y="0"/>
                  </a:lnTo>
                  <a:lnTo>
                    <a:pt x="0" y="439204"/>
                  </a:lnTo>
                  <a:close/>
                </a:path>
              </a:pathLst>
            </a:custGeom>
            <a:grpFill/>
          </p:spPr>
          <p:txBody>
            <a:bodyPr wrap="square" lIns="0" tIns="0" rIns="0" bIns="0" rtlCol="0"/>
            <a:lstStyle/>
            <a:p>
              <a:endParaRPr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p:spPr>
          <p:txBody>
            <a:bodyPr wrap="square" lIns="0" tIns="0" rIns="0" bIns="0" rtlCol="0"/>
            <a:lstStyle/>
            <a:p>
              <a:endParaRPr dirty="0"/>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38245"/>
            <a:ext cx="4093290" cy="474489"/>
          </a:xfrm>
          <a:prstGeom prst="rect">
            <a:avLst/>
          </a:prstGeom>
        </p:spPr>
        <p:txBody>
          <a:bodyPr vert="horz" wrap="square" lIns="0" tIns="12700" rIns="0" bIns="0" rtlCol="0">
            <a:spAutoFit/>
          </a:bodyPr>
          <a:lstStyle/>
          <a:p>
            <a:pPr marL="12700">
              <a:lnSpc>
                <a:spcPct val="100000"/>
              </a:lnSpc>
              <a:spcBef>
                <a:spcPts val="100"/>
              </a:spcBef>
            </a:pPr>
            <a:r>
              <a:rPr lang="en-US" sz="3000" b="1" dirty="0">
                <a:solidFill>
                  <a:srgbClr val="FFFFFF"/>
                </a:solidFill>
                <a:cs typeface="Source Sans Pro Light"/>
              </a:rPr>
              <a:t>CONCLUSION</a:t>
            </a:r>
            <a:endParaRPr lang="cs-CZ" sz="3000" b="1" dirty="0">
              <a:cs typeface="Source Sans Pro Light"/>
            </a:endParaRPr>
          </a:p>
        </p:txBody>
      </p:sp>
      <p:sp>
        <p:nvSpPr>
          <p:cNvPr id="2" name="TextBox 1">
            <a:extLst>
              <a:ext uri="{FF2B5EF4-FFF2-40B4-BE49-F238E27FC236}">
                <a16:creationId xmlns:a16="http://schemas.microsoft.com/office/drawing/2014/main" id="{39F57177-37CE-F252-2659-73DB2E4032BD}"/>
              </a:ext>
            </a:extLst>
          </p:cNvPr>
          <p:cNvSpPr txBox="1"/>
          <p:nvPr/>
        </p:nvSpPr>
        <p:spPr>
          <a:xfrm>
            <a:off x="1080220" y="1962324"/>
            <a:ext cx="16561840" cy="5823454"/>
          </a:xfrm>
          <a:prstGeom prst="rect">
            <a:avLst/>
          </a:prstGeom>
          <a:noFill/>
        </p:spPr>
        <p:txBody>
          <a:bodyPr wrap="square" rtlCol="0">
            <a:spAutoFit/>
          </a:bodyPr>
          <a:lstStyle/>
          <a:p>
            <a:pPr algn="just">
              <a:lnSpc>
                <a:spcPct val="150000"/>
              </a:lnSpc>
              <a:spcAft>
                <a:spcPts val="1000"/>
              </a:spcAft>
            </a:pPr>
            <a:r>
              <a:rPr lang="en-US" sz="3600" b="1" dirty="0">
                <a:solidFill>
                  <a:srgbClr val="000000"/>
                </a:solidFill>
                <a:effectLst/>
                <a:ea typeface="Calibri" panose="020F0502020204030204" pitchFamily="34" charset="0"/>
                <a:cs typeface="Times New Roman" panose="02020603050405020304" pitchFamily="18" charset="0"/>
              </a:rPr>
              <a:t>In conclusion, the Result Management System with Analysis project represents a significant endeavor aimed at enhancing the efficiency, effectiveness, and transparency of managing student performance data within educational institutions. Through careful design, implementation, testing, and analysis, the Result Management System with Analysis offers a robust platform that meets the diverse needs of administrators, teachers, students, and parents. The Result Management System with Analysis provides a user-friendly interface with role-based access control.</a:t>
            </a:r>
          </a:p>
        </p:txBody>
      </p:sp>
    </p:spTree>
    <p:extLst>
      <p:ext uri="{BB962C8B-B14F-4D97-AF65-F5344CB8AC3E}">
        <p14:creationId xmlns:p14="http://schemas.microsoft.com/office/powerpoint/2010/main" val="1863582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0" y="546100"/>
            <a:ext cx="5472708" cy="828000"/>
            <a:chOff x="690396" y="8642689"/>
            <a:chExt cx="3370629" cy="439424"/>
          </a:xfrm>
          <a:solidFill>
            <a:schemeClr val="accent1"/>
          </a:solidFill>
        </p:grpSpPr>
        <p:sp>
          <p:nvSpPr>
            <p:cNvPr id="24" name="object 4">
              <a:extLst>
                <a:ext uri="{FF2B5EF4-FFF2-40B4-BE49-F238E27FC236}">
                  <a16:creationId xmlns:a16="http://schemas.microsoft.com/office/drawing/2014/main" id="{FAC1F606-62F6-4305-800B-EF4BDCC04BC6}"/>
                </a:ext>
              </a:extLst>
            </p:cNvPr>
            <p:cNvSpPr/>
            <p:nvPr/>
          </p:nvSpPr>
          <p:spPr>
            <a:xfrm>
              <a:off x="690396" y="8642693"/>
              <a:ext cx="3154529" cy="439420"/>
            </a:xfrm>
            <a:custGeom>
              <a:avLst/>
              <a:gdLst/>
              <a:ahLst/>
              <a:cxnLst/>
              <a:rect l="l" t="t" r="r" b="b"/>
              <a:pathLst>
                <a:path w="3844925" h="439420">
                  <a:moveTo>
                    <a:pt x="0" y="439204"/>
                  </a:moveTo>
                  <a:lnTo>
                    <a:pt x="3844798" y="439204"/>
                  </a:lnTo>
                  <a:lnTo>
                    <a:pt x="3844798" y="0"/>
                  </a:lnTo>
                  <a:lnTo>
                    <a:pt x="0" y="0"/>
                  </a:lnTo>
                  <a:lnTo>
                    <a:pt x="0" y="439204"/>
                  </a:lnTo>
                  <a:close/>
                </a:path>
              </a:pathLst>
            </a:custGeom>
            <a:grpFill/>
          </p:spPr>
          <p:txBody>
            <a:bodyPr wrap="square" lIns="0" tIns="0" rIns="0" bIns="0" rtlCol="0"/>
            <a:lstStyle/>
            <a:p>
              <a:endParaRPr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p:spPr>
          <p:txBody>
            <a:bodyPr wrap="square" lIns="0" tIns="0" rIns="0" bIns="0" rtlCol="0"/>
            <a:lstStyle/>
            <a:p>
              <a:endParaRPr dirty="0"/>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38245"/>
            <a:ext cx="4093290" cy="474489"/>
          </a:xfrm>
          <a:prstGeom prst="rect">
            <a:avLst/>
          </a:prstGeom>
        </p:spPr>
        <p:txBody>
          <a:bodyPr vert="horz" wrap="square" lIns="0" tIns="12700" rIns="0" bIns="0" rtlCol="0">
            <a:spAutoFit/>
          </a:bodyPr>
          <a:lstStyle/>
          <a:p>
            <a:pPr marL="12700">
              <a:lnSpc>
                <a:spcPct val="100000"/>
              </a:lnSpc>
              <a:spcBef>
                <a:spcPts val="100"/>
              </a:spcBef>
            </a:pPr>
            <a:r>
              <a:rPr lang="en-US" sz="3000" b="1" dirty="0">
                <a:solidFill>
                  <a:srgbClr val="FFFFFF"/>
                </a:solidFill>
                <a:cs typeface="Source Sans Pro Light"/>
              </a:rPr>
              <a:t>FUTURE SCOPE</a:t>
            </a:r>
            <a:endParaRPr lang="cs-CZ" sz="3000" b="1" dirty="0">
              <a:cs typeface="Source Sans Pro Light"/>
            </a:endParaRPr>
          </a:p>
        </p:txBody>
      </p:sp>
      <p:sp>
        <p:nvSpPr>
          <p:cNvPr id="2" name="TextBox 1">
            <a:extLst>
              <a:ext uri="{FF2B5EF4-FFF2-40B4-BE49-F238E27FC236}">
                <a16:creationId xmlns:a16="http://schemas.microsoft.com/office/drawing/2014/main" id="{18D8BC40-56D7-3FE0-4DD5-AE8CE44ED3C8}"/>
              </a:ext>
            </a:extLst>
          </p:cNvPr>
          <p:cNvSpPr txBox="1"/>
          <p:nvPr/>
        </p:nvSpPr>
        <p:spPr>
          <a:xfrm>
            <a:off x="665956" y="1566230"/>
            <a:ext cx="17768192" cy="7277377"/>
          </a:xfrm>
          <a:prstGeom prst="rect">
            <a:avLst/>
          </a:prstGeom>
          <a:noFill/>
        </p:spPr>
        <p:txBody>
          <a:bodyPr wrap="square" rtlCol="0">
            <a:spAutoFit/>
          </a:bodyPr>
          <a:lstStyle/>
          <a:p>
            <a:pPr algn="just">
              <a:lnSpc>
                <a:spcPct val="150000"/>
              </a:lnSpc>
              <a:spcAft>
                <a:spcPts val="1000"/>
              </a:spcAft>
            </a:pPr>
            <a:r>
              <a:rPr lang="en-US" sz="2400" b="1" dirty="0">
                <a:solidFill>
                  <a:srgbClr val="000000"/>
                </a:solidFill>
                <a:effectLst/>
                <a:ea typeface="Calibri" panose="020F0502020204030204" pitchFamily="34" charset="0"/>
                <a:cs typeface="Times New Roman" panose="02020603050405020304" pitchFamily="18" charset="0"/>
              </a:rPr>
              <a:t>The Result Management System with Analysis project lays a solid foundation for managing student performance data within educational institutions. However, there are several avenues for future expansion and enhancement to further improve its functionality, usability, and impact. Here are some potential future scopes for the Result Management System with Analysis project:</a:t>
            </a:r>
            <a:endParaRPr lang="en-IN" sz="2400" b="1" dirty="0">
              <a:effectLst/>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pPr>
            <a:r>
              <a:rPr lang="en-US" sz="2400" b="1" dirty="0">
                <a:solidFill>
                  <a:srgbClr val="000000"/>
                </a:solidFill>
                <a:effectLst/>
                <a:ea typeface="Calibri" panose="020F0502020204030204" pitchFamily="34" charset="0"/>
                <a:cs typeface="Times New Roman" panose="02020603050405020304" pitchFamily="18" charset="0"/>
              </a:rPr>
              <a:t>Advanced Analytics and Insights:</a:t>
            </a:r>
            <a:endParaRPr lang="en-IN" sz="2400" b="1" dirty="0">
              <a:effectLst/>
              <a:ea typeface="Calibri" panose="020F0502020204030204" pitchFamily="34" charset="0"/>
              <a:cs typeface="Times New Roman" panose="02020603050405020304" pitchFamily="18" charset="0"/>
            </a:endParaRPr>
          </a:p>
          <a:p>
            <a:pPr marL="977900" lvl="0" indent="-342900" algn="just">
              <a:lnSpc>
                <a:spcPct val="150000"/>
              </a:lnSpc>
              <a:spcAft>
                <a:spcPts val="1000"/>
              </a:spcAft>
              <a:buFont typeface="Symbol" panose="05050102010706020507" pitchFamily="18" charset="2"/>
              <a:buChar char=""/>
            </a:pPr>
            <a:r>
              <a:rPr lang="en-US" sz="2000" dirty="0">
                <a:solidFill>
                  <a:srgbClr val="000000"/>
                </a:solidFill>
                <a:effectLst/>
                <a:ea typeface="Calibri" panose="020F0502020204030204" pitchFamily="34" charset="0"/>
                <a:cs typeface="Times New Roman" panose="02020603050405020304" pitchFamily="18" charset="0"/>
              </a:rPr>
              <a:t>Incorporate advanced data analytics techniques such as predictive modeling and machine learning to provide insights into student performance trends, identify at-risk students, and recommend personalized interventions.</a:t>
            </a:r>
            <a:endParaRPr lang="en-IN" sz="2000" dirty="0">
              <a:effectLst/>
              <a:ea typeface="Calibri" panose="020F0502020204030204" pitchFamily="34" charset="0"/>
              <a:cs typeface="Times New Roman" panose="02020603050405020304" pitchFamily="18" charset="0"/>
            </a:endParaRPr>
          </a:p>
          <a:p>
            <a:pPr marL="977900" lvl="0" indent="-342900" algn="just">
              <a:lnSpc>
                <a:spcPct val="150000"/>
              </a:lnSpc>
              <a:spcAft>
                <a:spcPts val="1000"/>
              </a:spcAft>
              <a:buFont typeface="Symbol" panose="05050102010706020507" pitchFamily="18" charset="2"/>
              <a:buChar char=""/>
            </a:pPr>
            <a:r>
              <a:rPr lang="en-US" sz="2000" dirty="0">
                <a:solidFill>
                  <a:srgbClr val="000000"/>
                </a:solidFill>
                <a:effectLst/>
                <a:ea typeface="Calibri" panose="020F0502020204030204" pitchFamily="34" charset="0"/>
                <a:cs typeface="Times New Roman" panose="02020603050405020304" pitchFamily="18" charset="0"/>
              </a:rPr>
              <a:t>Implement predictive analytics algorithms to forecast student grades and anticipate academic challenges, allowing educators to proactively address student needs.</a:t>
            </a:r>
            <a:endParaRPr lang="en-IN" sz="2000" dirty="0">
              <a:effectLst/>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pPr>
            <a:r>
              <a:rPr lang="en-US" sz="2400" b="1" dirty="0">
                <a:solidFill>
                  <a:srgbClr val="000000"/>
                </a:solidFill>
                <a:effectLst/>
                <a:ea typeface="Calibri" panose="020F0502020204030204" pitchFamily="34" charset="0"/>
                <a:cs typeface="Times New Roman" panose="02020603050405020304" pitchFamily="18" charset="0"/>
              </a:rPr>
              <a:t>Enhanced Communication and Collaboration:</a:t>
            </a:r>
            <a:endParaRPr lang="en-IN" sz="2400" b="1" dirty="0">
              <a:effectLst/>
              <a:ea typeface="Calibri" panose="020F0502020204030204" pitchFamily="34" charset="0"/>
              <a:cs typeface="Times New Roman" panose="02020603050405020304" pitchFamily="18" charset="0"/>
            </a:endParaRPr>
          </a:p>
          <a:p>
            <a:pPr marL="977900" lvl="0" indent="-352425" algn="just">
              <a:lnSpc>
                <a:spcPct val="150000"/>
              </a:lnSpc>
              <a:spcAft>
                <a:spcPts val="1000"/>
              </a:spcAft>
              <a:buFont typeface="Symbol" panose="05050102010706020507" pitchFamily="18" charset="2"/>
              <a:buChar char=""/>
            </a:pPr>
            <a:r>
              <a:rPr lang="en-US" sz="2000" dirty="0">
                <a:solidFill>
                  <a:srgbClr val="000000"/>
                </a:solidFill>
                <a:effectLst/>
                <a:ea typeface="Calibri" panose="020F0502020204030204" pitchFamily="34" charset="0"/>
                <a:cs typeface="Times New Roman" panose="02020603050405020304" pitchFamily="18" charset="0"/>
              </a:rPr>
              <a:t>Integrate features for seamless communication and collaboration between teachers, students, parents, and administrators within the Result Management System with Analysis platform.</a:t>
            </a:r>
            <a:endParaRPr lang="en-IN" sz="2000" dirty="0">
              <a:ea typeface="Calibri" panose="020F0502020204030204" pitchFamily="34" charset="0"/>
              <a:cs typeface="Times New Roman" panose="02020603050405020304" pitchFamily="18" charset="0"/>
            </a:endParaRPr>
          </a:p>
          <a:p>
            <a:pPr marL="977900" lvl="0" indent="-352425" algn="just">
              <a:lnSpc>
                <a:spcPct val="150000"/>
              </a:lnSpc>
              <a:spcAft>
                <a:spcPts val="1000"/>
              </a:spcAft>
              <a:buFont typeface="Symbol" panose="05050102010706020507" pitchFamily="18" charset="2"/>
              <a:buChar char=""/>
            </a:pPr>
            <a:r>
              <a:rPr lang="en-US" sz="2000" dirty="0">
                <a:solidFill>
                  <a:srgbClr val="000000"/>
                </a:solidFill>
                <a:effectLst/>
                <a:ea typeface="Calibri" panose="020F0502020204030204" pitchFamily="34" charset="0"/>
              </a:rPr>
              <a:t>Implement real-time messaging, discussion forums, and notification systems to facilitate communication about assignments, assessments, and academic progress</a:t>
            </a:r>
            <a:endParaRPr lang="en-IN" sz="2000" dirty="0"/>
          </a:p>
        </p:txBody>
      </p:sp>
    </p:spTree>
    <p:extLst>
      <p:ext uri="{BB962C8B-B14F-4D97-AF65-F5344CB8AC3E}">
        <p14:creationId xmlns:p14="http://schemas.microsoft.com/office/powerpoint/2010/main" val="3974938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0" y="546100"/>
            <a:ext cx="4093290" cy="828000"/>
            <a:chOff x="690396" y="8642689"/>
            <a:chExt cx="3370629" cy="439424"/>
          </a:xfrm>
          <a:solidFill>
            <a:schemeClr val="accent1"/>
          </a:solidFill>
        </p:grpSpPr>
        <p:sp>
          <p:nvSpPr>
            <p:cNvPr id="24" name="object 4">
              <a:extLst>
                <a:ext uri="{FF2B5EF4-FFF2-40B4-BE49-F238E27FC236}">
                  <a16:creationId xmlns:a16="http://schemas.microsoft.com/office/drawing/2014/main" id="{FAC1F606-62F6-4305-800B-EF4BDCC04BC6}"/>
                </a:ext>
              </a:extLst>
            </p:cNvPr>
            <p:cNvSpPr/>
            <p:nvPr/>
          </p:nvSpPr>
          <p:spPr>
            <a:xfrm>
              <a:off x="690396" y="8642693"/>
              <a:ext cx="3154529" cy="439420"/>
            </a:xfrm>
            <a:custGeom>
              <a:avLst/>
              <a:gdLst/>
              <a:ahLst/>
              <a:cxnLst/>
              <a:rect l="l" t="t" r="r" b="b"/>
              <a:pathLst>
                <a:path w="3844925" h="439420">
                  <a:moveTo>
                    <a:pt x="0" y="439204"/>
                  </a:moveTo>
                  <a:lnTo>
                    <a:pt x="3844798" y="439204"/>
                  </a:lnTo>
                  <a:lnTo>
                    <a:pt x="3844798" y="0"/>
                  </a:lnTo>
                  <a:lnTo>
                    <a:pt x="0" y="0"/>
                  </a:lnTo>
                  <a:lnTo>
                    <a:pt x="0" y="439204"/>
                  </a:lnTo>
                  <a:close/>
                </a:path>
              </a:pathLst>
            </a:custGeom>
            <a:grpFill/>
          </p:spPr>
          <p:txBody>
            <a:bodyPr wrap="square" lIns="0" tIns="0" rIns="0" bIns="0" rtlCol="0"/>
            <a:lstStyle/>
            <a:p>
              <a:endParaRPr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p:spPr>
          <p:txBody>
            <a:bodyPr wrap="square" lIns="0" tIns="0" rIns="0" bIns="0" rtlCol="0"/>
            <a:lstStyle/>
            <a:p>
              <a:endParaRPr dirty="0"/>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38245"/>
            <a:ext cx="4093290" cy="474489"/>
          </a:xfrm>
          <a:prstGeom prst="rect">
            <a:avLst/>
          </a:prstGeom>
        </p:spPr>
        <p:txBody>
          <a:bodyPr vert="horz" wrap="square" lIns="0" tIns="12700" rIns="0" bIns="0" rtlCol="0">
            <a:spAutoFit/>
          </a:bodyPr>
          <a:lstStyle/>
          <a:p>
            <a:pPr marL="12700">
              <a:lnSpc>
                <a:spcPct val="100000"/>
              </a:lnSpc>
              <a:spcBef>
                <a:spcPts val="100"/>
              </a:spcBef>
            </a:pPr>
            <a:r>
              <a:rPr lang="en-US" sz="3000" b="1" dirty="0">
                <a:solidFill>
                  <a:srgbClr val="FFFFFF"/>
                </a:solidFill>
                <a:cs typeface="Source Sans Pro Light"/>
              </a:rPr>
              <a:t>REFERENCES</a:t>
            </a:r>
            <a:endParaRPr lang="cs-CZ" sz="3000" b="1" dirty="0">
              <a:cs typeface="Source Sans Pro Light"/>
            </a:endParaRPr>
          </a:p>
        </p:txBody>
      </p:sp>
      <p:sp>
        <p:nvSpPr>
          <p:cNvPr id="2" name="TextBox 1">
            <a:extLst>
              <a:ext uri="{FF2B5EF4-FFF2-40B4-BE49-F238E27FC236}">
                <a16:creationId xmlns:a16="http://schemas.microsoft.com/office/drawing/2014/main" id="{9BED3987-BC19-527D-BCEA-1272FA1FEDC9}"/>
              </a:ext>
            </a:extLst>
          </p:cNvPr>
          <p:cNvSpPr txBox="1"/>
          <p:nvPr/>
        </p:nvSpPr>
        <p:spPr>
          <a:xfrm>
            <a:off x="936204" y="1962324"/>
            <a:ext cx="15481720" cy="6535892"/>
          </a:xfrm>
          <a:prstGeom prst="rect">
            <a:avLst/>
          </a:prstGeom>
          <a:noFill/>
        </p:spPr>
        <p:txBody>
          <a:bodyPr wrap="square" rtlCol="0">
            <a:spAutoFit/>
          </a:bodyPr>
          <a:lstStyle/>
          <a:p>
            <a:pPr algn="just">
              <a:lnSpc>
                <a:spcPct val="107000"/>
              </a:lnSpc>
              <a:spcAft>
                <a:spcPts val="800"/>
              </a:spcAft>
            </a:pPr>
            <a:r>
              <a:rPr lang="en-IN" sz="3500" b="1" dirty="0">
                <a:effectLst/>
                <a:ea typeface="Calibri" panose="020F0502020204030204" pitchFamily="34" charset="0"/>
                <a:cs typeface="Times New Roman" panose="02020603050405020304" pitchFamily="18" charset="0"/>
              </a:rPr>
              <a:t>[1] </a:t>
            </a:r>
            <a:r>
              <a:rPr lang="en-IN" sz="3500" b="1" u="sng" dirty="0">
                <a:solidFill>
                  <a:srgbClr val="0000FF"/>
                </a:solidFill>
                <a:effectLst/>
                <a:ea typeface="Calibri" panose="020F0502020204030204" pitchFamily="34" charset="0"/>
                <a:cs typeface="Times New Roman" panose="02020603050405020304" pitchFamily="18" charset="0"/>
                <a:hlinkClick r:id="rId2"/>
              </a:rPr>
              <a:t>www.mongodb.com/docs/</a:t>
            </a:r>
            <a:r>
              <a:rPr lang="en-IN" sz="3500" b="1" dirty="0">
                <a:effectLst/>
                <a:ea typeface="Calibri" panose="020F0502020204030204" pitchFamily="34" charset="0"/>
                <a:cs typeface="Times New Roman" panose="02020603050405020304" pitchFamily="18" charset="0"/>
              </a:rPr>
              <a:t> accessed on 01/03/2024 by Dwight Merriman, Eliot Horowitz and Kevin Ryan</a:t>
            </a:r>
          </a:p>
          <a:p>
            <a:pPr algn="just">
              <a:lnSpc>
                <a:spcPct val="107000"/>
              </a:lnSpc>
              <a:spcAft>
                <a:spcPts val="800"/>
              </a:spcAft>
            </a:pPr>
            <a:r>
              <a:rPr lang="en-IN" sz="3500" b="1" dirty="0">
                <a:effectLst/>
                <a:ea typeface="Calibri" panose="020F0502020204030204" pitchFamily="34" charset="0"/>
                <a:cs typeface="Times New Roman" panose="02020603050405020304" pitchFamily="18" charset="0"/>
              </a:rPr>
              <a:t> </a:t>
            </a:r>
          </a:p>
          <a:p>
            <a:pPr algn="just">
              <a:lnSpc>
                <a:spcPct val="107000"/>
              </a:lnSpc>
              <a:spcAft>
                <a:spcPts val="800"/>
              </a:spcAft>
            </a:pPr>
            <a:r>
              <a:rPr lang="en-IN" sz="3500" b="1" dirty="0">
                <a:effectLst/>
                <a:ea typeface="Calibri" panose="020F0502020204030204" pitchFamily="34" charset="0"/>
                <a:cs typeface="Times New Roman" panose="02020603050405020304" pitchFamily="18" charset="0"/>
              </a:rPr>
              <a:t>[2] </a:t>
            </a:r>
            <a:r>
              <a:rPr lang="en-IN" sz="3500" b="1" u="sng" dirty="0">
                <a:solidFill>
                  <a:srgbClr val="0000FF"/>
                </a:solidFill>
                <a:effectLst/>
                <a:ea typeface="Calibri" panose="020F0502020204030204" pitchFamily="34" charset="0"/>
                <a:cs typeface="Times New Roman" panose="02020603050405020304" pitchFamily="18" charset="0"/>
                <a:hlinkClick r:id="rId3"/>
              </a:rPr>
              <a:t>www.flask.palletsprojects.com/en/3.0.x/</a:t>
            </a:r>
            <a:r>
              <a:rPr lang="en-IN" sz="3500" b="1" dirty="0">
                <a:effectLst/>
                <a:ea typeface="Calibri" panose="020F0502020204030204" pitchFamily="34" charset="0"/>
                <a:cs typeface="Times New Roman" panose="02020603050405020304" pitchFamily="18" charset="0"/>
              </a:rPr>
              <a:t> </a:t>
            </a:r>
            <a:r>
              <a:rPr lang="en-IN" sz="3500" b="1" dirty="0">
                <a:solidFill>
                  <a:srgbClr val="000000"/>
                </a:solidFill>
                <a:effectLst/>
                <a:highlight>
                  <a:srgbClr val="FFFFFF"/>
                </a:highlight>
                <a:ea typeface="Calibri" panose="020F0502020204030204" pitchFamily="34" charset="0"/>
                <a:cs typeface="Times New Roman" panose="02020603050405020304" pitchFamily="18" charset="0"/>
              </a:rPr>
              <a:t>released 17/14/2007 </a:t>
            </a:r>
            <a:r>
              <a:rPr lang="en-IN" sz="3500" b="1" dirty="0">
                <a:effectLst/>
                <a:ea typeface="Calibri" panose="020F0502020204030204" pitchFamily="34" charset="0"/>
                <a:cs typeface="Times New Roman" panose="02020603050405020304" pitchFamily="18" charset="0"/>
              </a:rPr>
              <a:t>by Armin </a:t>
            </a:r>
            <a:r>
              <a:rPr lang="en-IN" sz="3500" b="1" dirty="0" err="1">
                <a:effectLst/>
                <a:ea typeface="Calibri" panose="020F0502020204030204" pitchFamily="34" charset="0"/>
                <a:cs typeface="Times New Roman" panose="02020603050405020304" pitchFamily="18" charset="0"/>
              </a:rPr>
              <a:t>Ronacher</a:t>
            </a:r>
            <a:r>
              <a:rPr lang="en-IN" sz="3500" b="1" dirty="0">
                <a:effectLst/>
                <a:ea typeface="Calibri" panose="020F0502020204030204" pitchFamily="34" charset="0"/>
                <a:cs typeface="Times New Roman" panose="02020603050405020304" pitchFamily="18" charset="0"/>
              </a:rPr>
              <a:t> of </a:t>
            </a:r>
            <a:r>
              <a:rPr lang="en-IN" sz="3500" b="1" dirty="0" err="1">
                <a:effectLst/>
                <a:ea typeface="Calibri" panose="020F0502020204030204" pitchFamily="34" charset="0"/>
                <a:cs typeface="Times New Roman" panose="02020603050405020304" pitchFamily="18" charset="0"/>
              </a:rPr>
              <a:t>Pocoo</a:t>
            </a:r>
            <a:endParaRPr lang="en-IN" sz="3500" b="1" dirty="0">
              <a:effectLst/>
              <a:ea typeface="Calibri" panose="020F0502020204030204" pitchFamily="34" charset="0"/>
              <a:cs typeface="Times New Roman" panose="02020603050405020304" pitchFamily="18" charset="0"/>
            </a:endParaRPr>
          </a:p>
          <a:p>
            <a:pPr algn="just">
              <a:lnSpc>
                <a:spcPct val="107000"/>
              </a:lnSpc>
              <a:spcAft>
                <a:spcPts val="800"/>
              </a:spcAft>
            </a:pPr>
            <a:r>
              <a:rPr lang="en-IN" sz="3500" b="1" dirty="0">
                <a:effectLst/>
                <a:ea typeface="Calibri" panose="020F0502020204030204" pitchFamily="34" charset="0"/>
                <a:cs typeface="Times New Roman" panose="02020603050405020304" pitchFamily="18" charset="0"/>
              </a:rPr>
              <a:t> </a:t>
            </a:r>
          </a:p>
          <a:p>
            <a:pPr algn="just">
              <a:lnSpc>
                <a:spcPct val="107000"/>
              </a:lnSpc>
              <a:spcAft>
                <a:spcPts val="800"/>
              </a:spcAft>
            </a:pPr>
            <a:r>
              <a:rPr lang="en-IN" sz="3500" b="1" dirty="0">
                <a:effectLst/>
                <a:ea typeface="Calibri" panose="020F0502020204030204" pitchFamily="34" charset="0"/>
                <a:cs typeface="Times New Roman" panose="02020603050405020304" pitchFamily="18" charset="0"/>
              </a:rPr>
              <a:t>[3] </a:t>
            </a:r>
            <a:r>
              <a:rPr lang="en-IN" sz="3500" b="1" u="sng" dirty="0">
                <a:solidFill>
                  <a:srgbClr val="0000FF"/>
                </a:solidFill>
                <a:effectLst/>
                <a:ea typeface="Calibri" panose="020F0502020204030204" pitchFamily="34" charset="0"/>
                <a:cs typeface="Times New Roman" panose="02020603050405020304" pitchFamily="18" charset="0"/>
                <a:hlinkClick r:id="rId4"/>
              </a:rPr>
              <a:t>www.w3schools.com/html/html_intro.asp</a:t>
            </a:r>
            <a:r>
              <a:rPr lang="en-IN" sz="3500" b="1" dirty="0">
                <a:effectLst/>
                <a:ea typeface="Calibri" panose="020F0502020204030204" pitchFamily="34" charset="0"/>
                <a:cs typeface="Times New Roman" panose="02020603050405020304" pitchFamily="18" charset="0"/>
              </a:rPr>
              <a:t>  accessed on 03/03/2024.</a:t>
            </a:r>
          </a:p>
          <a:p>
            <a:pPr algn="just">
              <a:lnSpc>
                <a:spcPct val="107000"/>
              </a:lnSpc>
              <a:spcAft>
                <a:spcPts val="800"/>
              </a:spcAft>
            </a:pPr>
            <a:r>
              <a:rPr lang="en-IN" sz="3500" b="1" dirty="0">
                <a:effectLst/>
                <a:ea typeface="Calibri" panose="020F0502020204030204" pitchFamily="34" charset="0"/>
                <a:cs typeface="Times New Roman" panose="02020603050405020304" pitchFamily="18" charset="0"/>
              </a:rPr>
              <a:t> </a:t>
            </a:r>
          </a:p>
          <a:p>
            <a:pPr algn="just">
              <a:lnSpc>
                <a:spcPct val="107000"/>
              </a:lnSpc>
              <a:spcAft>
                <a:spcPts val="800"/>
              </a:spcAft>
            </a:pPr>
            <a:r>
              <a:rPr lang="en-IN" sz="3500" b="1" dirty="0">
                <a:effectLst/>
                <a:ea typeface="Calibri" panose="020F0502020204030204" pitchFamily="34" charset="0"/>
                <a:cs typeface="Times New Roman" panose="02020603050405020304" pitchFamily="18" charset="0"/>
              </a:rPr>
              <a:t>[4] </a:t>
            </a:r>
            <a:r>
              <a:rPr lang="en-IN" sz="3500" b="1" u="sng" dirty="0">
                <a:solidFill>
                  <a:srgbClr val="0000FF"/>
                </a:solidFill>
                <a:effectLst/>
                <a:ea typeface="Calibri" panose="020F0502020204030204" pitchFamily="34" charset="0"/>
                <a:cs typeface="Times New Roman" panose="02020603050405020304" pitchFamily="18" charset="0"/>
                <a:hlinkClick r:id="rId5"/>
              </a:rPr>
              <a:t>www.w3schools.com/cssref/index.php</a:t>
            </a:r>
            <a:r>
              <a:rPr lang="en-IN" sz="3500" b="1" dirty="0">
                <a:effectLst/>
                <a:ea typeface="Calibri" panose="020F0502020204030204" pitchFamily="34" charset="0"/>
                <a:cs typeface="Times New Roman" panose="02020603050405020304" pitchFamily="18" charset="0"/>
              </a:rPr>
              <a:t> released on 17/12/1996</a:t>
            </a:r>
          </a:p>
          <a:p>
            <a:endParaRPr lang="en-IN" sz="3500" b="1" dirty="0"/>
          </a:p>
        </p:txBody>
      </p:sp>
    </p:spTree>
    <p:extLst>
      <p:ext uri="{BB962C8B-B14F-4D97-AF65-F5344CB8AC3E}">
        <p14:creationId xmlns:p14="http://schemas.microsoft.com/office/powerpoint/2010/main" val="2762682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9">
            <a:extLst>
              <a:ext uri="{FF2B5EF4-FFF2-40B4-BE49-F238E27FC236}">
                <a16:creationId xmlns:a16="http://schemas.microsoft.com/office/drawing/2014/main" id="{0A39365D-A6B5-4623-AC67-FBE1BB6FC527}"/>
              </a:ext>
            </a:extLst>
          </p:cNvPr>
          <p:cNvSpPr txBox="1"/>
          <p:nvPr/>
        </p:nvSpPr>
        <p:spPr>
          <a:xfrm>
            <a:off x="665956" y="738245"/>
            <a:ext cx="4093290" cy="474489"/>
          </a:xfrm>
          <a:prstGeom prst="rect">
            <a:avLst/>
          </a:prstGeom>
        </p:spPr>
        <p:txBody>
          <a:bodyPr vert="horz" wrap="square" lIns="0" tIns="12700" rIns="0" bIns="0" rtlCol="0">
            <a:spAutoFit/>
          </a:bodyPr>
          <a:lstStyle/>
          <a:p>
            <a:pPr marL="12700">
              <a:lnSpc>
                <a:spcPct val="100000"/>
              </a:lnSpc>
              <a:spcBef>
                <a:spcPts val="100"/>
              </a:spcBef>
            </a:pPr>
            <a:r>
              <a:rPr lang="en-US" sz="3000" b="1" dirty="0">
                <a:solidFill>
                  <a:srgbClr val="FFFFFF"/>
                </a:solidFill>
                <a:cs typeface="Source Sans Pro Light"/>
              </a:rPr>
              <a:t>REFERENCES</a:t>
            </a:r>
            <a:endParaRPr lang="cs-CZ" sz="3000" b="1" dirty="0">
              <a:cs typeface="Source Sans Pro Light"/>
            </a:endParaRPr>
          </a:p>
        </p:txBody>
      </p:sp>
      <p:sp>
        <p:nvSpPr>
          <p:cNvPr id="2" name="TextBox 1">
            <a:extLst>
              <a:ext uri="{FF2B5EF4-FFF2-40B4-BE49-F238E27FC236}">
                <a16:creationId xmlns:a16="http://schemas.microsoft.com/office/drawing/2014/main" id="{330E3EC3-C23F-5A61-4C7C-D7468C552F49}"/>
              </a:ext>
            </a:extLst>
          </p:cNvPr>
          <p:cNvSpPr txBox="1"/>
          <p:nvPr/>
        </p:nvSpPr>
        <p:spPr>
          <a:xfrm>
            <a:off x="4104557" y="3714036"/>
            <a:ext cx="10729192" cy="1631216"/>
          </a:xfrm>
          <a:prstGeom prst="rect">
            <a:avLst/>
          </a:prstGeom>
          <a:noFill/>
        </p:spPr>
        <p:txBody>
          <a:bodyPr wrap="square" rtlCol="0">
            <a:spAutoFit/>
          </a:bodyPr>
          <a:lstStyle/>
          <a:p>
            <a:pPr algn="ctr"/>
            <a:r>
              <a:rPr lang="en-US" sz="10000" b="1" dirty="0">
                <a:solidFill>
                  <a:schemeClr val="accent1"/>
                </a:solidFill>
              </a:rPr>
              <a:t>THANK YOU </a:t>
            </a:r>
            <a:r>
              <a:rPr lang="en-IN" sz="10000" b="1" dirty="0">
                <a:solidFill>
                  <a:schemeClr val="accent1"/>
                </a:solidFill>
              </a:rPr>
              <a:t>!</a:t>
            </a:r>
            <a:endParaRPr lang="en-US" sz="10000" b="1" dirty="0">
              <a:solidFill>
                <a:schemeClr val="accent1"/>
              </a:solidFill>
            </a:endParaRPr>
          </a:p>
        </p:txBody>
      </p:sp>
    </p:spTree>
    <p:extLst>
      <p:ext uri="{BB962C8B-B14F-4D97-AF65-F5344CB8AC3E}">
        <p14:creationId xmlns:p14="http://schemas.microsoft.com/office/powerpoint/2010/main" val="3243751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0" y="546100"/>
            <a:ext cx="6768852" cy="828000"/>
            <a:chOff x="564554" y="8642689"/>
            <a:chExt cx="3496471" cy="439424"/>
          </a:xfrm>
          <a:solidFill>
            <a:schemeClr val="accent1"/>
          </a:solidFill>
        </p:grpSpPr>
        <p:sp>
          <p:nvSpPr>
            <p:cNvPr id="24" name="object 4">
              <a:extLst>
                <a:ext uri="{FF2B5EF4-FFF2-40B4-BE49-F238E27FC236}">
                  <a16:creationId xmlns:a16="http://schemas.microsoft.com/office/drawing/2014/main" id="{FAC1F606-62F6-4305-800B-EF4BDCC04BC6}"/>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grpFill/>
          </p:spPr>
          <p:txBody>
            <a:bodyPr wrap="square" lIns="0" tIns="0" rIns="0" bIns="0" rtlCol="0"/>
            <a:lstStyle/>
            <a:p>
              <a:endParaRPr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p:spPr>
          <p:txBody>
            <a:bodyPr wrap="square" lIns="0" tIns="0" rIns="0" bIns="0" rtlCol="0"/>
            <a:lstStyle/>
            <a:p>
              <a:endParaRPr dirty="0"/>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38245"/>
            <a:ext cx="3942656"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solidFill>
                  <a:srgbClr val="FFFFFF"/>
                </a:solidFill>
                <a:cs typeface="Source Sans Pro Light"/>
              </a:rPr>
              <a:t>TEAM MEMBERS NAME</a:t>
            </a:r>
            <a:endParaRPr lang="cs-CZ" sz="2800" b="1" dirty="0">
              <a:cs typeface="Source Sans Pro Light"/>
            </a:endParaRPr>
          </a:p>
        </p:txBody>
      </p:sp>
      <p:sp>
        <p:nvSpPr>
          <p:cNvPr id="12" name="object 10">
            <a:extLst>
              <a:ext uri="{FF2B5EF4-FFF2-40B4-BE49-F238E27FC236}">
                <a16:creationId xmlns:a16="http://schemas.microsoft.com/office/drawing/2014/main" id="{4B00ADBE-6249-46EB-B9DA-3742A4C1861C}"/>
              </a:ext>
            </a:extLst>
          </p:cNvPr>
          <p:cNvSpPr txBox="1"/>
          <p:nvPr/>
        </p:nvSpPr>
        <p:spPr>
          <a:xfrm>
            <a:off x="680848" y="2394372"/>
            <a:ext cx="17296606" cy="2705356"/>
          </a:xfrm>
          <a:prstGeom prst="rect">
            <a:avLst/>
          </a:prstGeom>
        </p:spPr>
        <p:txBody>
          <a:bodyPr vert="horz" wrap="square" lIns="0" tIns="5080" rIns="0" bIns="0" rtlCol="0">
            <a:spAutoFit/>
          </a:bodyPr>
          <a:lstStyle/>
          <a:p>
            <a:pPr marL="755650" marR="5080" indent="-742950" algn="just">
              <a:lnSpc>
                <a:spcPct val="150000"/>
              </a:lnSpc>
              <a:spcBef>
                <a:spcPts val="100"/>
              </a:spcBef>
              <a:buFont typeface="+mj-lt"/>
              <a:buAutoNum type="arabicPeriod"/>
            </a:pPr>
            <a:r>
              <a:rPr lang="en-US" sz="4000" b="1" dirty="0">
                <a:cs typeface="Source Sans Pro Light"/>
              </a:rPr>
              <a:t> SUTAR NAVED 															ROLL NO.:- 221455</a:t>
            </a:r>
          </a:p>
          <a:p>
            <a:pPr marL="755650" marR="5080" indent="-742950" algn="just">
              <a:lnSpc>
                <a:spcPct val="150000"/>
              </a:lnSpc>
              <a:spcBef>
                <a:spcPts val="100"/>
              </a:spcBef>
              <a:buFont typeface="+mj-lt"/>
              <a:buAutoNum type="arabicPeriod"/>
            </a:pPr>
            <a:r>
              <a:rPr lang="en-US" sz="4000" b="1" dirty="0">
                <a:cs typeface="Source Sans Pro Light"/>
              </a:rPr>
              <a:t>	ANSARI SAAD							 								ROLL NO.:- 221458</a:t>
            </a:r>
          </a:p>
          <a:p>
            <a:pPr marL="755650" marR="5080" indent="-742950" algn="just">
              <a:lnSpc>
                <a:spcPct val="150000"/>
              </a:lnSpc>
              <a:spcBef>
                <a:spcPts val="100"/>
              </a:spcBef>
              <a:buFont typeface="+mj-lt"/>
              <a:buAutoNum type="arabicPeriod"/>
            </a:pPr>
            <a:r>
              <a:rPr lang="en-US" sz="4000" b="1" dirty="0">
                <a:cs typeface="Source Sans Pro Light"/>
              </a:rPr>
              <a:t>	SHAIKH ANAS					 										ROLL NO.:- 221437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0" y="546100"/>
            <a:ext cx="4933156" cy="828000"/>
            <a:chOff x="690396" y="8642689"/>
            <a:chExt cx="3370629" cy="439424"/>
          </a:xfrm>
          <a:solidFill>
            <a:schemeClr val="accent1"/>
          </a:solidFill>
        </p:grpSpPr>
        <p:sp>
          <p:nvSpPr>
            <p:cNvPr id="24" name="object 4">
              <a:extLst>
                <a:ext uri="{FF2B5EF4-FFF2-40B4-BE49-F238E27FC236}">
                  <a16:creationId xmlns:a16="http://schemas.microsoft.com/office/drawing/2014/main" id="{FAC1F606-62F6-4305-800B-EF4BDCC04BC6}"/>
                </a:ext>
              </a:extLst>
            </p:cNvPr>
            <p:cNvSpPr/>
            <p:nvPr/>
          </p:nvSpPr>
          <p:spPr>
            <a:xfrm>
              <a:off x="690396" y="8642693"/>
              <a:ext cx="3154529" cy="439420"/>
            </a:xfrm>
            <a:custGeom>
              <a:avLst/>
              <a:gdLst/>
              <a:ahLst/>
              <a:cxnLst/>
              <a:rect l="l" t="t" r="r" b="b"/>
              <a:pathLst>
                <a:path w="3844925" h="439420">
                  <a:moveTo>
                    <a:pt x="0" y="439204"/>
                  </a:moveTo>
                  <a:lnTo>
                    <a:pt x="3844798" y="439204"/>
                  </a:lnTo>
                  <a:lnTo>
                    <a:pt x="3844798" y="0"/>
                  </a:lnTo>
                  <a:lnTo>
                    <a:pt x="0" y="0"/>
                  </a:lnTo>
                  <a:lnTo>
                    <a:pt x="0" y="439204"/>
                  </a:lnTo>
                  <a:close/>
                </a:path>
              </a:pathLst>
            </a:custGeom>
            <a:grpFill/>
          </p:spPr>
          <p:txBody>
            <a:bodyPr wrap="square" lIns="0" tIns="0" rIns="0" bIns="0" rtlCol="0"/>
            <a:lstStyle/>
            <a:p>
              <a:endParaRPr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p:spPr>
          <p:txBody>
            <a:bodyPr wrap="square" lIns="0" tIns="0" rIns="0" bIns="0" rtlCol="0"/>
            <a:lstStyle/>
            <a:p>
              <a:endParaRPr dirty="0"/>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38245"/>
            <a:ext cx="3581400" cy="474489"/>
          </a:xfrm>
          <a:prstGeom prst="rect">
            <a:avLst/>
          </a:prstGeom>
        </p:spPr>
        <p:txBody>
          <a:bodyPr vert="horz" wrap="square" lIns="0" tIns="12700" rIns="0" bIns="0" rtlCol="0">
            <a:spAutoFit/>
          </a:bodyPr>
          <a:lstStyle/>
          <a:p>
            <a:pPr marL="12700">
              <a:lnSpc>
                <a:spcPct val="100000"/>
              </a:lnSpc>
              <a:spcBef>
                <a:spcPts val="100"/>
              </a:spcBef>
            </a:pPr>
            <a:r>
              <a:rPr lang="en-US" sz="3000" b="1" dirty="0">
                <a:solidFill>
                  <a:srgbClr val="FFFFFF"/>
                </a:solidFill>
                <a:cs typeface="Source Sans Pro Light"/>
              </a:rPr>
              <a:t>INTRODUCTION</a:t>
            </a:r>
            <a:endParaRPr lang="cs-CZ" sz="3000" b="1" dirty="0">
              <a:cs typeface="Source Sans Pro Light"/>
            </a:endParaRPr>
          </a:p>
        </p:txBody>
      </p:sp>
      <p:sp>
        <p:nvSpPr>
          <p:cNvPr id="12" name="object 10">
            <a:extLst>
              <a:ext uri="{FF2B5EF4-FFF2-40B4-BE49-F238E27FC236}">
                <a16:creationId xmlns:a16="http://schemas.microsoft.com/office/drawing/2014/main" id="{4B00ADBE-6249-46EB-B9DA-3742A4C1861C}"/>
              </a:ext>
            </a:extLst>
          </p:cNvPr>
          <p:cNvSpPr txBox="1"/>
          <p:nvPr/>
        </p:nvSpPr>
        <p:spPr>
          <a:xfrm>
            <a:off x="1512268" y="1746300"/>
            <a:ext cx="15841760" cy="6382132"/>
          </a:xfrm>
          <a:prstGeom prst="rect">
            <a:avLst/>
          </a:prstGeom>
        </p:spPr>
        <p:txBody>
          <a:bodyPr vert="horz" wrap="square" lIns="0" tIns="5080" rIns="0" bIns="0" rtlCol="0">
            <a:spAutoFit/>
          </a:bodyPr>
          <a:lstStyle/>
          <a:p>
            <a:pPr algn="just">
              <a:lnSpc>
                <a:spcPct val="150000"/>
              </a:lnSpc>
            </a:pPr>
            <a:r>
              <a:rPr lang="en-US" sz="3500" b="1" i="0" dirty="0">
                <a:solidFill>
                  <a:srgbClr val="000000"/>
                </a:solidFill>
                <a:effectLst/>
                <a:cs typeface="Times New Roman" panose="02020603050405020304" pitchFamily="18" charset="0"/>
              </a:rPr>
              <a:t>It's a comprehensive solution merging result management with powerful analytical tools. Designed for educational institutions, it streamlines result handling while offering insights into student performance trends. With Python's versatility, it caters to institutions of all sizes. Simplify result management and unlock valuable insights with our system.</a:t>
            </a:r>
            <a:r>
              <a:rPr lang="en-US" sz="3500" b="1" dirty="0">
                <a:solidFill>
                  <a:srgbClr val="000000"/>
                </a:solidFill>
                <a:effectLst/>
                <a:ea typeface="Calibri" panose="020F0502020204030204" pitchFamily="34" charset="0"/>
                <a:cs typeface="Times New Roman" panose="02020603050405020304" pitchFamily="18" charset="0"/>
              </a:rPr>
              <a:t> The Result Management System with Analysis serves as a vital tool for educational institutions to efficiently manage and analyze student performance data. This report provides an overview of the functionalities, analysis capabilities, and benefits of the Result Management System with Analysis.</a:t>
            </a:r>
            <a:endParaRPr lang="en-US" sz="3500" b="1" i="0" dirty="0">
              <a:solidFill>
                <a:srgbClr val="000000"/>
              </a:solidFill>
              <a:effectLst/>
              <a:cs typeface="Times New Roman" panose="02020603050405020304" pitchFamily="18" charset="0"/>
            </a:endParaRPr>
          </a:p>
        </p:txBody>
      </p:sp>
    </p:spTree>
    <p:extLst>
      <p:ext uri="{BB962C8B-B14F-4D97-AF65-F5344CB8AC3E}">
        <p14:creationId xmlns:p14="http://schemas.microsoft.com/office/powerpoint/2010/main" val="2492892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0" y="546100"/>
            <a:ext cx="4933156" cy="828000"/>
            <a:chOff x="690396" y="8642689"/>
            <a:chExt cx="3370629" cy="439424"/>
          </a:xfrm>
          <a:solidFill>
            <a:schemeClr val="accent1"/>
          </a:solidFill>
        </p:grpSpPr>
        <p:sp>
          <p:nvSpPr>
            <p:cNvPr id="24" name="object 4">
              <a:extLst>
                <a:ext uri="{FF2B5EF4-FFF2-40B4-BE49-F238E27FC236}">
                  <a16:creationId xmlns:a16="http://schemas.microsoft.com/office/drawing/2014/main" id="{FAC1F606-62F6-4305-800B-EF4BDCC04BC6}"/>
                </a:ext>
              </a:extLst>
            </p:cNvPr>
            <p:cNvSpPr/>
            <p:nvPr/>
          </p:nvSpPr>
          <p:spPr>
            <a:xfrm>
              <a:off x="690396" y="8642693"/>
              <a:ext cx="3154529" cy="439420"/>
            </a:xfrm>
            <a:custGeom>
              <a:avLst/>
              <a:gdLst/>
              <a:ahLst/>
              <a:cxnLst/>
              <a:rect l="l" t="t" r="r" b="b"/>
              <a:pathLst>
                <a:path w="3844925" h="439420">
                  <a:moveTo>
                    <a:pt x="0" y="439204"/>
                  </a:moveTo>
                  <a:lnTo>
                    <a:pt x="3844798" y="439204"/>
                  </a:lnTo>
                  <a:lnTo>
                    <a:pt x="3844798" y="0"/>
                  </a:lnTo>
                  <a:lnTo>
                    <a:pt x="0" y="0"/>
                  </a:lnTo>
                  <a:lnTo>
                    <a:pt x="0" y="439204"/>
                  </a:lnTo>
                  <a:close/>
                </a:path>
              </a:pathLst>
            </a:custGeom>
            <a:grpFill/>
          </p:spPr>
          <p:txBody>
            <a:bodyPr wrap="square" lIns="0" tIns="0" rIns="0" bIns="0" rtlCol="0"/>
            <a:lstStyle/>
            <a:p>
              <a:endParaRPr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p:spPr>
          <p:txBody>
            <a:bodyPr wrap="square" lIns="0" tIns="0" rIns="0" bIns="0" rtlCol="0"/>
            <a:lstStyle/>
            <a:p>
              <a:endParaRPr dirty="0"/>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38245"/>
            <a:ext cx="3581400" cy="474489"/>
          </a:xfrm>
          <a:prstGeom prst="rect">
            <a:avLst/>
          </a:prstGeom>
        </p:spPr>
        <p:txBody>
          <a:bodyPr vert="horz" wrap="square" lIns="0" tIns="12700" rIns="0" bIns="0" rtlCol="0">
            <a:spAutoFit/>
          </a:bodyPr>
          <a:lstStyle/>
          <a:p>
            <a:pPr marL="12700">
              <a:lnSpc>
                <a:spcPct val="100000"/>
              </a:lnSpc>
              <a:spcBef>
                <a:spcPts val="100"/>
              </a:spcBef>
            </a:pPr>
            <a:r>
              <a:rPr lang="en-US" sz="3000" b="1" dirty="0">
                <a:solidFill>
                  <a:srgbClr val="FFFFFF"/>
                </a:solidFill>
                <a:cs typeface="Source Sans Pro Light"/>
              </a:rPr>
              <a:t>PROBLEM DEFINITION</a:t>
            </a:r>
            <a:endParaRPr lang="cs-CZ" sz="3000" b="1" dirty="0">
              <a:cs typeface="Source Sans Pro Light"/>
            </a:endParaRPr>
          </a:p>
        </p:txBody>
      </p:sp>
      <p:sp>
        <p:nvSpPr>
          <p:cNvPr id="12" name="object 10">
            <a:extLst>
              <a:ext uri="{FF2B5EF4-FFF2-40B4-BE49-F238E27FC236}">
                <a16:creationId xmlns:a16="http://schemas.microsoft.com/office/drawing/2014/main" id="{4B00ADBE-6249-46EB-B9DA-3742A4C1861C}"/>
              </a:ext>
            </a:extLst>
          </p:cNvPr>
          <p:cNvSpPr txBox="1"/>
          <p:nvPr/>
        </p:nvSpPr>
        <p:spPr>
          <a:xfrm>
            <a:off x="1512268" y="1746300"/>
            <a:ext cx="15841760" cy="5577040"/>
          </a:xfrm>
          <a:prstGeom prst="rect">
            <a:avLst/>
          </a:prstGeom>
        </p:spPr>
        <p:txBody>
          <a:bodyPr vert="horz" wrap="square" lIns="0" tIns="5080" rIns="0" bIns="0" rtlCol="0">
            <a:spAutoFit/>
          </a:bodyPr>
          <a:lstStyle/>
          <a:p>
            <a:pPr algn="just">
              <a:lnSpc>
                <a:spcPct val="150000"/>
              </a:lnSpc>
            </a:pPr>
            <a:r>
              <a:rPr lang="en-US" sz="3500" b="1" i="0" dirty="0">
                <a:solidFill>
                  <a:srgbClr val="000000"/>
                </a:solidFill>
                <a:effectLst/>
              </a:rPr>
              <a:t>The current manual result management processes in educational institutions are time-consuming, error-prone, and lack analytical insights. Educators struggle to efficiently handle and analyze vast amounts of student data, hindering informed decision-making. There's a need for an automated Result Management System with Analysis to streamline result handling, eliminate errors, and provide valuable insights into student performance trends, empowering educators to make data-driven decisions effectively.</a:t>
            </a:r>
          </a:p>
        </p:txBody>
      </p:sp>
    </p:spTree>
    <p:extLst>
      <p:ext uri="{BB962C8B-B14F-4D97-AF65-F5344CB8AC3E}">
        <p14:creationId xmlns:p14="http://schemas.microsoft.com/office/powerpoint/2010/main" val="3710611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0" y="546100"/>
            <a:ext cx="4933156" cy="828000"/>
            <a:chOff x="690396" y="8642689"/>
            <a:chExt cx="3370629" cy="439424"/>
          </a:xfrm>
          <a:solidFill>
            <a:schemeClr val="accent1"/>
          </a:solidFill>
        </p:grpSpPr>
        <p:sp>
          <p:nvSpPr>
            <p:cNvPr id="24" name="object 4">
              <a:extLst>
                <a:ext uri="{FF2B5EF4-FFF2-40B4-BE49-F238E27FC236}">
                  <a16:creationId xmlns:a16="http://schemas.microsoft.com/office/drawing/2014/main" id="{FAC1F606-62F6-4305-800B-EF4BDCC04BC6}"/>
                </a:ext>
              </a:extLst>
            </p:cNvPr>
            <p:cNvSpPr/>
            <p:nvPr/>
          </p:nvSpPr>
          <p:spPr>
            <a:xfrm>
              <a:off x="690396" y="8642693"/>
              <a:ext cx="3154529" cy="439420"/>
            </a:xfrm>
            <a:custGeom>
              <a:avLst/>
              <a:gdLst/>
              <a:ahLst/>
              <a:cxnLst/>
              <a:rect l="l" t="t" r="r" b="b"/>
              <a:pathLst>
                <a:path w="3844925" h="439420">
                  <a:moveTo>
                    <a:pt x="0" y="439204"/>
                  </a:moveTo>
                  <a:lnTo>
                    <a:pt x="3844798" y="439204"/>
                  </a:lnTo>
                  <a:lnTo>
                    <a:pt x="3844798" y="0"/>
                  </a:lnTo>
                  <a:lnTo>
                    <a:pt x="0" y="0"/>
                  </a:lnTo>
                  <a:lnTo>
                    <a:pt x="0" y="439204"/>
                  </a:lnTo>
                  <a:close/>
                </a:path>
              </a:pathLst>
            </a:custGeom>
            <a:grpFill/>
          </p:spPr>
          <p:txBody>
            <a:bodyPr wrap="square" lIns="0" tIns="0" rIns="0" bIns="0" rtlCol="0"/>
            <a:lstStyle/>
            <a:p>
              <a:endParaRPr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p:spPr>
          <p:txBody>
            <a:bodyPr wrap="square" lIns="0" tIns="0" rIns="0" bIns="0" rtlCol="0"/>
            <a:lstStyle/>
            <a:p>
              <a:endParaRPr dirty="0"/>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38245"/>
            <a:ext cx="3581400" cy="474489"/>
          </a:xfrm>
          <a:prstGeom prst="rect">
            <a:avLst/>
          </a:prstGeom>
        </p:spPr>
        <p:txBody>
          <a:bodyPr vert="horz" wrap="square" lIns="0" tIns="12700" rIns="0" bIns="0" rtlCol="0">
            <a:spAutoFit/>
          </a:bodyPr>
          <a:lstStyle/>
          <a:p>
            <a:pPr marL="12700">
              <a:lnSpc>
                <a:spcPct val="100000"/>
              </a:lnSpc>
              <a:spcBef>
                <a:spcPts val="100"/>
              </a:spcBef>
            </a:pPr>
            <a:r>
              <a:rPr lang="en-US" sz="3000" b="1" dirty="0">
                <a:solidFill>
                  <a:srgbClr val="FFFFFF"/>
                </a:solidFill>
                <a:cs typeface="Source Sans Pro Light"/>
              </a:rPr>
              <a:t>PORPOSED SYSTEM</a:t>
            </a:r>
            <a:endParaRPr lang="cs-CZ" sz="3000" b="1" dirty="0">
              <a:cs typeface="Source Sans Pro Light"/>
            </a:endParaRPr>
          </a:p>
        </p:txBody>
      </p:sp>
      <p:sp>
        <p:nvSpPr>
          <p:cNvPr id="12" name="object 10">
            <a:extLst>
              <a:ext uri="{FF2B5EF4-FFF2-40B4-BE49-F238E27FC236}">
                <a16:creationId xmlns:a16="http://schemas.microsoft.com/office/drawing/2014/main" id="{4B00ADBE-6249-46EB-B9DA-3742A4C1861C}"/>
              </a:ext>
            </a:extLst>
          </p:cNvPr>
          <p:cNvSpPr txBox="1"/>
          <p:nvPr/>
        </p:nvSpPr>
        <p:spPr>
          <a:xfrm>
            <a:off x="665956" y="1404871"/>
            <a:ext cx="17912208" cy="7694286"/>
          </a:xfrm>
          <a:prstGeom prst="rect">
            <a:avLst/>
          </a:prstGeom>
        </p:spPr>
        <p:txBody>
          <a:bodyPr vert="horz" wrap="square" lIns="0" tIns="5080" rIns="0" bIns="0" rtlCol="0">
            <a:spAutoFit/>
          </a:bodyPr>
          <a:lstStyle/>
          <a:p>
            <a:pPr algn="just">
              <a:lnSpc>
                <a:spcPct val="150000"/>
              </a:lnSpc>
            </a:pPr>
            <a:r>
              <a:rPr lang="en-US" sz="2800" b="1" i="0" dirty="0">
                <a:solidFill>
                  <a:srgbClr val="000000"/>
                </a:solidFill>
                <a:effectLst/>
              </a:rPr>
              <a:t>The Result Management System with Analysis automates result handling and integrates advanced analytical tools to enhance efficiency and insights in educational institutions. Key features include:</a:t>
            </a:r>
          </a:p>
          <a:p>
            <a:pPr algn="just">
              <a:lnSpc>
                <a:spcPct val="150000"/>
              </a:lnSpc>
            </a:pPr>
            <a:endParaRPr lang="en-US" sz="2800" b="1" i="0" dirty="0">
              <a:solidFill>
                <a:srgbClr val="000000"/>
              </a:solidFill>
              <a:effectLst/>
            </a:endParaRPr>
          </a:p>
          <a:p>
            <a:pPr marL="342900" indent="-342900" algn="just">
              <a:lnSpc>
                <a:spcPct val="150000"/>
              </a:lnSpc>
              <a:buFont typeface="Wingdings" panose="05000000000000000000" pitchFamily="2" charset="2"/>
              <a:buChar char="Ø"/>
            </a:pPr>
            <a:r>
              <a:rPr lang="en-US" sz="2800" b="1" i="0" dirty="0">
                <a:solidFill>
                  <a:srgbClr val="000000"/>
                </a:solidFill>
                <a:effectLst/>
              </a:rPr>
              <a:t>Result Entry: Streamlined interface for easy entry of student results, supporting various grading systems and formats.</a:t>
            </a:r>
          </a:p>
          <a:p>
            <a:pPr marL="342900" indent="-342900" algn="just">
              <a:lnSpc>
                <a:spcPct val="150000"/>
              </a:lnSpc>
              <a:buFont typeface="Wingdings" panose="05000000000000000000" pitchFamily="2" charset="2"/>
              <a:buChar char="Ø"/>
            </a:pPr>
            <a:r>
              <a:rPr lang="en-US" sz="2800" b="1" i="0" dirty="0">
                <a:solidFill>
                  <a:srgbClr val="000000"/>
                </a:solidFill>
                <a:effectLst/>
              </a:rPr>
              <a:t>Result Storage: Secure storage of student data with options for backup and restoration, ensuring data integrity.</a:t>
            </a:r>
          </a:p>
          <a:p>
            <a:pPr marL="342900" indent="-342900" algn="just">
              <a:lnSpc>
                <a:spcPct val="150000"/>
              </a:lnSpc>
              <a:buFont typeface="Wingdings" panose="05000000000000000000" pitchFamily="2" charset="2"/>
              <a:buChar char="Ø"/>
            </a:pPr>
            <a:r>
              <a:rPr lang="en-US" sz="2800" b="1" i="0" dirty="0">
                <a:solidFill>
                  <a:srgbClr val="000000"/>
                </a:solidFill>
                <a:effectLst/>
              </a:rPr>
              <a:t>Result Retrieval: Quick and efficient retrieval of student results for administrators and educators.</a:t>
            </a:r>
          </a:p>
          <a:p>
            <a:pPr marL="342900" indent="-342900" algn="just">
              <a:lnSpc>
                <a:spcPct val="150000"/>
              </a:lnSpc>
              <a:buFont typeface="Wingdings" panose="05000000000000000000" pitchFamily="2" charset="2"/>
              <a:buChar char="Ø"/>
            </a:pPr>
            <a:r>
              <a:rPr lang="en-US" sz="2800" b="1" i="0" dirty="0">
                <a:solidFill>
                  <a:srgbClr val="000000"/>
                </a:solidFill>
                <a:effectLst/>
              </a:rPr>
              <a:t>Analysis Tools: Powerful analytical tools to analyze performance trends, identify strengths, weaknesses, and patterns.</a:t>
            </a:r>
          </a:p>
          <a:p>
            <a:pPr marL="342900" indent="-342900" algn="just">
              <a:lnSpc>
                <a:spcPct val="150000"/>
              </a:lnSpc>
              <a:buFont typeface="Wingdings" panose="05000000000000000000" pitchFamily="2" charset="2"/>
              <a:buChar char="Ø"/>
            </a:pPr>
            <a:r>
              <a:rPr lang="en-US" sz="2800" b="1" i="0" dirty="0">
                <a:solidFill>
                  <a:srgbClr val="000000"/>
                </a:solidFill>
                <a:effectLst/>
              </a:rPr>
              <a:t>Customization: Flexible system allowing customization to suit the specific needs of different educational institutions.</a:t>
            </a:r>
          </a:p>
          <a:p>
            <a:pPr marL="342900" indent="-342900" algn="just">
              <a:lnSpc>
                <a:spcPct val="150000"/>
              </a:lnSpc>
              <a:buFont typeface="Wingdings" panose="05000000000000000000" pitchFamily="2" charset="2"/>
              <a:buChar char="Ø"/>
            </a:pPr>
            <a:r>
              <a:rPr lang="en-US" sz="2800" b="1" i="0" dirty="0">
                <a:solidFill>
                  <a:srgbClr val="000000"/>
                </a:solidFill>
                <a:effectLst/>
              </a:rPr>
              <a:t>Reporting: Generation of comprehensive reports and visualizations for in-depth analysis and presentation.</a:t>
            </a:r>
          </a:p>
          <a:p>
            <a:pPr marL="342900" indent="-342900" algn="just">
              <a:lnSpc>
                <a:spcPct val="150000"/>
              </a:lnSpc>
              <a:buFont typeface="Wingdings" panose="05000000000000000000" pitchFamily="2" charset="2"/>
              <a:buChar char="Ø"/>
            </a:pPr>
            <a:r>
              <a:rPr lang="en-US" sz="2800" b="1" i="0" dirty="0">
                <a:solidFill>
                  <a:srgbClr val="000000"/>
                </a:solidFill>
                <a:effectLst/>
              </a:rPr>
              <a:t>User Management: Role-based access control to manage user permissions and ensure data security.</a:t>
            </a:r>
          </a:p>
          <a:p>
            <a:pPr marL="342900" indent="-342900" algn="just">
              <a:lnSpc>
                <a:spcPct val="150000"/>
              </a:lnSpc>
              <a:buFont typeface="Wingdings" panose="05000000000000000000" pitchFamily="2" charset="2"/>
              <a:buChar char="Ø"/>
            </a:pPr>
            <a:r>
              <a:rPr lang="en-US" sz="2800" b="1" i="0" dirty="0">
                <a:solidFill>
                  <a:srgbClr val="000000"/>
                </a:solidFill>
                <a:effectLst/>
              </a:rPr>
              <a:t>Scalability: Designed to scale with the growth of educational institutions, accommodating increasing data volumes and user demands.</a:t>
            </a:r>
            <a:endParaRPr lang="en-US" sz="2800" b="0" i="0" dirty="0">
              <a:solidFill>
                <a:srgbClr val="000000"/>
              </a:solidFill>
              <a:effectLst/>
            </a:endParaRPr>
          </a:p>
        </p:txBody>
      </p:sp>
    </p:spTree>
    <p:extLst>
      <p:ext uri="{BB962C8B-B14F-4D97-AF65-F5344CB8AC3E}">
        <p14:creationId xmlns:p14="http://schemas.microsoft.com/office/powerpoint/2010/main" val="3484976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0" y="546100"/>
            <a:ext cx="4933156" cy="828000"/>
            <a:chOff x="690396" y="8642689"/>
            <a:chExt cx="3370629" cy="439424"/>
          </a:xfrm>
          <a:solidFill>
            <a:schemeClr val="accent1"/>
          </a:solidFill>
        </p:grpSpPr>
        <p:sp>
          <p:nvSpPr>
            <p:cNvPr id="24" name="object 4">
              <a:extLst>
                <a:ext uri="{FF2B5EF4-FFF2-40B4-BE49-F238E27FC236}">
                  <a16:creationId xmlns:a16="http://schemas.microsoft.com/office/drawing/2014/main" id="{FAC1F606-62F6-4305-800B-EF4BDCC04BC6}"/>
                </a:ext>
              </a:extLst>
            </p:cNvPr>
            <p:cNvSpPr/>
            <p:nvPr/>
          </p:nvSpPr>
          <p:spPr>
            <a:xfrm>
              <a:off x="690396" y="8642693"/>
              <a:ext cx="3154529" cy="439420"/>
            </a:xfrm>
            <a:custGeom>
              <a:avLst/>
              <a:gdLst/>
              <a:ahLst/>
              <a:cxnLst/>
              <a:rect l="l" t="t" r="r" b="b"/>
              <a:pathLst>
                <a:path w="3844925" h="439420">
                  <a:moveTo>
                    <a:pt x="0" y="439204"/>
                  </a:moveTo>
                  <a:lnTo>
                    <a:pt x="3844798" y="439204"/>
                  </a:lnTo>
                  <a:lnTo>
                    <a:pt x="3844798" y="0"/>
                  </a:lnTo>
                  <a:lnTo>
                    <a:pt x="0" y="0"/>
                  </a:lnTo>
                  <a:lnTo>
                    <a:pt x="0" y="439204"/>
                  </a:lnTo>
                  <a:close/>
                </a:path>
              </a:pathLst>
            </a:custGeom>
            <a:grpFill/>
          </p:spPr>
          <p:txBody>
            <a:bodyPr wrap="square" lIns="0" tIns="0" rIns="0" bIns="0" rtlCol="0"/>
            <a:lstStyle/>
            <a:p>
              <a:endParaRPr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p:spPr>
          <p:txBody>
            <a:bodyPr wrap="square" lIns="0" tIns="0" rIns="0" bIns="0" rtlCol="0"/>
            <a:lstStyle/>
            <a:p>
              <a:endParaRPr dirty="0"/>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38245"/>
            <a:ext cx="3581400" cy="474489"/>
          </a:xfrm>
          <a:prstGeom prst="rect">
            <a:avLst/>
          </a:prstGeom>
        </p:spPr>
        <p:txBody>
          <a:bodyPr vert="horz" wrap="square" lIns="0" tIns="12700" rIns="0" bIns="0" rtlCol="0">
            <a:spAutoFit/>
          </a:bodyPr>
          <a:lstStyle/>
          <a:p>
            <a:pPr marL="12700">
              <a:lnSpc>
                <a:spcPct val="100000"/>
              </a:lnSpc>
              <a:spcBef>
                <a:spcPts val="100"/>
              </a:spcBef>
            </a:pPr>
            <a:r>
              <a:rPr lang="en-US" sz="3000" b="1" dirty="0">
                <a:solidFill>
                  <a:srgbClr val="FFFFFF"/>
                </a:solidFill>
                <a:cs typeface="Source Sans Pro Light"/>
              </a:rPr>
              <a:t>LITERATURE REVIEW</a:t>
            </a:r>
            <a:endParaRPr lang="cs-CZ" sz="3000" b="1" dirty="0">
              <a:cs typeface="Source Sans Pro Light"/>
            </a:endParaRPr>
          </a:p>
        </p:txBody>
      </p:sp>
      <p:graphicFrame>
        <p:nvGraphicFramePr>
          <p:cNvPr id="2" name="object 4">
            <a:extLst>
              <a:ext uri="{FF2B5EF4-FFF2-40B4-BE49-F238E27FC236}">
                <a16:creationId xmlns:a16="http://schemas.microsoft.com/office/drawing/2014/main" id="{81CCAFBD-1BCC-7A9B-A7A9-4DAC507F7909}"/>
              </a:ext>
            </a:extLst>
          </p:cNvPr>
          <p:cNvGraphicFramePr>
            <a:graphicFrameLocks noGrp="1"/>
          </p:cNvGraphicFramePr>
          <p:nvPr>
            <p:extLst>
              <p:ext uri="{D42A27DB-BD31-4B8C-83A1-F6EECF244321}">
                <p14:modId xmlns:p14="http://schemas.microsoft.com/office/powerpoint/2010/main" val="646708828"/>
              </p:ext>
            </p:extLst>
          </p:nvPr>
        </p:nvGraphicFramePr>
        <p:xfrm>
          <a:off x="1296244" y="1566228"/>
          <a:ext cx="16417823" cy="8028942"/>
        </p:xfrm>
        <a:graphic>
          <a:graphicData uri="http://schemas.openxmlformats.org/drawingml/2006/table">
            <a:tbl>
              <a:tblPr firstRow="1" bandRow="1">
                <a:tableStyleId>{5FD0F851-EC5A-4D38-B0AD-8093EC10F338}</a:tableStyleId>
              </a:tblPr>
              <a:tblGrid>
                <a:gridCol w="1152238">
                  <a:extLst>
                    <a:ext uri="{9D8B030D-6E8A-4147-A177-3AD203B41FA5}">
                      <a16:colId xmlns:a16="http://schemas.microsoft.com/office/drawing/2014/main" val="20000"/>
                    </a:ext>
                  </a:extLst>
                </a:gridCol>
                <a:gridCol w="2510113">
                  <a:extLst>
                    <a:ext uri="{9D8B030D-6E8A-4147-A177-3AD203B41FA5}">
                      <a16:colId xmlns:a16="http://schemas.microsoft.com/office/drawing/2014/main" val="20001"/>
                    </a:ext>
                  </a:extLst>
                </a:gridCol>
                <a:gridCol w="4393123">
                  <a:extLst>
                    <a:ext uri="{9D8B030D-6E8A-4147-A177-3AD203B41FA5}">
                      <a16:colId xmlns:a16="http://schemas.microsoft.com/office/drawing/2014/main" val="20002"/>
                    </a:ext>
                  </a:extLst>
                </a:gridCol>
                <a:gridCol w="2301564">
                  <a:extLst>
                    <a:ext uri="{9D8B030D-6E8A-4147-A177-3AD203B41FA5}">
                      <a16:colId xmlns:a16="http://schemas.microsoft.com/office/drawing/2014/main" val="2400795505"/>
                    </a:ext>
                  </a:extLst>
                </a:gridCol>
                <a:gridCol w="6060785">
                  <a:extLst>
                    <a:ext uri="{9D8B030D-6E8A-4147-A177-3AD203B41FA5}">
                      <a16:colId xmlns:a16="http://schemas.microsoft.com/office/drawing/2014/main" val="20003"/>
                    </a:ext>
                  </a:extLst>
                </a:gridCol>
              </a:tblGrid>
              <a:tr h="1717421">
                <a:tc>
                  <a:txBody>
                    <a:bodyPr/>
                    <a:lstStyle/>
                    <a:p>
                      <a:pPr marL="179388" marR="420370" indent="84138" algn="ctr">
                        <a:lnSpc>
                          <a:spcPct val="100000"/>
                        </a:lnSpc>
                        <a:spcBef>
                          <a:spcPts val="785"/>
                        </a:spcBef>
                      </a:pPr>
                      <a:r>
                        <a:rPr lang="en-US" sz="2500" b="1" dirty="0"/>
                        <a:t>Sr. No.</a:t>
                      </a:r>
                      <a:endParaRPr sz="2500" b="1" dirty="0">
                        <a:latin typeface="+mn-lt"/>
                        <a:cs typeface="Source Sans Pro Light"/>
                      </a:endParaRPr>
                    </a:p>
                  </a:txBody>
                  <a:tcPr marL="0" marR="0" marT="0" marB="0" anchor="ctr"/>
                </a:tc>
                <a:tc>
                  <a:txBody>
                    <a:bodyPr/>
                    <a:lstStyle/>
                    <a:p>
                      <a:pPr marR="2540" algn="ctr">
                        <a:lnSpc>
                          <a:spcPct val="100000"/>
                        </a:lnSpc>
                        <a:spcBef>
                          <a:spcPts val="785"/>
                        </a:spcBef>
                      </a:pPr>
                      <a:r>
                        <a:rPr lang="en-US" sz="2500" b="1" dirty="0"/>
                        <a:t>Paper </a:t>
                      </a:r>
                    </a:p>
                    <a:p>
                      <a:pPr marR="2540" algn="ctr">
                        <a:lnSpc>
                          <a:spcPct val="100000"/>
                        </a:lnSpc>
                        <a:spcBef>
                          <a:spcPts val="785"/>
                        </a:spcBef>
                      </a:pPr>
                      <a:r>
                        <a:rPr lang="en-US" sz="2500" b="1" dirty="0"/>
                        <a:t>Name</a:t>
                      </a:r>
                      <a:endParaRPr sz="2500" b="1" dirty="0">
                        <a:latin typeface="+mn-lt"/>
                        <a:cs typeface="Source Sans Pro Light"/>
                      </a:endParaRPr>
                    </a:p>
                  </a:txBody>
                  <a:tcPr marL="0" marR="0" marT="0" marB="0" anchor="ctr"/>
                </a:tc>
                <a:tc>
                  <a:txBody>
                    <a:bodyPr/>
                    <a:lstStyle/>
                    <a:p>
                      <a:pPr marL="295910" marR="348615" algn="ctr">
                        <a:lnSpc>
                          <a:spcPct val="100000"/>
                        </a:lnSpc>
                        <a:spcBef>
                          <a:spcPts val="785"/>
                        </a:spcBef>
                      </a:pPr>
                      <a:r>
                        <a:rPr lang="en-US" sz="2500" b="1" dirty="0"/>
                        <a:t>Journal </a:t>
                      </a:r>
                    </a:p>
                    <a:p>
                      <a:pPr marL="295910" marR="348615" algn="ctr">
                        <a:lnSpc>
                          <a:spcPct val="100000"/>
                        </a:lnSpc>
                        <a:spcBef>
                          <a:spcPts val="785"/>
                        </a:spcBef>
                      </a:pPr>
                      <a:r>
                        <a:rPr lang="en-US" sz="2500" b="1" dirty="0"/>
                        <a:t>Name</a:t>
                      </a:r>
                      <a:endParaRPr sz="2500" b="1" dirty="0">
                        <a:latin typeface="+mn-lt"/>
                        <a:cs typeface="Source Sans Pro Light"/>
                      </a:endParaRPr>
                    </a:p>
                  </a:txBody>
                  <a:tcPr marL="0" marR="0" marT="0" marB="0" anchor="ctr"/>
                </a:tc>
                <a:tc>
                  <a:txBody>
                    <a:bodyPr/>
                    <a:lstStyle/>
                    <a:p>
                      <a:pPr marL="394335" marR="271780" indent="-79375" algn="ctr">
                        <a:lnSpc>
                          <a:spcPct val="100000"/>
                        </a:lnSpc>
                        <a:spcBef>
                          <a:spcPts val="785"/>
                        </a:spcBef>
                      </a:pPr>
                      <a:r>
                        <a:rPr lang="en-US" sz="2500" b="1" dirty="0"/>
                        <a:t>Published Year</a:t>
                      </a:r>
                      <a:endParaRPr sz="2500" b="1" dirty="0">
                        <a:latin typeface="+mn-lt"/>
                        <a:cs typeface="Source Sans Pro Light"/>
                      </a:endParaRPr>
                    </a:p>
                  </a:txBody>
                  <a:tcPr marL="0" marR="0" marT="0" marB="0" anchor="ctr"/>
                </a:tc>
                <a:tc>
                  <a:txBody>
                    <a:bodyPr/>
                    <a:lstStyle/>
                    <a:p>
                      <a:pPr marL="394335" marR="271780" indent="-79375" algn="ctr">
                        <a:lnSpc>
                          <a:spcPct val="100000"/>
                        </a:lnSpc>
                        <a:spcBef>
                          <a:spcPts val="785"/>
                        </a:spcBef>
                      </a:pPr>
                      <a:r>
                        <a:rPr lang="en-US" sz="2500" b="1" dirty="0"/>
                        <a:t>Comparative </a:t>
                      </a:r>
                    </a:p>
                    <a:p>
                      <a:pPr marL="394335" marR="271780" indent="-79375" algn="ctr">
                        <a:lnSpc>
                          <a:spcPct val="100000"/>
                        </a:lnSpc>
                        <a:spcBef>
                          <a:spcPts val="785"/>
                        </a:spcBef>
                      </a:pPr>
                      <a:r>
                        <a:rPr lang="en-US" sz="2500" b="1" dirty="0"/>
                        <a:t>Analysis</a:t>
                      </a:r>
                      <a:endParaRPr sz="2500" b="1" dirty="0">
                        <a:latin typeface="+mn-lt"/>
                        <a:cs typeface="Source Sans Pro Light"/>
                      </a:endParaRPr>
                    </a:p>
                  </a:txBody>
                  <a:tcPr marL="0" marR="0" marT="0" marB="0" anchor="ctr"/>
                </a:tc>
                <a:extLst>
                  <a:ext uri="{0D108BD9-81ED-4DB2-BD59-A6C34878D82A}">
                    <a16:rowId xmlns:a16="http://schemas.microsoft.com/office/drawing/2014/main" val="10000"/>
                  </a:ext>
                </a:extLst>
              </a:tr>
              <a:tr h="1983621">
                <a:tc>
                  <a:txBody>
                    <a:bodyPr/>
                    <a:lstStyle/>
                    <a:p>
                      <a:pPr marL="539750" indent="-539750" algn="ctr">
                        <a:lnSpc>
                          <a:spcPct val="100000"/>
                        </a:lnSpc>
                        <a:spcBef>
                          <a:spcPts val="945"/>
                        </a:spcBef>
                      </a:pPr>
                      <a:r>
                        <a:rPr lang="cs-CZ" sz="1800" dirty="0"/>
                        <a:t>1</a:t>
                      </a:r>
                      <a:endParaRPr sz="1800" dirty="0">
                        <a:latin typeface="+mn-lt"/>
                        <a:cs typeface="Source Sans Pro Light"/>
                      </a:endParaRPr>
                    </a:p>
                  </a:txBody>
                  <a:tcPr marL="0" marR="0" marT="0" marB="0" anchor="ctr"/>
                </a:tc>
                <a:tc>
                  <a:txBody>
                    <a:bodyPr/>
                    <a:lstStyle/>
                    <a:p>
                      <a:pPr marL="1905" marR="0" lvl="0" indent="0" algn="ctr" defTabSz="1425732" rtl="0" eaLnBrk="1" fontAlgn="auto" latinLnBrk="0" hangingPunct="1">
                        <a:lnSpc>
                          <a:spcPct val="100000"/>
                        </a:lnSpc>
                        <a:spcBef>
                          <a:spcPts val="945"/>
                        </a:spcBef>
                        <a:spcAft>
                          <a:spcPts val="0"/>
                        </a:spcAft>
                        <a:buClrTx/>
                        <a:buSzTx/>
                        <a:buFontTx/>
                        <a:buNone/>
                        <a:tabLst/>
                        <a:defRPr/>
                      </a:pPr>
                      <a:r>
                        <a:rPr lang="en-US" sz="1800" b="0" dirty="0"/>
                        <a:t>Web-based Student Result Management System [1]</a:t>
                      </a:r>
                    </a:p>
                  </a:txBody>
                  <a:tcPr marL="0" marR="0" marT="0" marB="0" anchor="ctr"/>
                </a:tc>
                <a:tc>
                  <a:txBody>
                    <a:bodyPr/>
                    <a:lstStyle/>
                    <a:p>
                      <a:pPr marR="52705" algn="ctr">
                        <a:lnSpc>
                          <a:spcPct val="100000"/>
                        </a:lnSpc>
                        <a:spcBef>
                          <a:spcPts val="945"/>
                        </a:spcBef>
                      </a:pPr>
                      <a:r>
                        <a:rPr lang="en-IN" sz="1800" b="0" dirty="0"/>
                        <a:t>Mohammad Gulam Lorgat</a:t>
                      </a:r>
                      <a:endParaRPr sz="1800" dirty="0">
                        <a:latin typeface="+mn-lt"/>
                        <a:cs typeface="Source Sans Pro Light"/>
                      </a:endParaRPr>
                    </a:p>
                  </a:txBody>
                  <a:tcPr marL="0" marR="0" marT="0" marB="0" anchor="ctr"/>
                </a:tc>
                <a:tc>
                  <a:txBody>
                    <a:bodyPr/>
                    <a:lstStyle/>
                    <a:p>
                      <a:pPr marL="0" indent="0" algn="ctr">
                        <a:lnSpc>
                          <a:spcPct val="100000"/>
                        </a:lnSpc>
                        <a:spcBef>
                          <a:spcPts val="945"/>
                        </a:spcBef>
                      </a:pPr>
                      <a:r>
                        <a:rPr lang="en-IN" sz="1800" dirty="0">
                          <a:latin typeface="+mn-lt"/>
                          <a:cs typeface="Source Sans Pro Light"/>
                        </a:rPr>
                        <a:t>2004</a:t>
                      </a:r>
                      <a:endParaRPr sz="1800" dirty="0">
                        <a:latin typeface="+mn-lt"/>
                        <a:cs typeface="Source Sans Pro Light"/>
                      </a:endParaRPr>
                    </a:p>
                  </a:txBody>
                  <a:tcPr marL="0" marR="0" marT="0" marB="0" anchor="ctr"/>
                </a:tc>
                <a:tc>
                  <a:txBody>
                    <a:bodyPr/>
                    <a:lstStyle/>
                    <a:p>
                      <a:pPr algn="ctr"/>
                      <a:r>
                        <a:rPr lang="en-US" sz="1800" dirty="0"/>
                        <a:t>In the development</a:t>
                      </a:r>
                    </a:p>
                    <a:p>
                      <a:pPr algn="ctr"/>
                      <a:r>
                        <a:rPr lang="en-US" sz="1800" dirty="0"/>
                        <a:t>of a multi-user system, based on web technology</a:t>
                      </a:r>
                    </a:p>
                    <a:p>
                      <a:pPr algn="ctr"/>
                      <a:r>
                        <a:rPr lang="en-US" sz="1800" dirty="0"/>
                        <a:t>with architectural pattern and developed using Java</a:t>
                      </a:r>
                    </a:p>
                    <a:p>
                      <a:pPr algn="ctr"/>
                      <a:r>
                        <a:rPr lang="en-US" sz="1800" dirty="0"/>
                        <a:t>programming language with Apache Tomcat Server</a:t>
                      </a:r>
                    </a:p>
                    <a:p>
                      <a:pPr algn="ctr"/>
                      <a:r>
                        <a:rPr lang="en-US" sz="1800" dirty="0"/>
                        <a:t>and MySQL Database Management System support.</a:t>
                      </a:r>
                      <a:endParaRPr lang="en-IN" sz="1800" dirty="0"/>
                    </a:p>
                  </a:txBody>
                  <a:tcPr marL="0" marR="0" marT="0" marB="0" anchor="ctr"/>
                </a:tc>
                <a:extLst>
                  <a:ext uri="{0D108BD9-81ED-4DB2-BD59-A6C34878D82A}">
                    <a16:rowId xmlns:a16="http://schemas.microsoft.com/office/drawing/2014/main" val="10001"/>
                  </a:ext>
                </a:extLst>
              </a:tr>
              <a:tr h="2163950">
                <a:tc>
                  <a:txBody>
                    <a:bodyPr/>
                    <a:lstStyle/>
                    <a:p>
                      <a:pPr marL="639763" indent="-639763" algn="ctr">
                        <a:lnSpc>
                          <a:spcPct val="100000"/>
                        </a:lnSpc>
                        <a:spcBef>
                          <a:spcPts val="945"/>
                        </a:spcBef>
                      </a:pPr>
                      <a:r>
                        <a:rPr sz="1800" b="0" dirty="0"/>
                        <a:t>2</a:t>
                      </a:r>
                      <a:endParaRPr sz="1800" dirty="0">
                        <a:latin typeface="+mn-lt"/>
                        <a:cs typeface="Source Sans Pro Light"/>
                      </a:endParaRPr>
                    </a:p>
                  </a:txBody>
                  <a:tcPr marL="0" marR="0" marT="0" marB="0" anchor="ctr"/>
                </a:tc>
                <a:tc>
                  <a:txBody>
                    <a:bodyPr/>
                    <a:lstStyle/>
                    <a:p>
                      <a:r>
                        <a:rPr lang="en-IN" sz="1800" b="0" dirty="0"/>
                        <a:t>Student Performance Analysis System</a:t>
                      </a:r>
                    </a:p>
                    <a:p>
                      <a:r>
                        <a:rPr lang="en-IN" sz="1800" b="0" dirty="0"/>
                        <a:t>(SPAS) [2]</a:t>
                      </a:r>
                    </a:p>
                  </a:txBody>
                  <a:tcPr marL="0" marR="0" marT="0" marB="0" anchor="ctr"/>
                </a:tc>
                <a:tc>
                  <a:txBody>
                    <a:bodyPr/>
                    <a:lstStyle/>
                    <a:p>
                      <a:r>
                        <a:rPr lang="en-IN" sz="1800" b="0" dirty="0"/>
                        <a:t>Chew Li Sa, </a:t>
                      </a:r>
                      <a:r>
                        <a:rPr lang="en-IN" sz="1800" b="0" dirty="0" err="1"/>
                        <a:t>Dayang</a:t>
                      </a:r>
                      <a:r>
                        <a:rPr lang="en-IN" sz="1800" b="0" dirty="0"/>
                        <a:t> </a:t>
                      </a:r>
                      <a:r>
                        <a:rPr lang="en-IN" sz="1800" b="0" dirty="0" err="1"/>
                        <a:t>Hanani</a:t>
                      </a:r>
                      <a:r>
                        <a:rPr lang="en-IN" sz="1800" b="0" dirty="0"/>
                        <a:t> </a:t>
                      </a:r>
                      <a:r>
                        <a:rPr lang="en-IN" sz="1800" b="0" dirty="0" err="1"/>
                        <a:t>bt.Abang</a:t>
                      </a:r>
                      <a:endParaRPr lang="en-IN" sz="1800" b="0" dirty="0"/>
                    </a:p>
                    <a:p>
                      <a:r>
                        <a:rPr lang="en-IN" sz="1800" b="0" dirty="0"/>
                        <a:t>Ibrahim, Emmy </a:t>
                      </a:r>
                      <a:r>
                        <a:rPr lang="en-IN" sz="1800" b="0" dirty="0" err="1"/>
                        <a:t>Dahlina</a:t>
                      </a:r>
                      <a:r>
                        <a:rPr lang="en-IN" sz="1800" b="0" dirty="0"/>
                        <a:t> Hossain</a:t>
                      </a:r>
                    </a:p>
                  </a:txBody>
                  <a:tcPr marL="0" marR="0" marT="0" marB="0" anchor="ctr"/>
                </a:tc>
                <a:tc>
                  <a:txBody>
                    <a:bodyPr/>
                    <a:lstStyle/>
                    <a:p>
                      <a:pPr algn="ctr">
                        <a:lnSpc>
                          <a:spcPct val="100000"/>
                        </a:lnSpc>
                      </a:pPr>
                      <a:r>
                        <a:rPr lang="en-IN" sz="1800" dirty="0">
                          <a:latin typeface="+mn-lt"/>
                          <a:cs typeface="Times New Roman"/>
                        </a:rPr>
                        <a:t>2012</a:t>
                      </a:r>
                      <a:endParaRPr sz="1800" dirty="0">
                        <a:latin typeface="+mn-lt"/>
                        <a:cs typeface="Times New Roman"/>
                      </a:endParaRPr>
                    </a:p>
                  </a:txBody>
                  <a:tcPr marL="0" marR="0" marT="0" marB="0" anchor="ctr"/>
                </a:tc>
                <a:tc>
                  <a:txBody>
                    <a:bodyPr/>
                    <a:lstStyle/>
                    <a:p>
                      <a:pPr algn="ctr"/>
                      <a:r>
                        <a:rPr lang="en-US" sz="1800" dirty="0"/>
                        <a:t>The proposed system offers student performance</a:t>
                      </a:r>
                    </a:p>
                    <a:p>
                      <a:pPr algn="ctr"/>
                      <a:r>
                        <a:rPr lang="en-US" sz="1800" dirty="0"/>
                        <a:t>prediction through the rules generated via data</a:t>
                      </a:r>
                    </a:p>
                    <a:p>
                      <a:pPr algn="ctr"/>
                      <a:r>
                        <a:rPr lang="en-US" sz="1800" dirty="0"/>
                        <a:t>mining technique. The data mining technique used</a:t>
                      </a:r>
                    </a:p>
                    <a:p>
                      <a:pPr algn="ctr"/>
                      <a:r>
                        <a:rPr lang="en-US" sz="1800" dirty="0"/>
                        <a:t>in the project is</a:t>
                      </a:r>
                    </a:p>
                    <a:p>
                      <a:pPr algn="ctr"/>
                      <a:r>
                        <a:rPr lang="en-US" sz="1800" dirty="0"/>
                        <a:t>classification, which classifies the students based on</a:t>
                      </a:r>
                    </a:p>
                    <a:p>
                      <a:pPr algn="ctr"/>
                      <a:r>
                        <a:rPr lang="en-US" sz="1800" dirty="0"/>
                        <a:t>the student’s </a:t>
                      </a:r>
                      <a:r>
                        <a:rPr lang="en-US" sz="1800" dirty="0" err="1"/>
                        <a:t>grade.The</a:t>
                      </a:r>
                      <a:r>
                        <a:rPr lang="en-US" sz="1800" dirty="0"/>
                        <a:t> most effective technique by</a:t>
                      </a:r>
                    </a:p>
                    <a:p>
                      <a:pPr algn="ctr"/>
                      <a:r>
                        <a:rPr lang="en-US" sz="1800" dirty="0" err="1"/>
                        <a:t>analysing</a:t>
                      </a:r>
                      <a:r>
                        <a:rPr lang="en-US" sz="1800" dirty="0"/>
                        <a:t> the results </a:t>
                      </a:r>
                      <a:endParaRPr sz="1800" dirty="0">
                        <a:latin typeface="+mn-lt"/>
                        <a:cs typeface="Times New Roman"/>
                      </a:endParaRPr>
                    </a:p>
                  </a:txBody>
                  <a:tcPr marL="0" marR="0" marT="0" marB="0" anchor="ctr"/>
                </a:tc>
                <a:extLst>
                  <a:ext uri="{0D108BD9-81ED-4DB2-BD59-A6C34878D82A}">
                    <a16:rowId xmlns:a16="http://schemas.microsoft.com/office/drawing/2014/main" val="10002"/>
                  </a:ext>
                </a:extLst>
              </a:tr>
              <a:tr h="2163950">
                <a:tc>
                  <a:txBody>
                    <a:bodyPr/>
                    <a:lstStyle/>
                    <a:p>
                      <a:pPr marL="639763" indent="-639763" algn="ctr">
                        <a:lnSpc>
                          <a:spcPct val="100000"/>
                        </a:lnSpc>
                        <a:spcBef>
                          <a:spcPts val="945"/>
                        </a:spcBef>
                      </a:pPr>
                      <a:r>
                        <a:rPr sz="1800" b="0" dirty="0"/>
                        <a:t>3</a:t>
                      </a:r>
                      <a:endParaRPr sz="1800" dirty="0">
                        <a:latin typeface="+mn-lt"/>
                        <a:cs typeface="Source Sans Pro Light"/>
                      </a:endParaRPr>
                    </a:p>
                  </a:txBody>
                  <a:tcPr marL="0" marR="0" marT="0" marB="0" anchor="ctr"/>
                </a:tc>
                <a:tc>
                  <a:txBody>
                    <a:bodyPr/>
                    <a:lstStyle/>
                    <a:p>
                      <a:r>
                        <a:rPr lang="en-US" sz="1800" b="0" dirty="0"/>
                        <a:t>Student Information Report System with</a:t>
                      </a:r>
                    </a:p>
                    <a:p>
                      <a:r>
                        <a:rPr lang="en-US" sz="1800" b="0" dirty="0"/>
                        <a:t>SMS (SIRS) [3] </a:t>
                      </a:r>
                      <a:endParaRPr sz="1800" dirty="0">
                        <a:latin typeface="+mn-lt"/>
                        <a:cs typeface="Source Sans Pro Light"/>
                      </a:endParaRPr>
                    </a:p>
                  </a:txBody>
                  <a:tcPr marL="0" marR="0" marT="0" marB="0" anchor="ctr"/>
                </a:tc>
                <a:tc>
                  <a:txBody>
                    <a:bodyPr/>
                    <a:lstStyle/>
                    <a:p>
                      <a:r>
                        <a:rPr lang="en-IN" sz="1800" b="0" dirty="0" err="1"/>
                        <a:t>Isbudeen</a:t>
                      </a:r>
                      <a:r>
                        <a:rPr lang="en-IN" sz="1800" b="0" dirty="0"/>
                        <a:t> Noor Mohamed, Ahmad</a:t>
                      </a:r>
                    </a:p>
                    <a:p>
                      <a:r>
                        <a:rPr lang="en-IN" sz="1800" b="0" dirty="0" err="1"/>
                        <a:t>Tasnim</a:t>
                      </a:r>
                      <a:r>
                        <a:rPr lang="en-IN" sz="1800" b="0" dirty="0"/>
                        <a:t> </a:t>
                      </a:r>
                      <a:r>
                        <a:rPr lang="en-IN" sz="1800" b="0" dirty="0" err="1"/>
                        <a:t>Sidiqui</a:t>
                      </a:r>
                      <a:r>
                        <a:rPr lang="en-IN" sz="1800" b="0" dirty="0"/>
                        <a:t>, Syed </a:t>
                      </a:r>
                      <a:r>
                        <a:rPr lang="en-IN" sz="1800" b="0" dirty="0" err="1"/>
                        <a:t>Ajaz</a:t>
                      </a:r>
                      <a:r>
                        <a:rPr lang="en-IN" sz="1800" b="0" dirty="0"/>
                        <a:t>, S Mohamed </a:t>
                      </a:r>
                      <a:r>
                        <a:rPr lang="en-IN" sz="1800" b="0" dirty="0" err="1"/>
                        <a:t>Idhris</a:t>
                      </a:r>
                      <a:endParaRPr lang="en-IN" sz="1800" b="0" dirty="0"/>
                    </a:p>
                  </a:txBody>
                  <a:tcPr marL="0" marR="0" marT="0" marB="0" anchor="ctr"/>
                </a:tc>
                <a:tc>
                  <a:txBody>
                    <a:bodyPr/>
                    <a:lstStyle/>
                    <a:p>
                      <a:pPr algn="ctr">
                        <a:lnSpc>
                          <a:spcPct val="100000"/>
                        </a:lnSpc>
                      </a:pPr>
                      <a:r>
                        <a:rPr lang="en-IN" sz="1800" dirty="0">
                          <a:latin typeface="+mn-lt"/>
                          <a:cs typeface="Times New Roman"/>
                        </a:rPr>
                        <a:t>2016</a:t>
                      </a:r>
                      <a:endParaRPr sz="1800" dirty="0">
                        <a:latin typeface="+mn-lt"/>
                        <a:cs typeface="Times New Roman"/>
                      </a:endParaRPr>
                    </a:p>
                  </a:txBody>
                  <a:tcPr marL="0" marR="0" marT="0" marB="0" anchor="ctr"/>
                </a:tc>
                <a:tc>
                  <a:txBody>
                    <a:bodyPr/>
                    <a:lstStyle/>
                    <a:p>
                      <a:pPr algn="ctr"/>
                      <a:r>
                        <a:rPr lang="en-US" sz="1800" dirty="0"/>
                        <a:t>The proposed system is an application software and</a:t>
                      </a:r>
                    </a:p>
                    <a:p>
                      <a:pPr algn="ctr"/>
                      <a:r>
                        <a:rPr lang="en-US" sz="1800" dirty="0"/>
                        <a:t>which has an intention to begin a conductive and</a:t>
                      </a:r>
                    </a:p>
                    <a:p>
                      <a:pPr algn="ctr"/>
                      <a:r>
                        <a:rPr lang="en-US" sz="1800" dirty="0"/>
                        <a:t>direct interchanging the statistics in a secure</a:t>
                      </a:r>
                    </a:p>
                    <a:p>
                      <a:pPr algn="ctr"/>
                      <a:r>
                        <a:rPr lang="en-US" sz="1800" dirty="0"/>
                        <a:t>platform to coalesce with students, faculties and the</a:t>
                      </a:r>
                    </a:p>
                    <a:p>
                      <a:pPr algn="ctr"/>
                      <a:r>
                        <a:rPr lang="en-US" sz="1800" dirty="0"/>
                        <a:t>college/school administration. The student can</a:t>
                      </a:r>
                    </a:p>
                    <a:p>
                      <a:pPr algn="ctr"/>
                      <a:r>
                        <a:rPr lang="en-US" sz="1800" dirty="0"/>
                        <a:t>check their results through an SMS sent to the</a:t>
                      </a:r>
                    </a:p>
                    <a:p>
                      <a:pPr algn="ctr"/>
                      <a:r>
                        <a:rPr lang="en-US" sz="1800" dirty="0"/>
                        <a:t>student/parent’s contact numbers..</a:t>
                      </a:r>
                      <a:endParaRPr lang="en-IN" sz="1800" dirty="0"/>
                    </a:p>
                  </a:txBody>
                  <a:tcPr marL="0" marR="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13324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0" y="546100"/>
            <a:ext cx="4933156" cy="828000"/>
            <a:chOff x="690396" y="8642689"/>
            <a:chExt cx="3370629" cy="439424"/>
          </a:xfrm>
          <a:solidFill>
            <a:schemeClr val="accent1"/>
          </a:solidFill>
        </p:grpSpPr>
        <p:sp>
          <p:nvSpPr>
            <p:cNvPr id="24" name="object 4">
              <a:extLst>
                <a:ext uri="{FF2B5EF4-FFF2-40B4-BE49-F238E27FC236}">
                  <a16:creationId xmlns:a16="http://schemas.microsoft.com/office/drawing/2014/main" id="{FAC1F606-62F6-4305-800B-EF4BDCC04BC6}"/>
                </a:ext>
              </a:extLst>
            </p:cNvPr>
            <p:cNvSpPr/>
            <p:nvPr/>
          </p:nvSpPr>
          <p:spPr>
            <a:xfrm>
              <a:off x="690396" y="8642693"/>
              <a:ext cx="3154529" cy="439420"/>
            </a:xfrm>
            <a:custGeom>
              <a:avLst/>
              <a:gdLst/>
              <a:ahLst/>
              <a:cxnLst/>
              <a:rect l="l" t="t" r="r" b="b"/>
              <a:pathLst>
                <a:path w="3844925" h="439420">
                  <a:moveTo>
                    <a:pt x="0" y="439204"/>
                  </a:moveTo>
                  <a:lnTo>
                    <a:pt x="3844798" y="439204"/>
                  </a:lnTo>
                  <a:lnTo>
                    <a:pt x="3844798" y="0"/>
                  </a:lnTo>
                  <a:lnTo>
                    <a:pt x="0" y="0"/>
                  </a:lnTo>
                  <a:lnTo>
                    <a:pt x="0" y="439204"/>
                  </a:lnTo>
                  <a:close/>
                </a:path>
              </a:pathLst>
            </a:custGeom>
            <a:grpFill/>
          </p:spPr>
          <p:txBody>
            <a:bodyPr wrap="square" lIns="0" tIns="0" rIns="0" bIns="0" rtlCol="0"/>
            <a:lstStyle/>
            <a:p>
              <a:endParaRPr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p:spPr>
          <p:txBody>
            <a:bodyPr wrap="square" lIns="0" tIns="0" rIns="0" bIns="0" rtlCol="0"/>
            <a:lstStyle/>
            <a:p>
              <a:endParaRPr dirty="0"/>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38245"/>
            <a:ext cx="3581400" cy="474489"/>
          </a:xfrm>
          <a:prstGeom prst="rect">
            <a:avLst/>
          </a:prstGeom>
        </p:spPr>
        <p:txBody>
          <a:bodyPr vert="horz" wrap="square" lIns="0" tIns="12700" rIns="0" bIns="0" rtlCol="0">
            <a:spAutoFit/>
          </a:bodyPr>
          <a:lstStyle/>
          <a:p>
            <a:pPr marL="12700">
              <a:lnSpc>
                <a:spcPct val="100000"/>
              </a:lnSpc>
              <a:spcBef>
                <a:spcPts val="100"/>
              </a:spcBef>
            </a:pPr>
            <a:r>
              <a:rPr lang="en-US" sz="3000" b="1" dirty="0">
                <a:solidFill>
                  <a:srgbClr val="FFFFFF"/>
                </a:solidFill>
                <a:cs typeface="Source Sans Pro Light"/>
              </a:rPr>
              <a:t>PROJECT MODULES</a:t>
            </a:r>
            <a:endParaRPr lang="cs-CZ" sz="3000" b="1" dirty="0">
              <a:cs typeface="Source Sans Pro Light"/>
            </a:endParaRPr>
          </a:p>
        </p:txBody>
      </p:sp>
      <p:sp>
        <p:nvSpPr>
          <p:cNvPr id="12" name="object 10">
            <a:extLst>
              <a:ext uri="{FF2B5EF4-FFF2-40B4-BE49-F238E27FC236}">
                <a16:creationId xmlns:a16="http://schemas.microsoft.com/office/drawing/2014/main" id="{4B00ADBE-6249-46EB-B9DA-3742A4C1861C}"/>
              </a:ext>
            </a:extLst>
          </p:cNvPr>
          <p:cNvSpPr txBox="1"/>
          <p:nvPr/>
        </p:nvSpPr>
        <p:spPr>
          <a:xfrm>
            <a:off x="2308439" y="1773526"/>
            <a:ext cx="5184576" cy="5240409"/>
          </a:xfrm>
          <a:prstGeom prst="rect">
            <a:avLst/>
          </a:prstGeom>
        </p:spPr>
        <p:txBody>
          <a:bodyPr vert="horz" wrap="square" lIns="0" tIns="5080" rIns="0" bIns="0" rtlCol="0">
            <a:spAutoFit/>
          </a:bodyPr>
          <a:lstStyle/>
          <a:p>
            <a:pPr marL="514350" indent="-514350" algn="just">
              <a:lnSpc>
                <a:spcPct val="200000"/>
              </a:lnSpc>
              <a:buFont typeface="+mj-lt"/>
              <a:buAutoNum type="arabicPeriod"/>
            </a:pPr>
            <a:r>
              <a:rPr lang="en-US" sz="3500" b="1" i="0" dirty="0">
                <a:solidFill>
                  <a:srgbClr val="000000"/>
                </a:solidFill>
                <a:effectLst/>
              </a:rPr>
              <a:t>Ad</a:t>
            </a:r>
            <a:r>
              <a:rPr lang="en-US" sz="3500" b="1" dirty="0">
                <a:solidFill>
                  <a:srgbClr val="000000"/>
                </a:solidFill>
              </a:rPr>
              <a:t>min Page</a:t>
            </a:r>
            <a:r>
              <a:rPr lang="en-US" sz="3500" b="0" i="0" dirty="0">
                <a:solidFill>
                  <a:srgbClr val="000000"/>
                </a:solidFill>
                <a:effectLst/>
              </a:rPr>
              <a:t> </a:t>
            </a:r>
          </a:p>
          <a:p>
            <a:pPr marL="514350" indent="-514350" algn="just">
              <a:lnSpc>
                <a:spcPct val="200000"/>
              </a:lnSpc>
              <a:buFont typeface="+mj-lt"/>
              <a:buAutoNum type="arabicPeriod"/>
            </a:pPr>
            <a:r>
              <a:rPr lang="en-US" sz="3500" b="1" dirty="0">
                <a:solidFill>
                  <a:srgbClr val="000000"/>
                </a:solidFill>
              </a:rPr>
              <a:t>Homepage</a:t>
            </a:r>
            <a:endParaRPr lang="en-US" sz="3500" b="0" i="0" dirty="0">
              <a:solidFill>
                <a:srgbClr val="000000"/>
              </a:solidFill>
              <a:effectLst/>
            </a:endParaRPr>
          </a:p>
          <a:p>
            <a:pPr marL="514350" indent="-514350" algn="just">
              <a:lnSpc>
                <a:spcPct val="200000"/>
              </a:lnSpc>
              <a:buFont typeface="+mj-lt"/>
              <a:buAutoNum type="arabicPeriod"/>
            </a:pPr>
            <a:r>
              <a:rPr lang="en-US" sz="3500" b="1" dirty="0">
                <a:solidFill>
                  <a:srgbClr val="000000"/>
                </a:solidFill>
              </a:rPr>
              <a:t>Student List</a:t>
            </a:r>
            <a:r>
              <a:rPr lang="en-US" sz="3500" b="0" i="0" dirty="0">
                <a:solidFill>
                  <a:srgbClr val="000000"/>
                </a:solidFill>
                <a:effectLst/>
              </a:rPr>
              <a:t> </a:t>
            </a:r>
          </a:p>
          <a:p>
            <a:pPr marL="514350" indent="-514350" algn="just">
              <a:lnSpc>
                <a:spcPct val="200000"/>
              </a:lnSpc>
              <a:buFont typeface="+mj-lt"/>
              <a:buAutoNum type="arabicPeriod"/>
            </a:pPr>
            <a:r>
              <a:rPr lang="en-US" sz="3500" b="1" i="0" dirty="0">
                <a:solidFill>
                  <a:srgbClr val="000000"/>
                </a:solidFill>
                <a:effectLst/>
              </a:rPr>
              <a:t>Upload Student List</a:t>
            </a:r>
            <a:endParaRPr lang="en-US" sz="3500" b="0" i="0" dirty="0">
              <a:solidFill>
                <a:srgbClr val="000000"/>
              </a:solidFill>
              <a:effectLst/>
            </a:endParaRPr>
          </a:p>
          <a:p>
            <a:pPr marL="514350" indent="-514350" algn="just">
              <a:lnSpc>
                <a:spcPct val="200000"/>
              </a:lnSpc>
              <a:buFont typeface="+mj-lt"/>
              <a:buAutoNum type="arabicPeriod"/>
            </a:pPr>
            <a:r>
              <a:rPr lang="en-US" sz="3500" b="1" dirty="0">
                <a:solidFill>
                  <a:srgbClr val="000000"/>
                </a:solidFill>
              </a:rPr>
              <a:t>Result Sheet</a:t>
            </a:r>
            <a:endParaRPr lang="en-US" sz="3500" b="0" i="0" dirty="0">
              <a:solidFill>
                <a:srgbClr val="000000"/>
              </a:solidFill>
              <a:effectLst/>
            </a:endParaRPr>
          </a:p>
        </p:txBody>
      </p:sp>
      <p:sp>
        <p:nvSpPr>
          <p:cNvPr id="3" name="object 10">
            <a:extLst>
              <a:ext uri="{FF2B5EF4-FFF2-40B4-BE49-F238E27FC236}">
                <a16:creationId xmlns:a16="http://schemas.microsoft.com/office/drawing/2014/main" id="{F847FC31-A969-C6B1-40F4-B006DF430AD0}"/>
              </a:ext>
            </a:extLst>
          </p:cNvPr>
          <p:cNvSpPr txBox="1"/>
          <p:nvPr/>
        </p:nvSpPr>
        <p:spPr>
          <a:xfrm>
            <a:off x="8209012" y="1773525"/>
            <a:ext cx="5184576" cy="4163191"/>
          </a:xfrm>
          <a:prstGeom prst="rect">
            <a:avLst/>
          </a:prstGeom>
        </p:spPr>
        <p:txBody>
          <a:bodyPr vert="horz" wrap="square" lIns="0" tIns="5080" rIns="0" bIns="0" rtlCol="0">
            <a:spAutoFit/>
          </a:bodyPr>
          <a:lstStyle/>
          <a:p>
            <a:pPr algn="just">
              <a:lnSpc>
                <a:spcPct val="200000"/>
              </a:lnSpc>
            </a:pPr>
            <a:r>
              <a:rPr lang="en-US" sz="3500" b="1" dirty="0">
                <a:solidFill>
                  <a:srgbClr val="000000"/>
                </a:solidFill>
              </a:rPr>
              <a:t>6. Result Analysis</a:t>
            </a:r>
            <a:r>
              <a:rPr lang="en-US" sz="3500" b="0" i="0" dirty="0">
                <a:solidFill>
                  <a:srgbClr val="000000"/>
                </a:solidFill>
                <a:effectLst/>
              </a:rPr>
              <a:t> </a:t>
            </a:r>
          </a:p>
          <a:p>
            <a:pPr algn="just">
              <a:lnSpc>
                <a:spcPct val="200000"/>
              </a:lnSpc>
            </a:pPr>
            <a:r>
              <a:rPr lang="en-US" sz="3500" b="1" i="0" dirty="0">
                <a:solidFill>
                  <a:srgbClr val="000000"/>
                </a:solidFill>
                <a:effectLst/>
              </a:rPr>
              <a:t>7. </a:t>
            </a:r>
            <a:r>
              <a:rPr lang="en-US" sz="3500" b="1" dirty="0">
                <a:solidFill>
                  <a:srgbClr val="000000"/>
                </a:solidFill>
              </a:rPr>
              <a:t>Settings</a:t>
            </a:r>
          </a:p>
          <a:p>
            <a:pPr algn="just">
              <a:lnSpc>
                <a:spcPct val="200000"/>
              </a:lnSpc>
            </a:pPr>
            <a:r>
              <a:rPr lang="en-US" sz="3500" b="1" i="0" dirty="0">
                <a:solidFill>
                  <a:srgbClr val="000000"/>
                </a:solidFill>
                <a:effectLst/>
              </a:rPr>
              <a:t>8. Check Drop</a:t>
            </a:r>
            <a:r>
              <a:rPr lang="en-US" sz="3500" b="0" i="0" dirty="0">
                <a:solidFill>
                  <a:srgbClr val="000000"/>
                </a:solidFill>
                <a:effectLst/>
              </a:rPr>
              <a:t> </a:t>
            </a:r>
          </a:p>
          <a:p>
            <a:pPr algn="just">
              <a:lnSpc>
                <a:spcPct val="200000"/>
              </a:lnSpc>
            </a:pPr>
            <a:r>
              <a:rPr lang="en-US" sz="3500" b="1" dirty="0">
                <a:solidFill>
                  <a:srgbClr val="000000"/>
                </a:solidFill>
              </a:rPr>
              <a:t>9. Logout</a:t>
            </a:r>
            <a:endParaRPr lang="en-US" sz="3500" b="0" i="0" dirty="0">
              <a:solidFill>
                <a:srgbClr val="000000"/>
              </a:solidFill>
              <a:effectLst/>
            </a:endParaRPr>
          </a:p>
        </p:txBody>
      </p:sp>
    </p:spTree>
    <p:extLst>
      <p:ext uri="{BB962C8B-B14F-4D97-AF65-F5344CB8AC3E}">
        <p14:creationId xmlns:p14="http://schemas.microsoft.com/office/powerpoint/2010/main" val="2253814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0" y="546100"/>
            <a:ext cx="5976764" cy="828000"/>
            <a:chOff x="690396" y="8642689"/>
            <a:chExt cx="3370629" cy="439424"/>
          </a:xfrm>
          <a:solidFill>
            <a:schemeClr val="accent1"/>
          </a:solidFill>
        </p:grpSpPr>
        <p:sp>
          <p:nvSpPr>
            <p:cNvPr id="24" name="object 4">
              <a:extLst>
                <a:ext uri="{FF2B5EF4-FFF2-40B4-BE49-F238E27FC236}">
                  <a16:creationId xmlns:a16="http://schemas.microsoft.com/office/drawing/2014/main" id="{FAC1F606-62F6-4305-800B-EF4BDCC04BC6}"/>
                </a:ext>
              </a:extLst>
            </p:cNvPr>
            <p:cNvSpPr/>
            <p:nvPr/>
          </p:nvSpPr>
          <p:spPr>
            <a:xfrm>
              <a:off x="690396" y="8642693"/>
              <a:ext cx="3154529" cy="439420"/>
            </a:xfrm>
            <a:custGeom>
              <a:avLst/>
              <a:gdLst/>
              <a:ahLst/>
              <a:cxnLst/>
              <a:rect l="l" t="t" r="r" b="b"/>
              <a:pathLst>
                <a:path w="3844925" h="439420">
                  <a:moveTo>
                    <a:pt x="0" y="439204"/>
                  </a:moveTo>
                  <a:lnTo>
                    <a:pt x="3844798" y="439204"/>
                  </a:lnTo>
                  <a:lnTo>
                    <a:pt x="3844798" y="0"/>
                  </a:lnTo>
                  <a:lnTo>
                    <a:pt x="0" y="0"/>
                  </a:lnTo>
                  <a:lnTo>
                    <a:pt x="0" y="439204"/>
                  </a:lnTo>
                  <a:close/>
                </a:path>
              </a:pathLst>
            </a:custGeom>
            <a:grpFill/>
          </p:spPr>
          <p:txBody>
            <a:bodyPr wrap="square" lIns="0" tIns="0" rIns="0" bIns="0" rtlCol="0"/>
            <a:lstStyle/>
            <a:p>
              <a:endParaRPr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p:spPr>
          <p:txBody>
            <a:bodyPr wrap="square" lIns="0" tIns="0" rIns="0" bIns="0" rtlCol="0"/>
            <a:lstStyle/>
            <a:p>
              <a:endParaRPr dirty="0"/>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38245"/>
            <a:ext cx="5022776" cy="474489"/>
          </a:xfrm>
          <a:prstGeom prst="rect">
            <a:avLst/>
          </a:prstGeom>
        </p:spPr>
        <p:txBody>
          <a:bodyPr vert="horz" wrap="square" lIns="0" tIns="12700" rIns="0" bIns="0" rtlCol="0">
            <a:spAutoFit/>
          </a:bodyPr>
          <a:lstStyle/>
          <a:p>
            <a:pPr marL="12700">
              <a:lnSpc>
                <a:spcPct val="100000"/>
              </a:lnSpc>
              <a:spcBef>
                <a:spcPts val="100"/>
              </a:spcBef>
            </a:pPr>
            <a:r>
              <a:rPr lang="en-US" sz="3000" b="1" dirty="0">
                <a:solidFill>
                  <a:srgbClr val="FFFFFF"/>
                </a:solidFill>
                <a:cs typeface="Source Sans Pro Light"/>
              </a:rPr>
              <a:t>H/W &amp; S/W Requirements</a:t>
            </a:r>
            <a:endParaRPr lang="cs-CZ" sz="3000" b="1" dirty="0">
              <a:cs typeface="Source Sans Pro Light"/>
            </a:endParaRPr>
          </a:p>
        </p:txBody>
      </p:sp>
      <p:sp>
        <p:nvSpPr>
          <p:cNvPr id="12" name="object 10">
            <a:extLst>
              <a:ext uri="{FF2B5EF4-FFF2-40B4-BE49-F238E27FC236}">
                <a16:creationId xmlns:a16="http://schemas.microsoft.com/office/drawing/2014/main" id="{4B00ADBE-6249-46EB-B9DA-3742A4C1861C}"/>
              </a:ext>
            </a:extLst>
          </p:cNvPr>
          <p:cNvSpPr txBox="1"/>
          <p:nvPr/>
        </p:nvSpPr>
        <p:spPr>
          <a:xfrm>
            <a:off x="949117" y="2106340"/>
            <a:ext cx="5184576" cy="5692456"/>
          </a:xfrm>
          <a:prstGeom prst="rect">
            <a:avLst/>
          </a:prstGeom>
          <a:ln>
            <a:solidFill>
              <a:schemeClr val="accent1">
                <a:lumMod val="40000"/>
                <a:lumOff val="60000"/>
              </a:schemeClr>
            </a:solidFill>
          </a:ln>
        </p:spPr>
        <p:style>
          <a:lnRef idx="2">
            <a:schemeClr val="accent5"/>
          </a:lnRef>
          <a:fillRef idx="1">
            <a:schemeClr val="lt1"/>
          </a:fillRef>
          <a:effectRef idx="0">
            <a:schemeClr val="accent5"/>
          </a:effectRef>
          <a:fontRef idx="minor">
            <a:schemeClr val="dk1"/>
          </a:fontRef>
        </p:style>
        <p:txBody>
          <a:bodyPr vert="horz" wrap="square" lIns="0" tIns="5080" rIns="0" bIns="0" rtlCol="0">
            <a:spAutoFit/>
          </a:bodyPr>
          <a:lstStyle/>
          <a:p>
            <a:pPr algn="ctr">
              <a:lnSpc>
                <a:spcPct val="150000"/>
              </a:lnSpc>
            </a:pPr>
            <a:r>
              <a:rPr lang="en-US" sz="3500" b="1" i="0" dirty="0">
                <a:solidFill>
                  <a:srgbClr val="000000"/>
                </a:solidFill>
                <a:effectLst/>
              </a:rPr>
              <a:t>  Hardware Requirements</a:t>
            </a:r>
          </a:p>
          <a:p>
            <a:pPr marL="971550" lvl="1" indent="-514350" algn="just">
              <a:lnSpc>
                <a:spcPct val="200000"/>
              </a:lnSpc>
              <a:buFont typeface="+mj-lt"/>
              <a:buAutoNum type="arabicPeriod"/>
            </a:pPr>
            <a:r>
              <a:rPr lang="en-US" sz="2500" b="1" dirty="0">
                <a:solidFill>
                  <a:srgbClr val="000000"/>
                </a:solidFill>
              </a:rPr>
              <a:t>Multi-core Processor </a:t>
            </a:r>
          </a:p>
          <a:p>
            <a:pPr marL="971550" lvl="1" indent="-514350" algn="just">
              <a:lnSpc>
                <a:spcPct val="200000"/>
              </a:lnSpc>
              <a:buFont typeface="+mj-lt"/>
              <a:buAutoNum type="arabicPeriod"/>
            </a:pPr>
            <a:r>
              <a:rPr lang="en-US" sz="2500" b="1" i="0" dirty="0">
                <a:solidFill>
                  <a:srgbClr val="000000"/>
                </a:solidFill>
                <a:effectLst/>
              </a:rPr>
              <a:t>Minimu</a:t>
            </a:r>
            <a:r>
              <a:rPr lang="en-US" sz="2500" b="1" dirty="0">
                <a:solidFill>
                  <a:srgbClr val="000000"/>
                </a:solidFill>
              </a:rPr>
              <a:t>m 4 GB RAM</a:t>
            </a:r>
          </a:p>
          <a:p>
            <a:pPr marL="971550" lvl="1" indent="-514350" algn="just">
              <a:lnSpc>
                <a:spcPct val="200000"/>
              </a:lnSpc>
              <a:buFont typeface="+mj-lt"/>
              <a:buAutoNum type="arabicPeriod"/>
            </a:pPr>
            <a:r>
              <a:rPr lang="en-US" sz="2500" b="1" i="0" dirty="0">
                <a:solidFill>
                  <a:srgbClr val="000000"/>
                </a:solidFill>
                <a:effectLst/>
              </a:rPr>
              <a:t>SSD</a:t>
            </a:r>
          </a:p>
          <a:p>
            <a:pPr marL="971550" lvl="1" indent="-514350" algn="just">
              <a:lnSpc>
                <a:spcPct val="200000"/>
              </a:lnSpc>
              <a:buFont typeface="+mj-lt"/>
              <a:buAutoNum type="arabicPeriod"/>
            </a:pPr>
            <a:r>
              <a:rPr lang="en-US" sz="2500" b="1" dirty="0">
                <a:solidFill>
                  <a:srgbClr val="000000"/>
                </a:solidFill>
              </a:rPr>
              <a:t>Ethernet</a:t>
            </a:r>
            <a:endParaRPr lang="en-US" sz="2500" b="0" i="0" dirty="0">
              <a:solidFill>
                <a:srgbClr val="000000"/>
              </a:solidFill>
              <a:effectLst/>
            </a:endParaRPr>
          </a:p>
          <a:p>
            <a:pPr lvl="1" algn="just">
              <a:lnSpc>
                <a:spcPct val="200000"/>
              </a:lnSpc>
            </a:pPr>
            <a:endParaRPr lang="en-US" sz="3500" dirty="0">
              <a:solidFill>
                <a:srgbClr val="000000"/>
              </a:solidFill>
            </a:endParaRPr>
          </a:p>
          <a:p>
            <a:pPr algn="just">
              <a:lnSpc>
                <a:spcPct val="150000"/>
              </a:lnSpc>
            </a:pPr>
            <a:endParaRPr lang="en-US" sz="3500" b="0" i="0" dirty="0">
              <a:solidFill>
                <a:srgbClr val="000000"/>
              </a:solidFill>
              <a:effectLst/>
            </a:endParaRPr>
          </a:p>
        </p:txBody>
      </p:sp>
      <p:sp>
        <p:nvSpPr>
          <p:cNvPr id="2" name="object 10">
            <a:extLst>
              <a:ext uri="{FF2B5EF4-FFF2-40B4-BE49-F238E27FC236}">
                <a16:creationId xmlns:a16="http://schemas.microsoft.com/office/drawing/2014/main" id="{FFF31DA9-B2D2-5A3E-BDF2-59EFAA78EFF7}"/>
              </a:ext>
            </a:extLst>
          </p:cNvPr>
          <p:cNvSpPr txBox="1"/>
          <p:nvPr/>
        </p:nvSpPr>
        <p:spPr>
          <a:xfrm>
            <a:off x="6480820" y="2106340"/>
            <a:ext cx="5184576" cy="6192593"/>
          </a:xfrm>
          <a:prstGeom prst="rect">
            <a:avLst/>
          </a:prstGeom>
          <a:ln>
            <a:solidFill>
              <a:schemeClr val="accent1">
                <a:lumMod val="40000"/>
                <a:lumOff val="60000"/>
              </a:schemeClr>
            </a:solidFill>
          </a:ln>
        </p:spPr>
        <p:style>
          <a:lnRef idx="2">
            <a:schemeClr val="accent5"/>
          </a:lnRef>
          <a:fillRef idx="1">
            <a:schemeClr val="lt1"/>
          </a:fillRef>
          <a:effectRef idx="0">
            <a:schemeClr val="accent5"/>
          </a:effectRef>
          <a:fontRef idx="minor">
            <a:schemeClr val="dk1"/>
          </a:fontRef>
        </p:style>
        <p:txBody>
          <a:bodyPr vert="horz" wrap="square" lIns="0" tIns="5080" rIns="0" bIns="0" rtlCol="0">
            <a:spAutoFit/>
          </a:bodyPr>
          <a:lstStyle/>
          <a:p>
            <a:pPr algn="ctr">
              <a:lnSpc>
                <a:spcPct val="150000"/>
              </a:lnSpc>
            </a:pPr>
            <a:r>
              <a:rPr lang="en-US" sz="3500" b="1" i="0" dirty="0">
                <a:solidFill>
                  <a:srgbClr val="000000"/>
                </a:solidFill>
                <a:effectLst/>
              </a:rPr>
              <a:t>  Software Requirements</a:t>
            </a:r>
          </a:p>
          <a:p>
            <a:pPr marL="971550" marR="0" lvl="1" indent="-514350" algn="just" defTabSz="457200" rtl="0" eaLnBrk="1" fontAlgn="auto" latinLnBrk="0" hangingPunct="1">
              <a:lnSpc>
                <a:spcPct val="200000"/>
              </a:lnSpc>
              <a:spcBef>
                <a:spcPts val="0"/>
              </a:spcBef>
              <a:spcAft>
                <a:spcPts val="0"/>
              </a:spcAft>
              <a:buClrTx/>
              <a:buSzTx/>
              <a:buFont typeface="+mj-lt"/>
              <a:buAutoNum type="arabicPeriod"/>
              <a:tabLst/>
              <a:defRPr/>
            </a:pPr>
            <a:r>
              <a:rPr lang="en-US" sz="2500" b="1" dirty="0">
                <a:solidFill>
                  <a:srgbClr val="000000"/>
                </a:solidFill>
                <a:latin typeface="Calibri" panose="020F0502020204030204"/>
              </a:rPr>
              <a:t>VS Code</a:t>
            </a:r>
          </a:p>
          <a:p>
            <a:pPr marL="971550" marR="0" lvl="1" indent="-514350" algn="just" defTabSz="457200" rtl="0" eaLnBrk="1" fontAlgn="auto" latinLnBrk="0" hangingPunct="1">
              <a:lnSpc>
                <a:spcPct val="200000"/>
              </a:lnSpc>
              <a:spcBef>
                <a:spcPts val="0"/>
              </a:spcBef>
              <a:spcAft>
                <a:spcPts val="0"/>
              </a:spcAft>
              <a:buClrTx/>
              <a:buSzTx/>
              <a:buFont typeface="+mj-lt"/>
              <a:buAutoNum type="arabicPeriod"/>
              <a:tabLst/>
              <a:defRPr/>
            </a:pPr>
            <a:r>
              <a:rPr lang="en-US" sz="2500" b="1" i="0" dirty="0">
                <a:solidFill>
                  <a:srgbClr val="000000"/>
                </a:solidFill>
                <a:effectLst/>
                <a:latin typeface="Calibri" panose="020F0502020204030204"/>
              </a:rPr>
              <a:t>Python (Flask)</a:t>
            </a:r>
          </a:p>
          <a:p>
            <a:pPr marL="971550" marR="0" lvl="1" indent="-514350" algn="just" defTabSz="457200" rtl="0" eaLnBrk="1" fontAlgn="auto" latinLnBrk="0" hangingPunct="1">
              <a:lnSpc>
                <a:spcPct val="200000"/>
              </a:lnSpc>
              <a:spcBef>
                <a:spcPts val="0"/>
              </a:spcBef>
              <a:spcAft>
                <a:spcPts val="0"/>
              </a:spcAft>
              <a:buClrTx/>
              <a:buSzTx/>
              <a:buFont typeface="+mj-lt"/>
              <a:buAutoNum type="arabicPeriod"/>
              <a:tabLst/>
              <a:defRPr/>
            </a:pPr>
            <a:r>
              <a:rPr lang="en-US" sz="2500" b="1" dirty="0">
                <a:solidFill>
                  <a:srgbClr val="000000"/>
                </a:solidFill>
                <a:latin typeface="Calibri" panose="020F0502020204030204"/>
              </a:rPr>
              <a:t>HTML5</a:t>
            </a:r>
          </a:p>
          <a:p>
            <a:pPr marL="971550" marR="0" lvl="1" indent="-514350" algn="just" defTabSz="457200" rtl="0" eaLnBrk="1" fontAlgn="auto" latinLnBrk="0" hangingPunct="1">
              <a:lnSpc>
                <a:spcPct val="200000"/>
              </a:lnSpc>
              <a:spcBef>
                <a:spcPts val="0"/>
              </a:spcBef>
              <a:spcAft>
                <a:spcPts val="0"/>
              </a:spcAft>
              <a:buClrTx/>
              <a:buSzTx/>
              <a:buFont typeface="+mj-lt"/>
              <a:buAutoNum type="arabicPeriod"/>
              <a:tabLst/>
              <a:defRPr/>
            </a:pPr>
            <a:r>
              <a:rPr lang="en-US" sz="2500" b="1" i="0" dirty="0">
                <a:solidFill>
                  <a:srgbClr val="000000"/>
                </a:solidFill>
                <a:effectLst/>
                <a:latin typeface="Calibri" panose="020F0502020204030204"/>
              </a:rPr>
              <a:t>CSS</a:t>
            </a:r>
          </a:p>
          <a:p>
            <a:pPr marL="971550" marR="0" lvl="1" indent="-514350" algn="just" defTabSz="457200" rtl="0" eaLnBrk="1" fontAlgn="auto" latinLnBrk="0" hangingPunct="1">
              <a:lnSpc>
                <a:spcPct val="200000"/>
              </a:lnSpc>
              <a:spcBef>
                <a:spcPts val="0"/>
              </a:spcBef>
              <a:spcAft>
                <a:spcPts val="0"/>
              </a:spcAft>
              <a:buClrTx/>
              <a:buSzTx/>
              <a:buFont typeface="+mj-lt"/>
              <a:buAutoNum type="arabicPeriod"/>
              <a:tabLst/>
              <a:defRPr/>
            </a:pPr>
            <a:r>
              <a:rPr lang="en-US" sz="2500" b="1" dirty="0">
                <a:solidFill>
                  <a:srgbClr val="000000"/>
                </a:solidFill>
                <a:latin typeface="Calibri" panose="020F0502020204030204"/>
              </a:rPr>
              <a:t>Windows</a:t>
            </a:r>
            <a:endParaRPr lang="en-US" sz="3500" b="0" i="0" dirty="0">
              <a:solidFill>
                <a:srgbClr val="000000"/>
              </a:solidFill>
              <a:effectLst/>
            </a:endParaRPr>
          </a:p>
          <a:p>
            <a:pPr algn="just">
              <a:lnSpc>
                <a:spcPct val="150000"/>
              </a:lnSpc>
            </a:pPr>
            <a:endParaRPr lang="en-US" sz="3500" dirty="0">
              <a:solidFill>
                <a:srgbClr val="000000"/>
              </a:solidFill>
            </a:endParaRPr>
          </a:p>
          <a:p>
            <a:pPr algn="just">
              <a:lnSpc>
                <a:spcPct val="150000"/>
              </a:lnSpc>
            </a:pPr>
            <a:endParaRPr lang="en-US" sz="3500" b="0" i="0" dirty="0">
              <a:solidFill>
                <a:srgbClr val="000000"/>
              </a:solidFill>
              <a:effectLst/>
            </a:endParaRPr>
          </a:p>
        </p:txBody>
      </p:sp>
      <p:sp>
        <p:nvSpPr>
          <p:cNvPr id="4" name="object 10">
            <a:extLst>
              <a:ext uri="{FF2B5EF4-FFF2-40B4-BE49-F238E27FC236}">
                <a16:creationId xmlns:a16="http://schemas.microsoft.com/office/drawing/2014/main" id="{C209378F-66FF-1480-FE16-39F6B835ABB0}"/>
              </a:ext>
            </a:extLst>
          </p:cNvPr>
          <p:cNvSpPr txBox="1"/>
          <p:nvPr/>
        </p:nvSpPr>
        <p:spPr>
          <a:xfrm>
            <a:off x="11988471" y="2106340"/>
            <a:ext cx="5184576" cy="3884268"/>
          </a:xfrm>
          <a:prstGeom prst="rect">
            <a:avLst/>
          </a:prstGeom>
          <a:ln>
            <a:solidFill>
              <a:schemeClr val="accent1">
                <a:lumMod val="40000"/>
                <a:lumOff val="60000"/>
              </a:schemeClr>
            </a:solidFill>
          </a:ln>
        </p:spPr>
        <p:style>
          <a:lnRef idx="2">
            <a:schemeClr val="accent5"/>
          </a:lnRef>
          <a:fillRef idx="1">
            <a:schemeClr val="lt1"/>
          </a:fillRef>
          <a:effectRef idx="0">
            <a:schemeClr val="accent5"/>
          </a:effectRef>
          <a:fontRef idx="minor">
            <a:schemeClr val="dk1"/>
          </a:fontRef>
        </p:style>
        <p:txBody>
          <a:bodyPr vert="horz" wrap="square" lIns="0" tIns="5080" rIns="0" bIns="0" rtlCol="0">
            <a:spAutoFit/>
          </a:bodyPr>
          <a:lstStyle/>
          <a:p>
            <a:pPr algn="ctr">
              <a:lnSpc>
                <a:spcPct val="150000"/>
              </a:lnSpc>
            </a:pPr>
            <a:r>
              <a:rPr lang="en-US" sz="3500" b="1" i="0" dirty="0">
                <a:solidFill>
                  <a:srgbClr val="000000"/>
                </a:solidFill>
                <a:effectLst/>
              </a:rPr>
              <a:t>  Database &amp; API</a:t>
            </a:r>
          </a:p>
          <a:p>
            <a:pPr marL="971550" marR="0" lvl="1" indent="-514350" algn="just" defTabSz="457200" rtl="0" eaLnBrk="1" fontAlgn="auto" latinLnBrk="0" hangingPunct="1">
              <a:lnSpc>
                <a:spcPct val="200000"/>
              </a:lnSpc>
              <a:spcBef>
                <a:spcPts val="0"/>
              </a:spcBef>
              <a:spcAft>
                <a:spcPts val="0"/>
              </a:spcAft>
              <a:buClrTx/>
              <a:buSzTx/>
              <a:buFont typeface="+mj-lt"/>
              <a:buAutoNum type="arabicPeriod"/>
              <a:tabLst/>
              <a:defRPr/>
            </a:pPr>
            <a:r>
              <a:rPr lang="en-US" sz="2500" b="1" dirty="0">
                <a:solidFill>
                  <a:srgbClr val="000000"/>
                </a:solidFill>
                <a:latin typeface="Calibri" panose="020F0502020204030204"/>
              </a:rPr>
              <a:t>MongoDB</a:t>
            </a:r>
          </a:p>
          <a:p>
            <a:pPr marL="971550" marR="0" lvl="1" indent="-514350" algn="just" defTabSz="457200" rtl="0" eaLnBrk="1" fontAlgn="auto" latinLnBrk="0" hangingPunct="1">
              <a:lnSpc>
                <a:spcPct val="200000"/>
              </a:lnSpc>
              <a:spcBef>
                <a:spcPts val="0"/>
              </a:spcBef>
              <a:spcAft>
                <a:spcPts val="0"/>
              </a:spcAft>
              <a:buClrTx/>
              <a:buSzTx/>
              <a:buFont typeface="+mj-lt"/>
              <a:buAutoNum type="arabicPeriod"/>
              <a:tabLst/>
              <a:defRPr/>
            </a:pPr>
            <a:r>
              <a:rPr lang="en-US" sz="2500" b="1" i="0" dirty="0">
                <a:solidFill>
                  <a:srgbClr val="000000"/>
                </a:solidFill>
                <a:effectLst/>
                <a:latin typeface="Calibri" panose="020F0502020204030204"/>
              </a:rPr>
              <a:t>Python (</a:t>
            </a:r>
            <a:r>
              <a:rPr lang="en-US" sz="2500" b="1" i="0" dirty="0" err="1">
                <a:solidFill>
                  <a:srgbClr val="000000"/>
                </a:solidFill>
                <a:effectLst/>
                <a:latin typeface="Calibri" panose="020F0502020204030204"/>
              </a:rPr>
              <a:t>Pymongo</a:t>
            </a:r>
            <a:r>
              <a:rPr lang="en-US" sz="2500" b="1" i="0" dirty="0">
                <a:solidFill>
                  <a:srgbClr val="000000"/>
                </a:solidFill>
                <a:effectLst/>
                <a:latin typeface="Calibri" panose="020F0502020204030204"/>
              </a:rPr>
              <a:t>)</a:t>
            </a:r>
            <a:endParaRPr lang="en-US" sz="3500" b="0" i="0" dirty="0">
              <a:solidFill>
                <a:srgbClr val="000000"/>
              </a:solidFill>
              <a:effectLst/>
            </a:endParaRPr>
          </a:p>
          <a:p>
            <a:pPr algn="just">
              <a:lnSpc>
                <a:spcPct val="150000"/>
              </a:lnSpc>
            </a:pPr>
            <a:endParaRPr lang="en-US" sz="3500" dirty="0">
              <a:solidFill>
                <a:srgbClr val="000000"/>
              </a:solidFill>
            </a:endParaRPr>
          </a:p>
          <a:p>
            <a:pPr algn="just">
              <a:lnSpc>
                <a:spcPct val="150000"/>
              </a:lnSpc>
            </a:pPr>
            <a:endParaRPr lang="en-US" sz="3500" b="0" i="0" dirty="0">
              <a:solidFill>
                <a:srgbClr val="000000"/>
              </a:solidFill>
              <a:effectLst/>
            </a:endParaRPr>
          </a:p>
        </p:txBody>
      </p:sp>
    </p:spTree>
    <p:extLst>
      <p:ext uri="{BB962C8B-B14F-4D97-AF65-F5344CB8AC3E}">
        <p14:creationId xmlns:p14="http://schemas.microsoft.com/office/powerpoint/2010/main" val="39233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0" y="546100"/>
            <a:ext cx="5472708" cy="828000"/>
            <a:chOff x="690396" y="8642689"/>
            <a:chExt cx="3370629" cy="439424"/>
          </a:xfrm>
          <a:solidFill>
            <a:schemeClr val="accent1"/>
          </a:solidFill>
        </p:grpSpPr>
        <p:sp>
          <p:nvSpPr>
            <p:cNvPr id="24" name="object 4">
              <a:extLst>
                <a:ext uri="{FF2B5EF4-FFF2-40B4-BE49-F238E27FC236}">
                  <a16:creationId xmlns:a16="http://schemas.microsoft.com/office/drawing/2014/main" id="{FAC1F606-62F6-4305-800B-EF4BDCC04BC6}"/>
                </a:ext>
              </a:extLst>
            </p:cNvPr>
            <p:cNvSpPr/>
            <p:nvPr/>
          </p:nvSpPr>
          <p:spPr>
            <a:xfrm>
              <a:off x="690396" y="8642693"/>
              <a:ext cx="3154529" cy="439420"/>
            </a:xfrm>
            <a:custGeom>
              <a:avLst/>
              <a:gdLst/>
              <a:ahLst/>
              <a:cxnLst/>
              <a:rect l="l" t="t" r="r" b="b"/>
              <a:pathLst>
                <a:path w="3844925" h="439420">
                  <a:moveTo>
                    <a:pt x="0" y="439204"/>
                  </a:moveTo>
                  <a:lnTo>
                    <a:pt x="3844798" y="439204"/>
                  </a:lnTo>
                  <a:lnTo>
                    <a:pt x="3844798" y="0"/>
                  </a:lnTo>
                  <a:lnTo>
                    <a:pt x="0" y="0"/>
                  </a:lnTo>
                  <a:lnTo>
                    <a:pt x="0" y="439204"/>
                  </a:lnTo>
                  <a:close/>
                </a:path>
              </a:pathLst>
            </a:custGeom>
            <a:grpFill/>
          </p:spPr>
          <p:txBody>
            <a:bodyPr wrap="square" lIns="0" tIns="0" rIns="0" bIns="0" rtlCol="0"/>
            <a:lstStyle/>
            <a:p>
              <a:endParaRPr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p:spPr>
          <p:txBody>
            <a:bodyPr wrap="square" lIns="0" tIns="0" rIns="0" bIns="0" rtlCol="0"/>
            <a:lstStyle/>
            <a:p>
              <a:endParaRPr dirty="0"/>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38245"/>
            <a:ext cx="4093290" cy="474489"/>
          </a:xfrm>
          <a:prstGeom prst="rect">
            <a:avLst/>
          </a:prstGeom>
        </p:spPr>
        <p:txBody>
          <a:bodyPr vert="horz" wrap="square" lIns="0" tIns="12700" rIns="0" bIns="0" rtlCol="0">
            <a:spAutoFit/>
          </a:bodyPr>
          <a:lstStyle/>
          <a:p>
            <a:pPr marL="12700">
              <a:lnSpc>
                <a:spcPct val="100000"/>
              </a:lnSpc>
              <a:spcBef>
                <a:spcPts val="100"/>
              </a:spcBef>
            </a:pPr>
            <a:r>
              <a:rPr lang="en-US" sz="3000" b="1" dirty="0">
                <a:solidFill>
                  <a:srgbClr val="FFFFFF"/>
                </a:solidFill>
                <a:cs typeface="Source Sans Pro Light"/>
              </a:rPr>
              <a:t>ARCHITECTURE DIAGRAM</a:t>
            </a:r>
            <a:endParaRPr lang="cs-CZ" sz="3000" b="1" dirty="0">
              <a:cs typeface="Source Sans Pro Light"/>
            </a:endParaRPr>
          </a:p>
        </p:txBody>
      </p:sp>
      <p:pic>
        <p:nvPicPr>
          <p:cNvPr id="2" name="Picture 1">
            <a:extLst>
              <a:ext uri="{FF2B5EF4-FFF2-40B4-BE49-F238E27FC236}">
                <a16:creationId xmlns:a16="http://schemas.microsoft.com/office/drawing/2014/main" id="{E4F43DF0-3199-799F-9B81-8A644C60C20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92630" y="1374092"/>
            <a:ext cx="7895846" cy="8930067"/>
          </a:xfrm>
          <a:prstGeom prst="rect">
            <a:avLst/>
          </a:prstGeom>
          <a:noFill/>
          <a:ln>
            <a:noFill/>
          </a:ln>
        </p:spPr>
      </p:pic>
    </p:spTree>
    <p:extLst>
      <p:ext uri="{BB962C8B-B14F-4D97-AF65-F5344CB8AC3E}">
        <p14:creationId xmlns:p14="http://schemas.microsoft.com/office/powerpoint/2010/main" val="13433652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ow plants gain energy - by Lifeliqe.pptx" id="{67419C1C-70D9-494D-9EDF-6ED4215E7C68}" vid="{7C71F565-3F1A-499B-A4A9-48B5FA876A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How plants gain energy</Template>
  <TotalTime>565</TotalTime>
  <Words>1099</Words>
  <Application>Microsoft Office PowerPoint</Application>
  <PresentationFormat>Custom</PresentationFormat>
  <Paragraphs>124</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Source Sans Pro</vt:lpstr>
      <vt:lpstr>Source Sans Pro Light</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Teams 365</dc:creator>
  <cp:lastModifiedBy>Naved Sutar</cp:lastModifiedBy>
  <cp:revision>16</cp:revision>
  <dcterms:created xsi:type="dcterms:W3CDTF">2024-04-19T07:07:12Z</dcterms:created>
  <dcterms:modified xsi:type="dcterms:W3CDTF">2024-04-24T06:17:23Z</dcterms:modified>
</cp:coreProperties>
</file>