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81" r:id="rId3"/>
    <p:sldId id="287" r:id="rId4"/>
    <p:sldId id="288" r:id="rId5"/>
    <p:sldId id="258" r:id="rId6"/>
    <p:sldId id="261" r:id="rId7"/>
    <p:sldId id="286" r:id="rId8"/>
    <p:sldId id="265" r:id="rId9"/>
    <p:sldId id="289" r:id="rId10"/>
    <p:sldId id="291" r:id="rId11"/>
    <p:sldId id="280"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2213"/>
    <a:srgbClr val="52A5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59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FF99412-A958-4166-ABA9-A517EB3A9491}" type="datetimeFigureOut">
              <a:rPr lang="en-IN" smtClean="0"/>
              <a:t>19-04-2024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4AB627D-1759-4452-BA84-A2E5A3E87F42}" type="slidenum">
              <a:rPr lang="en-IN" smtClean="0"/>
              <a:t>‹#›</a:t>
            </a:fld>
            <a:endParaRPr lang="en-IN"/>
          </a:p>
        </p:txBody>
      </p:sp>
    </p:spTree>
    <p:extLst>
      <p:ext uri="{BB962C8B-B14F-4D97-AF65-F5344CB8AC3E}">
        <p14:creationId xmlns:p14="http://schemas.microsoft.com/office/powerpoint/2010/main" val="334497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B627D-1759-4452-BA84-A2E5A3E87F42}" type="slidenum">
              <a:rPr lang="en-IN" smtClean="0"/>
              <a:t>1</a:t>
            </a:fld>
            <a:endParaRPr lang="en-IN"/>
          </a:p>
        </p:txBody>
      </p:sp>
    </p:spTree>
    <p:extLst>
      <p:ext uri="{BB962C8B-B14F-4D97-AF65-F5344CB8AC3E}">
        <p14:creationId xmlns:p14="http://schemas.microsoft.com/office/powerpoint/2010/main" val="259068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562213"/>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562213"/>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562213"/>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7222" y="490854"/>
            <a:ext cx="8369554" cy="680719"/>
          </a:xfrm>
          <a:prstGeom prst="rect">
            <a:avLst/>
          </a:prstGeom>
        </p:spPr>
        <p:txBody>
          <a:bodyPr wrap="square" lIns="0" tIns="0" rIns="0" bIns="0">
            <a:spAutoFit/>
          </a:bodyPr>
          <a:lstStyle>
            <a:lvl1pPr>
              <a:defRPr sz="4300" b="0" i="0">
                <a:solidFill>
                  <a:srgbClr val="562213"/>
                </a:solidFill>
                <a:latin typeface="Arial MT"/>
                <a:cs typeface="Arial MT"/>
              </a:defRPr>
            </a:lvl1pPr>
          </a:lstStyle>
          <a:p>
            <a:endParaRPr/>
          </a:p>
        </p:txBody>
      </p:sp>
      <p:sp>
        <p:nvSpPr>
          <p:cNvPr id="3" name="Holder 3"/>
          <p:cNvSpPr>
            <a:spLocks noGrp="1"/>
          </p:cNvSpPr>
          <p:nvPr>
            <p:ph type="body" idx="1"/>
          </p:nvPr>
        </p:nvSpPr>
        <p:spPr>
          <a:xfrm>
            <a:off x="332232" y="1398778"/>
            <a:ext cx="8479535" cy="2601595"/>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4/19/2024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6858000"/>
          </a:xfrm>
          <a:prstGeom prst="rect">
            <a:avLst/>
          </a:prstGeom>
        </p:spPr>
      </p:pic>
      <p:grpSp>
        <p:nvGrpSpPr>
          <p:cNvPr id="3" name="object 3"/>
          <p:cNvGrpSpPr/>
          <p:nvPr/>
        </p:nvGrpSpPr>
        <p:grpSpPr>
          <a:xfrm>
            <a:off x="3304" y="0"/>
            <a:ext cx="9140695" cy="6858000"/>
            <a:chOff x="3304" y="0"/>
            <a:chExt cx="9140695"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4"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172211" y="1045463"/>
              <a:ext cx="1155192" cy="1150619"/>
            </a:xfrm>
            <a:prstGeom prst="rect">
              <a:avLst/>
            </a:prstGeom>
          </p:spPr>
        </p:pic>
        <p:pic>
          <p:nvPicPr>
            <p:cNvPr id="9" name="object 9"/>
            <p:cNvPicPr/>
            <p:nvPr/>
          </p:nvPicPr>
          <p:blipFill>
            <a:blip r:embed="rId6"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59"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7" cstate="print"/>
            <a:stretch>
              <a:fillRect/>
            </a:stretch>
          </p:blipFill>
          <p:spPr>
            <a:xfrm>
              <a:off x="935735" y="0"/>
              <a:ext cx="155447"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14" name="object 14"/>
            <p:cNvPicPr/>
            <p:nvPr/>
          </p:nvPicPr>
          <p:blipFill>
            <a:blip r:embed="rId8" cstate="print"/>
            <a:stretch>
              <a:fillRect/>
            </a:stretch>
          </p:blipFill>
          <p:spPr>
            <a:xfrm>
              <a:off x="922782" y="1415033"/>
              <a:ext cx="210312" cy="210312"/>
            </a:xfrm>
            <a:prstGeom prst="rect">
              <a:avLst/>
            </a:prstGeom>
          </p:spPr>
        </p:pic>
        <p:pic>
          <p:nvPicPr>
            <p:cNvPr id="15" name="object 15"/>
            <p:cNvPicPr/>
            <p:nvPr/>
          </p:nvPicPr>
          <p:blipFill>
            <a:blip r:embed="rId9" cstate="print"/>
            <a:stretch>
              <a:fillRect/>
            </a:stretch>
          </p:blipFill>
          <p:spPr>
            <a:xfrm>
              <a:off x="921893" y="1339596"/>
              <a:ext cx="304927" cy="286639"/>
            </a:xfrm>
            <a:prstGeom prst="rect">
              <a:avLst/>
            </a:prstGeom>
          </p:spPr>
        </p:pic>
      </p:grpSp>
      <p:sp>
        <p:nvSpPr>
          <p:cNvPr id="18" name="object 18"/>
          <p:cNvSpPr txBox="1">
            <a:spLocks noGrp="1"/>
          </p:cNvSpPr>
          <p:nvPr>
            <p:ph type="title"/>
          </p:nvPr>
        </p:nvSpPr>
        <p:spPr>
          <a:xfrm>
            <a:off x="1530094" y="1282045"/>
            <a:ext cx="6939280" cy="1474506"/>
          </a:xfrm>
          <a:prstGeom prst="rect">
            <a:avLst/>
          </a:prstGeom>
        </p:spPr>
        <p:txBody>
          <a:bodyPr vert="horz" wrap="square" lIns="0" tIns="6350" rIns="0" bIns="0" rtlCol="0">
            <a:spAutoFit/>
          </a:bodyPr>
          <a:lstStyle/>
          <a:p>
            <a:pPr marL="12700" marR="5080">
              <a:lnSpc>
                <a:spcPct val="100800"/>
              </a:lnSpc>
              <a:spcBef>
                <a:spcPts val="50"/>
              </a:spcBef>
            </a:pPr>
            <a:r>
              <a:rPr lang="en-IN" sz="4800" b="1" spc="-20" dirty="0">
                <a:latin typeface="Calibri"/>
                <a:cs typeface="Calibri"/>
              </a:rPr>
              <a:t>RESULT</a:t>
            </a:r>
            <a:r>
              <a:rPr sz="4800" b="1" spc="-20" dirty="0">
                <a:latin typeface="Calibri"/>
                <a:cs typeface="Calibri"/>
              </a:rPr>
              <a:t> </a:t>
            </a:r>
            <a:r>
              <a:rPr sz="4800" b="1" spc="-15" dirty="0">
                <a:latin typeface="Calibri"/>
                <a:cs typeface="Calibri"/>
              </a:rPr>
              <a:t>MANAGEMENT </a:t>
            </a:r>
            <a:r>
              <a:rPr sz="4800" b="1" spc="-1210" dirty="0">
                <a:latin typeface="Calibri"/>
                <a:cs typeface="Calibri"/>
              </a:rPr>
              <a:t> </a:t>
            </a:r>
            <a:r>
              <a:rPr sz="4800" b="1" spc="-45" dirty="0">
                <a:latin typeface="Calibri"/>
                <a:cs typeface="Calibri"/>
              </a:rPr>
              <a:t>SYSTEM</a:t>
            </a:r>
            <a:r>
              <a:rPr lang="en-IN" sz="4800" b="1" spc="-45" dirty="0">
                <a:latin typeface="Calibri"/>
                <a:cs typeface="Calibri"/>
              </a:rPr>
              <a:t> WITH ANALYSIS</a:t>
            </a:r>
            <a:endParaRPr sz="4800" dirty="0">
              <a:latin typeface="Calibri"/>
              <a:cs typeface="Calibri"/>
            </a:endParaRPr>
          </a:p>
        </p:txBody>
      </p:sp>
      <p:sp>
        <p:nvSpPr>
          <p:cNvPr id="19" name="TextBox 18">
            <a:extLst>
              <a:ext uri="{FF2B5EF4-FFF2-40B4-BE49-F238E27FC236}">
                <a16:creationId xmlns:a16="http://schemas.microsoft.com/office/drawing/2014/main" id="{0F91B781-90EC-355F-A5D1-9B7BD8455D1F}"/>
              </a:ext>
            </a:extLst>
          </p:cNvPr>
          <p:cNvSpPr txBox="1"/>
          <p:nvPr/>
        </p:nvSpPr>
        <p:spPr>
          <a:xfrm>
            <a:off x="1133094" y="4918240"/>
            <a:ext cx="3956763" cy="1015663"/>
          </a:xfrm>
          <a:prstGeom prst="rect">
            <a:avLst/>
          </a:prstGeom>
          <a:noFill/>
        </p:spPr>
        <p:txBody>
          <a:bodyPr wrap="square" rtlCol="0">
            <a:spAutoFit/>
          </a:bodyPr>
          <a:lstStyle/>
          <a:p>
            <a:r>
              <a:rPr lang="en-US" sz="2000" b="1" dirty="0">
                <a:solidFill>
                  <a:srgbClr val="562213"/>
                </a:solidFill>
                <a:latin typeface="Book Antiqua" panose="02040602050305030304" pitchFamily="18" charset="0"/>
              </a:rPr>
              <a:t>Made By :- </a:t>
            </a:r>
            <a:r>
              <a:rPr lang="en-US" sz="2000" b="1" dirty="0" err="1">
                <a:solidFill>
                  <a:srgbClr val="562213"/>
                </a:solidFill>
                <a:latin typeface="Book Antiqua" panose="02040602050305030304" pitchFamily="18" charset="0"/>
              </a:rPr>
              <a:t>Mst</a:t>
            </a:r>
            <a:r>
              <a:rPr lang="en-US" sz="2000" b="1" dirty="0">
                <a:solidFill>
                  <a:srgbClr val="562213"/>
                </a:solidFill>
                <a:latin typeface="Book Antiqua" panose="02040602050305030304" pitchFamily="18" charset="0"/>
              </a:rPr>
              <a:t>. Naved Sutar</a:t>
            </a:r>
          </a:p>
          <a:p>
            <a:r>
              <a:rPr lang="en-US" sz="2000" b="1" dirty="0">
                <a:solidFill>
                  <a:srgbClr val="562213"/>
                </a:solidFill>
                <a:latin typeface="Book Antiqua" panose="02040602050305030304" pitchFamily="18" charset="0"/>
              </a:rPr>
              <a:t>                     </a:t>
            </a:r>
            <a:r>
              <a:rPr lang="en-US" sz="2000" b="1" dirty="0" err="1">
                <a:solidFill>
                  <a:srgbClr val="562213"/>
                </a:solidFill>
                <a:latin typeface="Book Antiqua" panose="02040602050305030304" pitchFamily="18" charset="0"/>
              </a:rPr>
              <a:t>Mst</a:t>
            </a:r>
            <a:r>
              <a:rPr lang="en-US" sz="2000" b="1" dirty="0">
                <a:solidFill>
                  <a:srgbClr val="562213"/>
                </a:solidFill>
                <a:latin typeface="Book Antiqua" panose="02040602050305030304" pitchFamily="18" charset="0"/>
              </a:rPr>
              <a:t>. Saad Ansari</a:t>
            </a:r>
          </a:p>
          <a:p>
            <a:r>
              <a:rPr lang="en-US" sz="2000" b="1" dirty="0">
                <a:solidFill>
                  <a:srgbClr val="562213"/>
                </a:solidFill>
                <a:latin typeface="Book Antiqua" panose="02040602050305030304" pitchFamily="18" charset="0"/>
              </a:rPr>
              <a:t>                     </a:t>
            </a:r>
            <a:r>
              <a:rPr lang="en-US" sz="2000" b="1" dirty="0" err="1">
                <a:solidFill>
                  <a:srgbClr val="562213"/>
                </a:solidFill>
                <a:latin typeface="Book Antiqua" panose="02040602050305030304" pitchFamily="18" charset="0"/>
              </a:rPr>
              <a:t>Mst</a:t>
            </a:r>
            <a:r>
              <a:rPr lang="en-US" sz="2000" b="1" dirty="0">
                <a:solidFill>
                  <a:srgbClr val="562213"/>
                </a:solidFill>
                <a:latin typeface="Book Antiqua" panose="02040602050305030304" pitchFamily="18" charset="0"/>
              </a:rPr>
              <a:t>. Anas Shaikh</a:t>
            </a:r>
            <a:endParaRPr lang="en-IN" sz="2000" b="1" dirty="0">
              <a:solidFill>
                <a:srgbClr val="562213"/>
              </a:solidFill>
              <a:latin typeface="Book Antiqua" panose="02040602050305030304" pitchFamily="18" charset="0"/>
            </a:endParaRPr>
          </a:p>
        </p:txBody>
      </p:sp>
      <p:sp>
        <p:nvSpPr>
          <p:cNvPr id="20" name="TextBox 19">
            <a:extLst>
              <a:ext uri="{FF2B5EF4-FFF2-40B4-BE49-F238E27FC236}">
                <a16:creationId xmlns:a16="http://schemas.microsoft.com/office/drawing/2014/main" id="{0B5323C2-08E7-E59F-B545-A93AD267339A}"/>
              </a:ext>
            </a:extLst>
          </p:cNvPr>
          <p:cNvSpPr txBox="1"/>
          <p:nvPr/>
        </p:nvSpPr>
        <p:spPr>
          <a:xfrm>
            <a:off x="5535167" y="4898718"/>
            <a:ext cx="3163522" cy="1015663"/>
          </a:xfrm>
          <a:prstGeom prst="rect">
            <a:avLst/>
          </a:prstGeom>
          <a:noFill/>
        </p:spPr>
        <p:txBody>
          <a:bodyPr wrap="square" rtlCol="0">
            <a:spAutoFit/>
          </a:bodyPr>
          <a:lstStyle/>
          <a:p>
            <a:r>
              <a:rPr lang="en-IN" sz="2000" b="1" dirty="0">
                <a:solidFill>
                  <a:srgbClr val="562213"/>
                </a:solidFill>
                <a:latin typeface="Book Antiqua" panose="02040602050305030304" pitchFamily="18" charset="0"/>
              </a:rPr>
              <a:t>Mentor :-</a:t>
            </a:r>
          </a:p>
          <a:p>
            <a:r>
              <a:rPr lang="en-IN" sz="2000" b="1" dirty="0">
                <a:solidFill>
                  <a:srgbClr val="562213"/>
                </a:solidFill>
                <a:latin typeface="Book Antiqua" panose="02040602050305030304" pitchFamily="18" charset="0"/>
              </a:rPr>
              <a:t>Er. Tahseen </a:t>
            </a:r>
            <a:r>
              <a:rPr lang="en-IN" sz="2000" b="1" dirty="0" err="1">
                <a:solidFill>
                  <a:srgbClr val="562213"/>
                </a:solidFill>
                <a:latin typeface="Book Antiqua" panose="02040602050305030304" pitchFamily="18" charset="0"/>
              </a:rPr>
              <a:t>Tamboli</a:t>
            </a:r>
            <a:r>
              <a:rPr lang="en-IN" sz="2000" b="1" dirty="0">
                <a:solidFill>
                  <a:srgbClr val="562213"/>
                </a:solidFill>
                <a:latin typeface="Book Antiqua" panose="02040602050305030304" pitchFamily="18" charset="0"/>
              </a:rPr>
              <a:t> </a:t>
            </a:r>
          </a:p>
          <a:p>
            <a:endParaRPr lang="en-IN" sz="2000" b="1" dirty="0">
              <a:solidFill>
                <a:srgbClr val="562213"/>
              </a:solidFill>
              <a:latin typeface="Book Antiqua" panose="02040602050305030304" pitchFamily="18" charset="0"/>
            </a:endParaRPr>
          </a:p>
        </p:txBody>
      </p:sp>
      <p:pic>
        <p:nvPicPr>
          <p:cNvPr id="25" name="Picture 24">
            <a:extLst>
              <a:ext uri="{FF2B5EF4-FFF2-40B4-BE49-F238E27FC236}">
                <a16:creationId xmlns:a16="http://schemas.microsoft.com/office/drawing/2014/main" id="{CDF0245B-33D1-839D-D357-032914B4A6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34515" y="84632"/>
            <a:ext cx="1032092" cy="1027464"/>
          </a:xfrm>
          <a:prstGeom prst="rect">
            <a:avLst/>
          </a:prstGeom>
        </p:spPr>
      </p:pic>
      <p:sp>
        <p:nvSpPr>
          <p:cNvPr id="26" name="TextBox 25">
            <a:extLst>
              <a:ext uri="{FF2B5EF4-FFF2-40B4-BE49-F238E27FC236}">
                <a16:creationId xmlns:a16="http://schemas.microsoft.com/office/drawing/2014/main" id="{159065D6-A4AC-11C1-0D28-69D4181E02B6}"/>
              </a:ext>
            </a:extLst>
          </p:cNvPr>
          <p:cNvSpPr txBox="1"/>
          <p:nvPr/>
        </p:nvSpPr>
        <p:spPr>
          <a:xfrm>
            <a:off x="2895600" y="228600"/>
            <a:ext cx="5410200" cy="707886"/>
          </a:xfrm>
          <a:prstGeom prst="rect">
            <a:avLst/>
          </a:prstGeom>
          <a:noFill/>
        </p:spPr>
        <p:txBody>
          <a:bodyPr wrap="square" rtlCol="0">
            <a:spAutoFit/>
          </a:bodyPr>
          <a:lstStyle/>
          <a:p>
            <a:pPr algn="ctr"/>
            <a:r>
              <a:rPr lang="en-IN" sz="2000" dirty="0">
                <a:solidFill>
                  <a:srgbClr val="00B050"/>
                </a:solidFill>
              </a:rPr>
              <a:t>Anjuman-I-Islam’s </a:t>
            </a:r>
          </a:p>
          <a:p>
            <a:pPr algn="ctr"/>
            <a:r>
              <a:rPr lang="en-IN" sz="2000" b="1" dirty="0">
                <a:solidFill>
                  <a:schemeClr val="accent1">
                    <a:lumMod val="75000"/>
                  </a:schemeClr>
                </a:solidFill>
                <a:latin typeface="Book Antiqua" panose="02040602050305030304" pitchFamily="18" charset="0"/>
              </a:rPr>
              <a:t>M. H. </a:t>
            </a:r>
            <a:r>
              <a:rPr lang="en-IN" sz="2000" b="1" dirty="0" err="1">
                <a:solidFill>
                  <a:schemeClr val="accent1">
                    <a:lumMod val="75000"/>
                  </a:schemeClr>
                </a:solidFill>
                <a:latin typeface="Book Antiqua" panose="02040602050305030304" pitchFamily="18" charset="0"/>
              </a:rPr>
              <a:t>Saboo</a:t>
            </a:r>
            <a:r>
              <a:rPr lang="en-IN" sz="2000" b="1" dirty="0">
                <a:solidFill>
                  <a:schemeClr val="accent1">
                    <a:lumMod val="75000"/>
                  </a:schemeClr>
                </a:solidFill>
                <a:latin typeface="Book Antiqua" panose="02040602050305030304" pitchFamily="18" charset="0"/>
              </a:rPr>
              <a:t> </a:t>
            </a:r>
            <a:r>
              <a:rPr lang="en-IN" sz="2000" b="1" dirty="0" err="1">
                <a:solidFill>
                  <a:schemeClr val="accent1">
                    <a:lumMod val="75000"/>
                  </a:schemeClr>
                </a:solidFill>
                <a:latin typeface="Book Antiqua" panose="02040602050305030304" pitchFamily="18" charset="0"/>
              </a:rPr>
              <a:t>Siddik</a:t>
            </a:r>
            <a:r>
              <a:rPr lang="en-IN" sz="2000" b="1" dirty="0">
                <a:solidFill>
                  <a:schemeClr val="accent1">
                    <a:lumMod val="75000"/>
                  </a:schemeClr>
                </a:solidFill>
                <a:latin typeface="Book Antiqua" panose="02040602050305030304" pitchFamily="18" charset="0"/>
              </a:rPr>
              <a:t> College Of Engineering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322323" y="327882"/>
            <a:ext cx="7508240" cy="751488"/>
          </a:xfrm>
          <a:prstGeom prst="rect">
            <a:avLst/>
          </a:prstGeom>
        </p:spPr>
        <p:txBody>
          <a:bodyPr vert="horz" wrap="square" lIns="0" tIns="12700" rIns="0" bIns="0" rtlCol="0">
            <a:spAutoFit/>
          </a:bodyPr>
          <a:lstStyle/>
          <a:p>
            <a:pPr marL="12700">
              <a:lnSpc>
                <a:spcPct val="100000"/>
              </a:lnSpc>
              <a:spcBef>
                <a:spcPts val="100"/>
              </a:spcBef>
            </a:pPr>
            <a:r>
              <a:rPr lang="en-IN" sz="4800" spc="-5" dirty="0"/>
              <a:t>Conclusion</a:t>
            </a:r>
            <a:endParaRPr lang="en-IN" sz="4800" dirty="0"/>
          </a:p>
        </p:txBody>
      </p:sp>
      <p:sp>
        <p:nvSpPr>
          <p:cNvPr id="16" name="object 16"/>
          <p:cNvSpPr txBox="1"/>
          <p:nvPr/>
        </p:nvSpPr>
        <p:spPr>
          <a:xfrm>
            <a:off x="1088643" y="1301873"/>
            <a:ext cx="7488052" cy="5524718"/>
          </a:xfrm>
          <a:prstGeom prst="rect">
            <a:avLst/>
          </a:prstGeom>
        </p:spPr>
        <p:txBody>
          <a:bodyPr vert="horz" wrap="square" lIns="0" tIns="88900" rIns="0" bIns="0" rtlCol="0">
            <a:spAutoFit/>
          </a:bodyPr>
          <a:lstStyle/>
          <a:p>
            <a:pPr marL="285750" indent="-285750" algn="just">
              <a:lnSpc>
                <a:spcPct val="115000"/>
              </a:lnSpc>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conclusion, the Result Management System (RMS) project represents a significant endeavor aimed at enhancing the efficiency, effectiveness, and transparency of managing student performance data within educational institutions. </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Through careful design, implementation, testing, and analysis, the RMS offers a robust platform that meets the diverse needs of administrators, teachers, students, and parents.</a:t>
            </a:r>
          </a:p>
          <a:p>
            <a:pPr marL="285750" indent="-285750" algn="just">
              <a:lnSpc>
                <a:spcPct val="115000"/>
              </a:lnSpc>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RMS provides a user-friendly interface with role-based access control, allowing different stakeholders to perform their tasks efficiently. Administrators can manage student records, classes, and user accounts, while teachers can enter grades, analyze student performance, and communicate with students and parents. </a:t>
            </a:r>
          </a:p>
          <a:p>
            <a:pPr marL="285750" indent="-285750" algn="just">
              <a:lnSpc>
                <a:spcPct val="115000"/>
              </a:lnSpc>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Students and parents, on the other hand, can access their grades, attendance records, and other relevant information in real-time.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95910" indent="-283845" algn="just">
              <a:lnSpc>
                <a:spcPct val="150000"/>
              </a:lnSpc>
              <a:spcBef>
                <a:spcPts val="700"/>
              </a:spcBef>
              <a:buClr>
                <a:srgbClr val="3891A7"/>
              </a:buClr>
              <a:buSzPct val="80555"/>
              <a:buFont typeface="Segoe UI Symbol"/>
              <a:buChar char="⚫"/>
              <a:tabLst>
                <a:tab pos="295910" algn="l"/>
                <a:tab pos="296545" algn="l"/>
              </a:tabLst>
            </a:pPr>
            <a:endParaRPr sz="1800" dirty="0">
              <a:latin typeface="Calibri"/>
              <a:cs typeface="Calibri"/>
            </a:endParaRPr>
          </a:p>
        </p:txBody>
      </p:sp>
    </p:spTree>
    <p:extLst>
      <p:ext uri="{BB962C8B-B14F-4D97-AF65-F5344CB8AC3E}">
        <p14:creationId xmlns:p14="http://schemas.microsoft.com/office/powerpoint/2010/main" val="342032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1780" y="0"/>
            <a:ext cx="9142730" cy="6858000"/>
            <a:chOff x="1780" y="0"/>
            <a:chExt cx="9142730"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14" name="object 14"/>
            <p:cNvPicPr/>
            <p:nvPr/>
          </p:nvPicPr>
          <p:blipFill>
            <a:blip r:embed="rId7" cstate="print"/>
            <a:stretch>
              <a:fillRect/>
            </a:stretch>
          </p:blipFill>
          <p:spPr>
            <a:xfrm>
              <a:off x="975360" y="1877567"/>
              <a:ext cx="6429755" cy="1857755"/>
            </a:xfrm>
            <a:prstGeom prst="rect">
              <a:avLst/>
            </a:prstGeom>
          </p:spPr>
        </p:pic>
      </p:grpSp>
      <p:sp>
        <p:nvSpPr>
          <p:cNvPr id="15" name="object 15"/>
          <p:cNvSpPr txBox="1">
            <a:spLocks noGrp="1"/>
          </p:cNvSpPr>
          <p:nvPr>
            <p:ph type="title"/>
          </p:nvPr>
        </p:nvSpPr>
        <p:spPr>
          <a:xfrm>
            <a:off x="1514602" y="2113915"/>
            <a:ext cx="5353685" cy="1031240"/>
          </a:xfrm>
          <a:prstGeom prst="rect">
            <a:avLst/>
          </a:prstGeom>
        </p:spPr>
        <p:txBody>
          <a:bodyPr vert="horz" wrap="square" lIns="0" tIns="12700" rIns="0" bIns="0" rtlCol="0">
            <a:spAutoFit/>
          </a:bodyPr>
          <a:lstStyle/>
          <a:p>
            <a:pPr marL="12700">
              <a:lnSpc>
                <a:spcPct val="100000"/>
              </a:lnSpc>
              <a:spcBef>
                <a:spcPts val="100"/>
              </a:spcBef>
            </a:pPr>
            <a:r>
              <a:rPr sz="6600" b="1" spc="-5" dirty="0">
                <a:latin typeface="Arial"/>
                <a:cs typeface="Arial"/>
              </a:rPr>
              <a:t>Thank</a:t>
            </a:r>
            <a:r>
              <a:rPr sz="6600" b="1" spc="-170" dirty="0">
                <a:latin typeface="Arial"/>
                <a:cs typeface="Arial"/>
              </a:rPr>
              <a:t> </a:t>
            </a:r>
            <a:r>
              <a:rPr sz="6600" b="1" spc="-70" dirty="0">
                <a:latin typeface="Arial"/>
                <a:cs typeface="Arial"/>
              </a:rPr>
              <a:t>You!!!!</a:t>
            </a:r>
            <a:endParaRPr sz="66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3FED-F87E-90A8-CD09-B0CAC8B0015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558DF10-EFD9-44D0-3256-6C5AD9D3566F}"/>
              </a:ext>
            </a:extLst>
          </p:cNvPr>
          <p:cNvSpPr>
            <a:spLocks noGrp="1"/>
          </p:cNvSpPr>
          <p:nvPr>
            <p:ph type="body" idx="1"/>
          </p:nvPr>
        </p:nvSpPr>
        <p:spPr/>
        <p:txBody>
          <a:bodyPr/>
          <a:lstStyle/>
          <a:p>
            <a:endParaRPr lang="en-IN"/>
          </a:p>
        </p:txBody>
      </p:sp>
      <p:pic>
        <p:nvPicPr>
          <p:cNvPr id="4" name="object 2">
            <a:extLst>
              <a:ext uri="{FF2B5EF4-FFF2-40B4-BE49-F238E27FC236}">
                <a16:creationId xmlns:a16="http://schemas.microsoft.com/office/drawing/2014/main" id="{4D9AC0EA-EEB7-6E83-8E76-95B9E8252196}"/>
              </a:ext>
            </a:extLst>
          </p:cNvPr>
          <p:cNvPicPr/>
          <p:nvPr/>
        </p:nvPicPr>
        <p:blipFill>
          <a:blip r:embed="rId2" cstate="print"/>
          <a:stretch>
            <a:fillRect/>
          </a:stretch>
        </p:blipFill>
        <p:spPr>
          <a:xfrm>
            <a:off x="0" y="0"/>
            <a:ext cx="9144000" cy="6858000"/>
          </a:xfrm>
          <a:prstGeom prst="rect">
            <a:avLst/>
          </a:prstGeom>
        </p:spPr>
      </p:pic>
      <p:grpSp>
        <p:nvGrpSpPr>
          <p:cNvPr id="5" name="object 3">
            <a:extLst>
              <a:ext uri="{FF2B5EF4-FFF2-40B4-BE49-F238E27FC236}">
                <a16:creationId xmlns:a16="http://schemas.microsoft.com/office/drawing/2014/main" id="{B73027C4-8B9C-0C8D-E03B-756DD4A41A47}"/>
              </a:ext>
            </a:extLst>
          </p:cNvPr>
          <p:cNvGrpSpPr/>
          <p:nvPr/>
        </p:nvGrpSpPr>
        <p:grpSpPr>
          <a:xfrm>
            <a:off x="3304" y="0"/>
            <a:ext cx="9140696" cy="6858000"/>
            <a:chOff x="3304" y="0"/>
            <a:chExt cx="9140696" cy="6858000"/>
          </a:xfrm>
        </p:grpSpPr>
        <p:sp>
          <p:nvSpPr>
            <p:cNvPr id="6" name="object 4">
              <a:extLst>
                <a:ext uri="{FF2B5EF4-FFF2-40B4-BE49-F238E27FC236}">
                  <a16:creationId xmlns:a16="http://schemas.microsoft.com/office/drawing/2014/main" id="{1973F49A-FF08-D7C0-E08D-970B1BDBD308}"/>
                </a:ext>
              </a:extLst>
            </p:cNvPr>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7" name="object 5">
              <a:extLst>
                <a:ext uri="{FF2B5EF4-FFF2-40B4-BE49-F238E27FC236}">
                  <a16:creationId xmlns:a16="http://schemas.microsoft.com/office/drawing/2014/main" id="{77817F7B-AD68-1238-75B0-89A49209260E}"/>
                </a:ext>
              </a:extLst>
            </p:cNvPr>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8" name="object 6">
              <a:extLst>
                <a:ext uri="{FF2B5EF4-FFF2-40B4-BE49-F238E27FC236}">
                  <a16:creationId xmlns:a16="http://schemas.microsoft.com/office/drawing/2014/main" id="{4600D9B8-6658-5F25-56D3-815776F31DD3}"/>
                </a:ext>
              </a:extLst>
            </p:cNvPr>
            <p:cNvPicPr/>
            <p:nvPr/>
          </p:nvPicPr>
          <p:blipFill>
            <a:blip r:embed="rId3" cstate="print"/>
            <a:stretch>
              <a:fillRect/>
            </a:stretch>
          </p:blipFill>
          <p:spPr>
            <a:xfrm>
              <a:off x="128016" y="6095"/>
              <a:ext cx="1784604" cy="1784603"/>
            </a:xfrm>
            <a:prstGeom prst="rect">
              <a:avLst/>
            </a:prstGeom>
          </p:spPr>
        </p:pic>
        <p:sp>
          <p:nvSpPr>
            <p:cNvPr id="9" name="object 7">
              <a:extLst>
                <a:ext uri="{FF2B5EF4-FFF2-40B4-BE49-F238E27FC236}">
                  <a16:creationId xmlns:a16="http://schemas.microsoft.com/office/drawing/2014/main" id="{0D4AC508-39DD-DD9A-7E66-C74008AC9F7F}"/>
                </a:ext>
              </a:extLst>
            </p:cNvPr>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10" name="object 8">
              <a:extLst>
                <a:ext uri="{FF2B5EF4-FFF2-40B4-BE49-F238E27FC236}">
                  <a16:creationId xmlns:a16="http://schemas.microsoft.com/office/drawing/2014/main" id="{FCBFA617-9C5C-0805-810B-44D2F7905CFD}"/>
                </a:ext>
              </a:extLst>
            </p:cNvPr>
            <p:cNvPicPr/>
            <p:nvPr/>
          </p:nvPicPr>
          <p:blipFill>
            <a:blip r:embed="rId4" cstate="print"/>
            <a:stretch>
              <a:fillRect/>
            </a:stretch>
          </p:blipFill>
          <p:spPr>
            <a:xfrm>
              <a:off x="172211" y="1045463"/>
              <a:ext cx="1155192" cy="1150619"/>
            </a:xfrm>
            <a:prstGeom prst="rect">
              <a:avLst/>
            </a:prstGeom>
          </p:spPr>
        </p:pic>
        <p:pic>
          <p:nvPicPr>
            <p:cNvPr id="11" name="object 9">
              <a:extLst>
                <a:ext uri="{FF2B5EF4-FFF2-40B4-BE49-F238E27FC236}">
                  <a16:creationId xmlns:a16="http://schemas.microsoft.com/office/drawing/2014/main" id="{C708CB0F-B352-8CF7-01A2-489191230536}"/>
                </a:ext>
              </a:extLst>
            </p:cNvPr>
            <p:cNvPicPr/>
            <p:nvPr/>
          </p:nvPicPr>
          <p:blipFill>
            <a:blip r:embed="rId5" cstate="print"/>
            <a:stretch>
              <a:fillRect/>
            </a:stretch>
          </p:blipFill>
          <p:spPr>
            <a:xfrm>
              <a:off x="187319" y="1050633"/>
              <a:ext cx="1116813" cy="1111476"/>
            </a:xfrm>
            <a:prstGeom prst="rect">
              <a:avLst/>
            </a:prstGeom>
          </p:spPr>
        </p:pic>
        <p:sp>
          <p:nvSpPr>
            <p:cNvPr id="12" name="object 10">
              <a:extLst>
                <a:ext uri="{FF2B5EF4-FFF2-40B4-BE49-F238E27FC236}">
                  <a16:creationId xmlns:a16="http://schemas.microsoft.com/office/drawing/2014/main" id="{2EE354D5-96FB-BE69-04F9-CCB7AC6A2B29}"/>
                </a:ext>
              </a:extLst>
            </p:cNvPr>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3" name="object 11">
              <a:extLst>
                <a:ext uri="{FF2B5EF4-FFF2-40B4-BE49-F238E27FC236}">
                  <a16:creationId xmlns:a16="http://schemas.microsoft.com/office/drawing/2014/main" id="{DD6DC637-9628-8DCC-582F-030B86F2E5F9}"/>
                </a:ext>
              </a:extLst>
            </p:cNvPr>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4" name="object 12">
              <a:extLst>
                <a:ext uri="{FF2B5EF4-FFF2-40B4-BE49-F238E27FC236}">
                  <a16:creationId xmlns:a16="http://schemas.microsoft.com/office/drawing/2014/main" id="{43375A3D-FD7E-B8E3-A7AA-F927E5D70D06}"/>
                </a:ext>
              </a:extLst>
            </p:cNvPr>
            <p:cNvPicPr/>
            <p:nvPr/>
          </p:nvPicPr>
          <p:blipFill>
            <a:blip r:embed="rId6" cstate="print"/>
            <a:stretch>
              <a:fillRect/>
            </a:stretch>
          </p:blipFill>
          <p:spPr>
            <a:xfrm>
              <a:off x="935735" y="0"/>
              <a:ext cx="155447" cy="6857999"/>
            </a:xfrm>
            <a:prstGeom prst="rect">
              <a:avLst/>
            </a:prstGeom>
          </p:spPr>
        </p:pic>
        <p:sp>
          <p:nvSpPr>
            <p:cNvPr id="15" name="object 13">
              <a:extLst>
                <a:ext uri="{FF2B5EF4-FFF2-40B4-BE49-F238E27FC236}">
                  <a16:creationId xmlns:a16="http://schemas.microsoft.com/office/drawing/2014/main" id="{CD1E2D3F-AEF8-AEF7-0076-AE0AAD382DDA}"/>
                </a:ext>
              </a:extLst>
            </p:cNvPr>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7" name="object 15">
            <a:extLst>
              <a:ext uri="{FF2B5EF4-FFF2-40B4-BE49-F238E27FC236}">
                <a16:creationId xmlns:a16="http://schemas.microsoft.com/office/drawing/2014/main" id="{AAC3F646-9FD5-6CCE-3623-C14BCE15AA84}"/>
              </a:ext>
            </a:extLst>
          </p:cNvPr>
          <p:cNvSpPr txBox="1">
            <a:spLocks/>
          </p:cNvSpPr>
          <p:nvPr/>
        </p:nvSpPr>
        <p:spPr>
          <a:xfrm>
            <a:off x="1514602" y="490854"/>
            <a:ext cx="5190998" cy="680719"/>
          </a:xfrm>
          <a:prstGeom prst="rect">
            <a:avLst/>
          </a:prstGeom>
        </p:spPr>
        <p:txBody>
          <a:bodyPr vert="horz" wrap="square" lIns="0" tIns="12065" rIns="0" bIns="0" rtlCol="0">
            <a:spAutoFit/>
          </a:bodyPr>
          <a:lstStyle>
            <a:lvl1pPr>
              <a:defRPr sz="4300" b="0" i="0">
                <a:solidFill>
                  <a:srgbClr val="562213"/>
                </a:solidFill>
                <a:latin typeface="Arial MT"/>
                <a:ea typeface="+mj-ea"/>
                <a:cs typeface="Arial MT"/>
              </a:defRPr>
            </a:lvl1pPr>
          </a:lstStyle>
          <a:p>
            <a:pPr marL="12700">
              <a:spcBef>
                <a:spcPts val="95"/>
              </a:spcBef>
            </a:pPr>
            <a:r>
              <a:rPr lang="en-IN" kern="0" spc="-5" dirty="0"/>
              <a:t>Introduction</a:t>
            </a:r>
          </a:p>
        </p:txBody>
      </p:sp>
      <p:sp>
        <p:nvSpPr>
          <p:cNvPr id="18" name="object 16">
            <a:extLst>
              <a:ext uri="{FF2B5EF4-FFF2-40B4-BE49-F238E27FC236}">
                <a16:creationId xmlns:a16="http://schemas.microsoft.com/office/drawing/2014/main" id="{AA879881-BF46-CF6E-A9F0-3E6872A1B042}"/>
              </a:ext>
            </a:extLst>
          </p:cNvPr>
          <p:cNvSpPr txBox="1"/>
          <p:nvPr/>
        </p:nvSpPr>
        <p:spPr>
          <a:xfrm>
            <a:off x="1596897" y="1465834"/>
            <a:ext cx="7241540" cy="4540345"/>
          </a:xfrm>
          <a:prstGeom prst="rect">
            <a:avLst/>
          </a:prstGeom>
        </p:spPr>
        <p:txBody>
          <a:bodyPr vert="horz" wrap="square" lIns="0" tIns="12700" rIns="0" bIns="0" rtlCol="0">
            <a:spAutoFit/>
          </a:bodyPr>
          <a:lstStyle/>
          <a:p>
            <a:pPr marL="263525" indent="-263525" algn="just">
              <a:lnSpc>
                <a:spcPct val="150000"/>
              </a:lnSpc>
              <a:buClr>
                <a:srgbClr val="3891A7"/>
              </a:buClr>
              <a:buFont typeface="Segoe UI Symbol"/>
              <a:buChar char="⚫"/>
            </a:pPr>
            <a:r>
              <a:rPr lang="en-US" dirty="0">
                <a:latin typeface="Calibri"/>
                <a:cs typeface="Calibri"/>
              </a:rPr>
              <a:t>Result Management System with analysis can handle least but important details about the student. </a:t>
            </a:r>
          </a:p>
          <a:p>
            <a:pPr marL="263525" indent="-263525" algn="just">
              <a:lnSpc>
                <a:spcPct val="150000"/>
              </a:lnSpc>
              <a:buClr>
                <a:srgbClr val="3891A7"/>
              </a:buClr>
              <a:buFont typeface="Segoe UI Symbol"/>
              <a:buChar char="⚫"/>
            </a:pPr>
            <a:r>
              <a:rPr lang="en-US" dirty="0">
                <a:latin typeface="Calibri"/>
                <a:cs typeface="Calibri"/>
              </a:rPr>
              <a:t>The system includes the information about the Student, Classes, Subjects and most important the result of the student.</a:t>
            </a:r>
          </a:p>
          <a:p>
            <a:pPr marL="263525" indent="-263525" algn="just">
              <a:lnSpc>
                <a:spcPct val="150000"/>
              </a:lnSpc>
              <a:buClr>
                <a:srgbClr val="3891A7"/>
              </a:buClr>
              <a:buFont typeface="Segoe UI Symbol"/>
              <a:buChar char="⚫"/>
            </a:pPr>
            <a:r>
              <a:rPr lang="en-US" dirty="0">
                <a:latin typeface="Calibri"/>
                <a:cs typeface="Calibri"/>
              </a:rPr>
              <a:t>The Result Management System</a:t>
            </a:r>
            <a:r>
              <a:rPr lang="en-US" sz="1800" spc="-10" dirty="0">
                <a:latin typeface="Calibri"/>
                <a:cs typeface="Calibri"/>
              </a:rPr>
              <a:t> with advanced analytical</a:t>
            </a:r>
            <a:r>
              <a:rPr lang="en-US" dirty="0">
                <a:latin typeface="Calibri"/>
                <a:cs typeface="Calibri"/>
              </a:rPr>
              <a:t> is an automated version of the manual result management.</a:t>
            </a:r>
          </a:p>
          <a:p>
            <a:pPr marL="263525" indent="-263525" algn="just">
              <a:lnSpc>
                <a:spcPct val="150000"/>
              </a:lnSpc>
              <a:buClr>
                <a:srgbClr val="3891A7"/>
              </a:buClr>
              <a:buFont typeface="Segoe UI Symbol"/>
              <a:buChar char="⚫"/>
            </a:pPr>
            <a:r>
              <a:rPr lang="en-US" dirty="0">
                <a:latin typeface="Calibri"/>
                <a:cs typeface="Calibri"/>
              </a:rPr>
              <a:t>Goal of the Project</a:t>
            </a:r>
          </a:p>
          <a:p>
            <a:pPr algn="just">
              <a:lnSpc>
                <a:spcPct val="150000"/>
              </a:lnSpc>
              <a:buClr>
                <a:srgbClr val="3891A7"/>
              </a:buClr>
            </a:pPr>
            <a:r>
              <a:rPr lang="en-US" dirty="0">
                <a:latin typeface="Calibri"/>
                <a:cs typeface="Calibri"/>
              </a:rPr>
              <a:t>	1.Computerize the Manual System</a:t>
            </a:r>
          </a:p>
          <a:p>
            <a:pPr algn="just">
              <a:lnSpc>
                <a:spcPct val="150000"/>
              </a:lnSpc>
              <a:buClr>
                <a:srgbClr val="3891A7"/>
              </a:buClr>
            </a:pPr>
            <a:r>
              <a:rPr lang="en-US" dirty="0">
                <a:latin typeface="Calibri"/>
                <a:cs typeface="Calibri"/>
              </a:rPr>
              <a:t>	2.Decrease the Dependency.</a:t>
            </a:r>
          </a:p>
          <a:p>
            <a:pPr algn="just">
              <a:lnSpc>
                <a:spcPct val="150000"/>
              </a:lnSpc>
              <a:buClr>
                <a:srgbClr val="3891A7"/>
              </a:buClr>
            </a:pPr>
            <a:r>
              <a:rPr lang="en-US" dirty="0">
                <a:latin typeface="Calibri"/>
                <a:cs typeface="Calibri"/>
              </a:rPr>
              <a:t>	3. Reduce Paperwork(offline)</a:t>
            </a:r>
          </a:p>
          <a:p>
            <a:pPr algn="just">
              <a:lnSpc>
                <a:spcPct val="150000"/>
              </a:lnSpc>
              <a:buClr>
                <a:srgbClr val="3891A7"/>
              </a:buClr>
            </a:pPr>
            <a:r>
              <a:rPr lang="en-US" dirty="0">
                <a:latin typeface="Calibri"/>
                <a:cs typeface="Calibri"/>
              </a:rPr>
              <a:t>	4. Increase the productivity.</a:t>
            </a:r>
            <a:endParaRPr lang="en-IN" sz="1800" spc="-5" dirty="0">
              <a:latin typeface="Calibri"/>
              <a:cs typeface="Calibri"/>
            </a:endParaRPr>
          </a:p>
        </p:txBody>
      </p:sp>
    </p:spTree>
    <p:extLst>
      <p:ext uri="{BB962C8B-B14F-4D97-AF65-F5344CB8AC3E}">
        <p14:creationId xmlns:p14="http://schemas.microsoft.com/office/powerpoint/2010/main" val="35483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3FED-F87E-90A8-CD09-B0CAC8B0015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558DF10-EFD9-44D0-3256-6C5AD9D3566F}"/>
              </a:ext>
            </a:extLst>
          </p:cNvPr>
          <p:cNvSpPr>
            <a:spLocks noGrp="1"/>
          </p:cNvSpPr>
          <p:nvPr>
            <p:ph type="body" idx="1"/>
          </p:nvPr>
        </p:nvSpPr>
        <p:spPr/>
        <p:txBody>
          <a:bodyPr/>
          <a:lstStyle/>
          <a:p>
            <a:endParaRPr lang="en-IN"/>
          </a:p>
        </p:txBody>
      </p:sp>
      <p:pic>
        <p:nvPicPr>
          <p:cNvPr id="4" name="object 2">
            <a:extLst>
              <a:ext uri="{FF2B5EF4-FFF2-40B4-BE49-F238E27FC236}">
                <a16:creationId xmlns:a16="http://schemas.microsoft.com/office/drawing/2014/main" id="{4D9AC0EA-EEB7-6E83-8E76-95B9E8252196}"/>
              </a:ext>
            </a:extLst>
          </p:cNvPr>
          <p:cNvPicPr/>
          <p:nvPr/>
        </p:nvPicPr>
        <p:blipFill>
          <a:blip r:embed="rId2" cstate="print"/>
          <a:stretch>
            <a:fillRect/>
          </a:stretch>
        </p:blipFill>
        <p:spPr>
          <a:xfrm>
            <a:off x="0" y="0"/>
            <a:ext cx="9144000" cy="6858000"/>
          </a:xfrm>
          <a:prstGeom prst="rect">
            <a:avLst/>
          </a:prstGeom>
        </p:spPr>
      </p:pic>
      <p:grpSp>
        <p:nvGrpSpPr>
          <p:cNvPr id="5" name="object 3">
            <a:extLst>
              <a:ext uri="{FF2B5EF4-FFF2-40B4-BE49-F238E27FC236}">
                <a16:creationId xmlns:a16="http://schemas.microsoft.com/office/drawing/2014/main" id="{B73027C4-8B9C-0C8D-E03B-756DD4A41A47}"/>
              </a:ext>
            </a:extLst>
          </p:cNvPr>
          <p:cNvGrpSpPr/>
          <p:nvPr/>
        </p:nvGrpSpPr>
        <p:grpSpPr>
          <a:xfrm>
            <a:off x="3304" y="0"/>
            <a:ext cx="9140696" cy="6858000"/>
            <a:chOff x="3304" y="0"/>
            <a:chExt cx="9140696" cy="6858000"/>
          </a:xfrm>
        </p:grpSpPr>
        <p:sp>
          <p:nvSpPr>
            <p:cNvPr id="6" name="object 4">
              <a:extLst>
                <a:ext uri="{FF2B5EF4-FFF2-40B4-BE49-F238E27FC236}">
                  <a16:creationId xmlns:a16="http://schemas.microsoft.com/office/drawing/2014/main" id="{1973F49A-FF08-D7C0-E08D-970B1BDBD308}"/>
                </a:ext>
              </a:extLst>
            </p:cNvPr>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7" name="object 5">
              <a:extLst>
                <a:ext uri="{FF2B5EF4-FFF2-40B4-BE49-F238E27FC236}">
                  <a16:creationId xmlns:a16="http://schemas.microsoft.com/office/drawing/2014/main" id="{77817F7B-AD68-1238-75B0-89A49209260E}"/>
                </a:ext>
              </a:extLst>
            </p:cNvPr>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8" name="object 6">
              <a:extLst>
                <a:ext uri="{FF2B5EF4-FFF2-40B4-BE49-F238E27FC236}">
                  <a16:creationId xmlns:a16="http://schemas.microsoft.com/office/drawing/2014/main" id="{4600D9B8-6658-5F25-56D3-815776F31DD3}"/>
                </a:ext>
              </a:extLst>
            </p:cNvPr>
            <p:cNvPicPr/>
            <p:nvPr/>
          </p:nvPicPr>
          <p:blipFill>
            <a:blip r:embed="rId3" cstate="print"/>
            <a:stretch>
              <a:fillRect/>
            </a:stretch>
          </p:blipFill>
          <p:spPr>
            <a:xfrm>
              <a:off x="128016" y="6095"/>
              <a:ext cx="1784604" cy="1784603"/>
            </a:xfrm>
            <a:prstGeom prst="rect">
              <a:avLst/>
            </a:prstGeom>
          </p:spPr>
        </p:pic>
        <p:sp>
          <p:nvSpPr>
            <p:cNvPr id="9" name="object 7">
              <a:extLst>
                <a:ext uri="{FF2B5EF4-FFF2-40B4-BE49-F238E27FC236}">
                  <a16:creationId xmlns:a16="http://schemas.microsoft.com/office/drawing/2014/main" id="{0D4AC508-39DD-DD9A-7E66-C74008AC9F7F}"/>
                </a:ext>
              </a:extLst>
            </p:cNvPr>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10" name="object 8">
              <a:extLst>
                <a:ext uri="{FF2B5EF4-FFF2-40B4-BE49-F238E27FC236}">
                  <a16:creationId xmlns:a16="http://schemas.microsoft.com/office/drawing/2014/main" id="{FCBFA617-9C5C-0805-810B-44D2F7905CFD}"/>
                </a:ext>
              </a:extLst>
            </p:cNvPr>
            <p:cNvPicPr/>
            <p:nvPr/>
          </p:nvPicPr>
          <p:blipFill>
            <a:blip r:embed="rId4" cstate="print"/>
            <a:stretch>
              <a:fillRect/>
            </a:stretch>
          </p:blipFill>
          <p:spPr>
            <a:xfrm>
              <a:off x="172211" y="1045463"/>
              <a:ext cx="1155192" cy="1150619"/>
            </a:xfrm>
            <a:prstGeom prst="rect">
              <a:avLst/>
            </a:prstGeom>
          </p:spPr>
        </p:pic>
        <p:pic>
          <p:nvPicPr>
            <p:cNvPr id="11" name="object 9">
              <a:extLst>
                <a:ext uri="{FF2B5EF4-FFF2-40B4-BE49-F238E27FC236}">
                  <a16:creationId xmlns:a16="http://schemas.microsoft.com/office/drawing/2014/main" id="{C708CB0F-B352-8CF7-01A2-489191230536}"/>
                </a:ext>
              </a:extLst>
            </p:cNvPr>
            <p:cNvPicPr/>
            <p:nvPr/>
          </p:nvPicPr>
          <p:blipFill>
            <a:blip r:embed="rId5" cstate="print"/>
            <a:stretch>
              <a:fillRect/>
            </a:stretch>
          </p:blipFill>
          <p:spPr>
            <a:xfrm>
              <a:off x="187319" y="1050633"/>
              <a:ext cx="1116813" cy="1111476"/>
            </a:xfrm>
            <a:prstGeom prst="rect">
              <a:avLst/>
            </a:prstGeom>
          </p:spPr>
        </p:pic>
        <p:sp>
          <p:nvSpPr>
            <p:cNvPr id="12" name="object 10">
              <a:extLst>
                <a:ext uri="{FF2B5EF4-FFF2-40B4-BE49-F238E27FC236}">
                  <a16:creationId xmlns:a16="http://schemas.microsoft.com/office/drawing/2014/main" id="{2EE354D5-96FB-BE69-04F9-CCB7AC6A2B29}"/>
                </a:ext>
              </a:extLst>
            </p:cNvPr>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3" name="object 11">
              <a:extLst>
                <a:ext uri="{FF2B5EF4-FFF2-40B4-BE49-F238E27FC236}">
                  <a16:creationId xmlns:a16="http://schemas.microsoft.com/office/drawing/2014/main" id="{DD6DC637-9628-8DCC-582F-030B86F2E5F9}"/>
                </a:ext>
              </a:extLst>
            </p:cNvPr>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dirty="0"/>
            </a:p>
          </p:txBody>
        </p:sp>
        <p:pic>
          <p:nvPicPr>
            <p:cNvPr id="14" name="object 12">
              <a:extLst>
                <a:ext uri="{FF2B5EF4-FFF2-40B4-BE49-F238E27FC236}">
                  <a16:creationId xmlns:a16="http://schemas.microsoft.com/office/drawing/2014/main" id="{43375A3D-FD7E-B8E3-A7AA-F927E5D70D06}"/>
                </a:ext>
              </a:extLst>
            </p:cNvPr>
            <p:cNvPicPr/>
            <p:nvPr/>
          </p:nvPicPr>
          <p:blipFill>
            <a:blip r:embed="rId6" cstate="print"/>
            <a:stretch>
              <a:fillRect/>
            </a:stretch>
          </p:blipFill>
          <p:spPr>
            <a:xfrm>
              <a:off x="935735" y="0"/>
              <a:ext cx="155447" cy="6857999"/>
            </a:xfrm>
            <a:prstGeom prst="rect">
              <a:avLst/>
            </a:prstGeom>
          </p:spPr>
        </p:pic>
        <p:sp>
          <p:nvSpPr>
            <p:cNvPr id="15" name="object 13">
              <a:extLst>
                <a:ext uri="{FF2B5EF4-FFF2-40B4-BE49-F238E27FC236}">
                  <a16:creationId xmlns:a16="http://schemas.microsoft.com/office/drawing/2014/main" id="{CD1E2D3F-AEF8-AEF7-0076-AE0AAD382DDA}"/>
                </a:ext>
              </a:extLst>
            </p:cNvPr>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7" name="object 15">
            <a:extLst>
              <a:ext uri="{FF2B5EF4-FFF2-40B4-BE49-F238E27FC236}">
                <a16:creationId xmlns:a16="http://schemas.microsoft.com/office/drawing/2014/main" id="{AAC3F646-9FD5-6CCE-3623-C14BCE15AA84}"/>
              </a:ext>
            </a:extLst>
          </p:cNvPr>
          <p:cNvSpPr txBox="1">
            <a:spLocks/>
          </p:cNvSpPr>
          <p:nvPr/>
        </p:nvSpPr>
        <p:spPr>
          <a:xfrm>
            <a:off x="1318122" y="73025"/>
            <a:ext cx="5190998" cy="680719"/>
          </a:xfrm>
          <a:prstGeom prst="rect">
            <a:avLst/>
          </a:prstGeom>
        </p:spPr>
        <p:txBody>
          <a:bodyPr vert="horz" wrap="square" lIns="0" tIns="12065" rIns="0" bIns="0" rtlCol="0">
            <a:spAutoFit/>
          </a:bodyPr>
          <a:lstStyle>
            <a:lvl1pPr>
              <a:defRPr sz="4300" b="0" i="0">
                <a:solidFill>
                  <a:srgbClr val="562213"/>
                </a:solidFill>
                <a:latin typeface="Arial MT"/>
                <a:ea typeface="+mj-ea"/>
                <a:cs typeface="Arial MT"/>
              </a:defRPr>
            </a:lvl1pPr>
          </a:lstStyle>
          <a:p>
            <a:pPr marL="12700">
              <a:spcBef>
                <a:spcPts val="95"/>
              </a:spcBef>
            </a:pPr>
            <a:r>
              <a:rPr lang="en-IN" kern="0" spc="-5" dirty="0"/>
              <a:t>Literature Review</a:t>
            </a:r>
          </a:p>
        </p:txBody>
      </p:sp>
      <p:graphicFrame>
        <p:nvGraphicFramePr>
          <p:cNvPr id="16" name="Table 15">
            <a:extLst>
              <a:ext uri="{FF2B5EF4-FFF2-40B4-BE49-F238E27FC236}">
                <a16:creationId xmlns:a16="http://schemas.microsoft.com/office/drawing/2014/main" id="{DA9A993E-A447-A1B8-2C6C-020D28EBEEA0}"/>
              </a:ext>
            </a:extLst>
          </p:cNvPr>
          <p:cNvGraphicFramePr>
            <a:graphicFrameLocks noGrp="1"/>
          </p:cNvGraphicFramePr>
          <p:nvPr>
            <p:extLst>
              <p:ext uri="{D42A27DB-BD31-4B8C-83A1-F6EECF244321}">
                <p14:modId xmlns:p14="http://schemas.microsoft.com/office/powerpoint/2010/main" val="1203841935"/>
              </p:ext>
            </p:extLst>
          </p:nvPr>
        </p:nvGraphicFramePr>
        <p:xfrm>
          <a:off x="1197419" y="820674"/>
          <a:ext cx="7508111" cy="5690967"/>
        </p:xfrm>
        <a:graphic>
          <a:graphicData uri="http://schemas.openxmlformats.org/drawingml/2006/table">
            <a:tbl>
              <a:tblPr firstRow="1" bandRow="1">
                <a:tableStyleId>{5C22544A-7EE6-4342-B048-85BDC9FD1C3A}</a:tableStyleId>
              </a:tblPr>
              <a:tblGrid>
                <a:gridCol w="1975342">
                  <a:extLst>
                    <a:ext uri="{9D8B030D-6E8A-4147-A177-3AD203B41FA5}">
                      <a16:colId xmlns:a16="http://schemas.microsoft.com/office/drawing/2014/main" val="2582509191"/>
                    </a:ext>
                  </a:extLst>
                </a:gridCol>
                <a:gridCol w="2597831">
                  <a:extLst>
                    <a:ext uri="{9D8B030D-6E8A-4147-A177-3AD203B41FA5}">
                      <a16:colId xmlns:a16="http://schemas.microsoft.com/office/drawing/2014/main" val="3836154962"/>
                    </a:ext>
                  </a:extLst>
                </a:gridCol>
                <a:gridCol w="2934938">
                  <a:extLst>
                    <a:ext uri="{9D8B030D-6E8A-4147-A177-3AD203B41FA5}">
                      <a16:colId xmlns:a16="http://schemas.microsoft.com/office/drawing/2014/main" val="3969211343"/>
                    </a:ext>
                  </a:extLst>
                </a:gridCol>
              </a:tblGrid>
              <a:tr h="387447">
                <a:tc>
                  <a:txBody>
                    <a:bodyPr/>
                    <a:lstStyle/>
                    <a:p>
                      <a:pPr algn="ctr"/>
                      <a:r>
                        <a:rPr lang="en-IN" sz="1600" b="1" dirty="0"/>
                        <a:t>PAPER </a:t>
                      </a:r>
                    </a:p>
                  </a:txBody>
                  <a:tcPr/>
                </a:tc>
                <a:tc>
                  <a:txBody>
                    <a:bodyPr/>
                    <a:lstStyle/>
                    <a:p>
                      <a:pPr algn="ctr"/>
                      <a:r>
                        <a:rPr lang="en-IN" sz="1600" b="1" dirty="0"/>
                        <a:t>AUTHORS</a:t>
                      </a:r>
                    </a:p>
                  </a:txBody>
                  <a:tcPr/>
                </a:tc>
                <a:tc>
                  <a:txBody>
                    <a:bodyPr/>
                    <a:lstStyle/>
                    <a:p>
                      <a:pPr algn="ctr"/>
                      <a:r>
                        <a:rPr lang="en-IN" sz="1600" b="1" dirty="0"/>
                        <a:t>ANALYSIS</a:t>
                      </a:r>
                    </a:p>
                  </a:txBody>
                  <a:tcPr/>
                </a:tc>
                <a:extLst>
                  <a:ext uri="{0D108BD9-81ED-4DB2-BD59-A6C34878D82A}">
                    <a16:rowId xmlns:a16="http://schemas.microsoft.com/office/drawing/2014/main" val="1038777518"/>
                  </a:ext>
                </a:extLst>
              </a:tr>
              <a:tr h="2479646">
                <a:tc>
                  <a:txBody>
                    <a:bodyPr/>
                    <a:lstStyle/>
                    <a:p>
                      <a:r>
                        <a:rPr lang="en-US" sz="1400" b="0" dirty="0"/>
                        <a:t>Web-based Student Result Management System</a:t>
                      </a:r>
                    </a:p>
                  </a:txBody>
                  <a:tcPr/>
                </a:tc>
                <a:tc>
                  <a:txBody>
                    <a:bodyPr/>
                    <a:lstStyle/>
                    <a:p>
                      <a:r>
                        <a:rPr lang="en-IN" sz="1200" b="0" dirty="0"/>
                        <a:t> </a:t>
                      </a:r>
                      <a:r>
                        <a:rPr lang="en-IN" sz="1400" b="0" dirty="0"/>
                        <a:t>Mohammad Gulam Lorgat</a:t>
                      </a:r>
                      <a:endParaRPr lang="en-IN" sz="1200" b="0" dirty="0"/>
                    </a:p>
                  </a:txBody>
                  <a:tcPr/>
                </a:tc>
                <a:tc>
                  <a:txBody>
                    <a:bodyPr/>
                    <a:lstStyle/>
                    <a:p>
                      <a:r>
                        <a:rPr lang="en-US" sz="1200" dirty="0"/>
                        <a:t>The current research aims at creating a web-based</a:t>
                      </a:r>
                    </a:p>
                    <a:p>
                      <a:r>
                        <a:rPr lang="en-US" sz="1200" dirty="0"/>
                        <a:t>student result management system, reducing time,</a:t>
                      </a:r>
                    </a:p>
                    <a:p>
                      <a:r>
                        <a:rPr lang="en-US" sz="1200" dirty="0"/>
                        <a:t>effort and improving security. The research results</a:t>
                      </a:r>
                    </a:p>
                    <a:p>
                      <a:r>
                        <a:rPr lang="en-US" sz="1200" dirty="0"/>
                        <a:t>in the development</a:t>
                      </a:r>
                    </a:p>
                    <a:p>
                      <a:r>
                        <a:rPr lang="en-US" sz="1200" dirty="0"/>
                        <a:t>of a multi-user system, based on web technology</a:t>
                      </a:r>
                    </a:p>
                    <a:p>
                      <a:r>
                        <a:rPr lang="en-US" sz="1200" dirty="0"/>
                        <a:t>with architectural pattern and developed using Java</a:t>
                      </a:r>
                    </a:p>
                    <a:p>
                      <a:r>
                        <a:rPr lang="en-US" sz="1200" dirty="0"/>
                        <a:t>programming language with Apache Tomcat Server</a:t>
                      </a:r>
                    </a:p>
                    <a:p>
                      <a:r>
                        <a:rPr lang="en-US" sz="1200" dirty="0"/>
                        <a:t>and MySQL Database Management System support.</a:t>
                      </a:r>
                      <a:endParaRPr lang="en-IN" sz="1200" dirty="0"/>
                    </a:p>
                  </a:txBody>
                  <a:tcPr/>
                </a:tc>
                <a:extLst>
                  <a:ext uri="{0D108BD9-81ED-4DB2-BD59-A6C34878D82A}">
                    <a16:rowId xmlns:a16="http://schemas.microsoft.com/office/drawing/2014/main" val="3225586327"/>
                  </a:ext>
                </a:extLst>
              </a:tr>
              <a:tr h="2159692">
                <a:tc>
                  <a:txBody>
                    <a:bodyPr/>
                    <a:lstStyle/>
                    <a:p>
                      <a:r>
                        <a:rPr lang="en-IN" sz="1400" b="0" dirty="0"/>
                        <a:t> Student Performance Analysis System</a:t>
                      </a:r>
                    </a:p>
                    <a:p>
                      <a:r>
                        <a:rPr lang="en-IN" sz="1400" b="0" dirty="0"/>
                        <a:t>(SPAS)</a:t>
                      </a:r>
                    </a:p>
                  </a:txBody>
                  <a:tcPr/>
                </a:tc>
                <a:tc>
                  <a:txBody>
                    <a:bodyPr/>
                    <a:lstStyle/>
                    <a:p>
                      <a:r>
                        <a:rPr lang="en-IN" sz="1400" b="0" dirty="0"/>
                        <a:t>Chew Li Sa, </a:t>
                      </a:r>
                      <a:r>
                        <a:rPr lang="en-IN" sz="1400" b="0" dirty="0" err="1"/>
                        <a:t>Dayang</a:t>
                      </a:r>
                      <a:r>
                        <a:rPr lang="en-IN" sz="1400" b="0" dirty="0"/>
                        <a:t> </a:t>
                      </a:r>
                      <a:r>
                        <a:rPr lang="en-IN" sz="1400" b="0" dirty="0" err="1"/>
                        <a:t>Hanani</a:t>
                      </a:r>
                      <a:r>
                        <a:rPr lang="en-IN" sz="1400" b="0" dirty="0"/>
                        <a:t> </a:t>
                      </a:r>
                      <a:r>
                        <a:rPr lang="en-IN" sz="1400" b="0" dirty="0" err="1"/>
                        <a:t>bt.Abang</a:t>
                      </a:r>
                      <a:endParaRPr lang="en-IN" sz="1400" b="0" dirty="0"/>
                    </a:p>
                    <a:p>
                      <a:r>
                        <a:rPr lang="en-IN" sz="1400" b="0" dirty="0"/>
                        <a:t>Ibrahim, Emmy </a:t>
                      </a:r>
                      <a:r>
                        <a:rPr lang="en-IN" sz="1400" b="0" dirty="0" err="1"/>
                        <a:t>Dahlina</a:t>
                      </a:r>
                      <a:r>
                        <a:rPr lang="en-IN" sz="1400" b="0" dirty="0"/>
                        <a:t> Hossain</a:t>
                      </a:r>
                    </a:p>
                  </a:txBody>
                  <a:tcPr/>
                </a:tc>
                <a:tc>
                  <a:txBody>
                    <a:bodyPr/>
                    <a:lstStyle/>
                    <a:p>
                      <a:r>
                        <a:rPr lang="en-US" sz="1200" dirty="0"/>
                        <a:t>The proposed system offers student performance</a:t>
                      </a:r>
                    </a:p>
                    <a:p>
                      <a:r>
                        <a:rPr lang="en-US" sz="1200" dirty="0"/>
                        <a:t>prediction through the rules generated via data</a:t>
                      </a:r>
                    </a:p>
                    <a:p>
                      <a:r>
                        <a:rPr lang="en-US" sz="1200" dirty="0"/>
                        <a:t>mining technique. The data mining technique used</a:t>
                      </a:r>
                    </a:p>
                    <a:p>
                      <a:r>
                        <a:rPr lang="en-US" sz="1200" dirty="0"/>
                        <a:t>in the project is</a:t>
                      </a:r>
                    </a:p>
                    <a:p>
                      <a:r>
                        <a:rPr lang="en-US" sz="1200" dirty="0"/>
                        <a:t>classification, which classifies the students based on</a:t>
                      </a:r>
                    </a:p>
                    <a:p>
                      <a:r>
                        <a:rPr lang="en-US" sz="1200" dirty="0"/>
                        <a:t>the student’s </a:t>
                      </a:r>
                      <a:r>
                        <a:rPr lang="en-US" sz="1200" dirty="0" err="1"/>
                        <a:t>grade.The</a:t>
                      </a:r>
                      <a:r>
                        <a:rPr lang="en-US" sz="1200" dirty="0"/>
                        <a:t> most effective technique by</a:t>
                      </a:r>
                    </a:p>
                    <a:p>
                      <a:r>
                        <a:rPr lang="en-US" sz="1200" dirty="0" err="1"/>
                        <a:t>analysing</a:t>
                      </a:r>
                      <a:r>
                        <a:rPr lang="en-US" sz="1200" dirty="0"/>
                        <a:t> the results in various techniques is B-Tree.</a:t>
                      </a:r>
                      <a:endParaRPr lang="en-IN" sz="1200" dirty="0"/>
                    </a:p>
                  </a:txBody>
                  <a:tcPr/>
                </a:tc>
                <a:extLst>
                  <a:ext uri="{0D108BD9-81ED-4DB2-BD59-A6C34878D82A}">
                    <a16:rowId xmlns:a16="http://schemas.microsoft.com/office/drawing/2014/main" val="1978092083"/>
                  </a:ext>
                </a:extLst>
              </a:tr>
            </a:tbl>
          </a:graphicData>
        </a:graphic>
      </p:graphicFrame>
    </p:spTree>
    <p:extLst>
      <p:ext uri="{BB962C8B-B14F-4D97-AF65-F5344CB8AC3E}">
        <p14:creationId xmlns:p14="http://schemas.microsoft.com/office/powerpoint/2010/main" val="230676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3FED-F87E-90A8-CD09-B0CAC8B0015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558DF10-EFD9-44D0-3256-6C5AD9D3566F}"/>
              </a:ext>
            </a:extLst>
          </p:cNvPr>
          <p:cNvSpPr>
            <a:spLocks noGrp="1"/>
          </p:cNvSpPr>
          <p:nvPr>
            <p:ph type="body" idx="1"/>
          </p:nvPr>
        </p:nvSpPr>
        <p:spPr/>
        <p:txBody>
          <a:bodyPr/>
          <a:lstStyle/>
          <a:p>
            <a:endParaRPr lang="en-IN"/>
          </a:p>
        </p:txBody>
      </p:sp>
      <p:pic>
        <p:nvPicPr>
          <p:cNvPr id="4" name="object 2">
            <a:extLst>
              <a:ext uri="{FF2B5EF4-FFF2-40B4-BE49-F238E27FC236}">
                <a16:creationId xmlns:a16="http://schemas.microsoft.com/office/drawing/2014/main" id="{4D9AC0EA-EEB7-6E83-8E76-95B9E8252196}"/>
              </a:ext>
            </a:extLst>
          </p:cNvPr>
          <p:cNvPicPr/>
          <p:nvPr/>
        </p:nvPicPr>
        <p:blipFill>
          <a:blip r:embed="rId2" cstate="print"/>
          <a:stretch>
            <a:fillRect/>
          </a:stretch>
        </p:blipFill>
        <p:spPr>
          <a:xfrm>
            <a:off x="0" y="0"/>
            <a:ext cx="9144000" cy="6858000"/>
          </a:xfrm>
          <a:prstGeom prst="rect">
            <a:avLst/>
          </a:prstGeom>
        </p:spPr>
      </p:pic>
      <p:grpSp>
        <p:nvGrpSpPr>
          <p:cNvPr id="5" name="object 3">
            <a:extLst>
              <a:ext uri="{FF2B5EF4-FFF2-40B4-BE49-F238E27FC236}">
                <a16:creationId xmlns:a16="http://schemas.microsoft.com/office/drawing/2014/main" id="{B73027C4-8B9C-0C8D-E03B-756DD4A41A47}"/>
              </a:ext>
            </a:extLst>
          </p:cNvPr>
          <p:cNvGrpSpPr/>
          <p:nvPr/>
        </p:nvGrpSpPr>
        <p:grpSpPr>
          <a:xfrm>
            <a:off x="3304" y="0"/>
            <a:ext cx="9140696" cy="6858000"/>
            <a:chOff x="3304" y="0"/>
            <a:chExt cx="9140696" cy="6858000"/>
          </a:xfrm>
        </p:grpSpPr>
        <p:sp>
          <p:nvSpPr>
            <p:cNvPr id="6" name="object 4">
              <a:extLst>
                <a:ext uri="{FF2B5EF4-FFF2-40B4-BE49-F238E27FC236}">
                  <a16:creationId xmlns:a16="http://schemas.microsoft.com/office/drawing/2014/main" id="{1973F49A-FF08-D7C0-E08D-970B1BDBD308}"/>
                </a:ext>
              </a:extLst>
            </p:cNvPr>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7" name="object 5">
              <a:extLst>
                <a:ext uri="{FF2B5EF4-FFF2-40B4-BE49-F238E27FC236}">
                  <a16:creationId xmlns:a16="http://schemas.microsoft.com/office/drawing/2014/main" id="{77817F7B-AD68-1238-75B0-89A49209260E}"/>
                </a:ext>
              </a:extLst>
            </p:cNvPr>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8" name="object 6">
              <a:extLst>
                <a:ext uri="{FF2B5EF4-FFF2-40B4-BE49-F238E27FC236}">
                  <a16:creationId xmlns:a16="http://schemas.microsoft.com/office/drawing/2014/main" id="{4600D9B8-6658-5F25-56D3-815776F31DD3}"/>
                </a:ext>
              </a:extLst>
            </p:cNvPr>
            <p:cNvPicPr/>
            <p:nvPr/>
          </p:nvPicPr>
          <p:blipFill>
            <a:blip r:embed="rId3" cstate="print"/>
            <a:stretch>
              <a:fillRect/>
            </a:stretch>
          </p:blipFill>
          <p:spPr>
            <a:xfrm>
              <a:off x="128016" y="6095"/>
              <a:ext cx="1784604" cy="1784603"/>
            </a:xfrm>
            <a:prstGeom prst="rect">
              <a:avLst/>
            </a:prstGeom>
          </p:spPr>
        </p:pic>
        <p:sp>
          <p:nvSpPr>
            <p:cNvPr id="9" name="object 7">
              <a:extLst>
                <a:ext uri="{FF2B5EF4-FFF2-40B4-BE49-F238E27FC236}">
                  <a16:creationId xmlns:a16="http://schemas.microsoft.com/office/drawing/2014/main" id="{0D4AC508-39DD-DD9A-7E66-C74008AC9F7F}"/>
                </a:ext>
              </a:extLst>
            </p:cNvPr>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10" name="object 8">
              <a:extLst>
                <a:ext uri="{FF2B5EF4-FFF2-40B4-BE49-F238E27FC236}">
                  <a16:creationId xmlns:a16="http://schemas.microsoft.com/office/drawing/2014/main" id="{FCBFA617-9C5C-0805-810B-44D2F7905CFD}"/>
                </a:ext>
              </a:extLst>
            </p:cNvPr>
            <p:cNvPicPr/>
            <p:nvPr/>
          </p:nvPicPr>
          <p:blipFill>
            <a:blip r:embed="rId4" cstate="print"/>
            <a:stretch>
              <a:fillRect/>
            </a:stretch>
          </p:blipFill>
          <p:spPr>
            <a:xfrm>
              <a:off x="172211" y="1045463"/>
              <a:ext cx="1155192" cy="1150619"/>
            </a:xfrm>
            <a:prstGeom prst="rect">
              <a:avLst/>
            </a:prstGeom>
          </p:spPr>
        </p:pic>
        <p:pic>
          <p:nvPicPr>
            <p:cNvPr id="11" name="object 9">
              <a:extLst>
                <a:ext uri="{FF2B5EF4-FFF2-40B4-BE49-F238E27FC236}">
                  <a16:creationId xmlns:a16="http://schemas.microsoft.com/office/drawing/2014/main" id="{C708CB0F-B352-8CF7-01A2-489191230536}"/>
                </a:ext>
              </a:extLst>
            </p:cNvPr>
            <p:cNvPicPr/>
            <p:nvPr/>
          </p:nvPicPr>
          <p:blipFill>
            <a:blip r:embed="rId5" cstate="print"/>
            <a:stretch>
              <a:fillRect/>
            </a:stretch>
          </p:blipFill>
          <p:spPr>
            <a:xfrm>
              <a:off x="187319" y="1050633"/>
              <a:ext cx="1116813" cy="1111476"/>
            </a:xfrm>
            <a:prstGeom prst="rect">
              <a:avLst/>
            </a:prstGeom>
          </p:spPr>
        </p:pic>
        <p:sp>
          <p:nvSpPr>
            <p:cNvPr id="12" name="object 10">
              <a:extLst>
                <a:ext uri="{FF2B5EF4-FFF2-40B4-BE49-F238E27FC236}">
                  <a16:creationId xmlns:a16="http://schemas.microsoft.com/office/drawing/2014/main" id="{2EE354D5-96FB-BE69-04F9-CCB7AC6A2B29}"/>
                </a:ext>
              </a:extLst>
            </p:cNvPr>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3" name="object 11">
              <a:extLst>
                <a:ext uri="{FF2B5EF4-FFF2-40B4-BE49-F238E27FC236}">
                  <a16:creationId xmlns:a16="http://schemas.microsoft.com/office/drawing/2014/main" id="{DD6DC637-9628-8DCC-582F-030B86F2E5F9}"/>
                </a:ext>
              </a:extLst>
            </p:cNvPr>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dirty="0"/>
            </a:p>
          </p:txBody>
        </p:sp>
        <p:pic>
          <p:nvPicPr>
            <p:cNvPr id="14" name="object 12">
              <a:extLst>
                <a:ext uri="{FF2B5EF4-FFF2-40B4-BE49-F238E27FC236}">
                  <a16:creationId xmlns:a16="http://schemas.microsoft.com/office/drawing/2014/main" id="{43375A3D-FD7E-B8E3-A7AA-F927E5D70D06}"/>
                </a:ext>
              </a:extLst>
            </p:cNvPr>
            <p:cNvPicPr/>
            <p:nvPr/>
          </p:nvPicPr>
          <p:blipFill>
            <a:blip r:embed="rId6" cstate="print"/>
            <a:stretch>
              <a:fillRect/>
            </a:stretch>
          </p:blipFill>
          <p:spPr>
            <a:xfrm>
              <a:off x="935735" y="0"/>
              <a:ext cx="155447" cy="6857999"/>
            </a:xfrm>
            <a:prstGeom prst="rect">
              <a:avLst/>
            </a:prstGeom>
          </p:spPr>
        </p:pic>
        <p:sp>
          <p:nvSpPr>
            <p:cNvPr id="15" name="object 13">
              <a:extLst>
                <a:ext uri="{FF2B5EF4-FFF2-40B4-BE49-F238E27FC236}">
                  <a16:creationId xmlns:a16="http://schemas.microsoft.com/office/drawing/2014/main" id="{CD1E2D3F-AEF8-AEF7-0076-AE0AAD382DDA}"/>
                </a:ext>
              </a:extLst>
            </p:cNvPr>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7" name="object 15">
            <a:extLst>
              <a:ext uri="{FF2B5EF4-FFF2-40B4-BE49-F238E27FC236}">
                <a16:creationId xmlns:a16="http://schemas.microsoft.com/office/drawing/2014/main" id="{AAC3F646-9FD5-6CCE-3623-C14BCE15AA84}"/>
              </a:ext>
            </a:extLst>
          </p:cNvPr>
          <p:cNvSpPr txBox="1">
            <a:spLocks/>
          </p:cNvSpPr>
          <p:nvPr/>
        </p:nvSpPr>
        <p:spPr>
          <a:xfrm>
            <a:off x="1318122" y="73025"/>
            <a:ext cx="5190998" cy="680719"/>
          </a:xfrm>
          <a:prstGeom prst="rect">
            <a:avLst/>
          </a:prstGeom>
        </p:spPr>
        <p:txBody>
          <a:bodyPr vert="horz" wrap="square" lIns="0" tIns="12065" rIns="0" bIns="0" rtlCol="0">
            <a:spAutoFit/>
          </a:bodyPr>
          <a:lstStyle>
            <a:lvl1pPr>
              <a:defRPr sz="4300" b="0" i="0">
                <a:solidFill>
                  <a:srgbClr val="562213"/>
                </a:solidFill>
                <a:latin typeface="Arial MT"/>
                <a:ea typeface="+mj-ea"/>
                <a:cs typeface="Arial MT"/>
              </a:defRPr>
            </a:lvl1pPr>
          </a:lstStyle>
          <a:p>
            <a:pPr marL="12700">
              <a:spcBef>
                <a:spcPts val="95"/>
              </a:spcBef>
            </a:pPr>
            <a:r>
              <a:rPr lang="en-IN" kern="0" spc="-5" dirty="0"/>
              <a:t>Literature Review</a:t>
            </a:r>
          </a:p>
        </p:txBody>
      </p:sp>
      <p:graphicFrame>
        <p:nvGraphicFramePr>
          <p:cNvPr id="16" name="Table 15">
            <a:extLst>
              <a:ext uri="{FF2B5EF4-FFF2-40B4-BE49-F238E27FC236}">
                <a16:creationId xmlns:a16="http://schemas.microsoft.com/office/drawing/2014/main" id="{DA9A993E-A447-A1B8-2C6C-020D28EBEEA0}"/>
              </a:ext>
            </a:extLst>
          </p:cNvPr>
          <p:cNvGraphicFramePr>
            <a:graphicFrameLocks noGrp="1"/>
          </p:cNvGraphicFramePr>
          <p:nvPr>
            <p:extLst>
              <p:ext uri="{D42A27DB-BD31-4B8C-83A1-F6EECF244321}">
                <p14:modId xmlns:p14="http://schemas.microsoft.com/office/powerpoint/2010/main" val="101772723"/>
              </p:ext>
            </p:extLst>
          </p:nvPr>
        </p:nvGraphicFramePr>
        <p:xfrm>
          <a:off x="1225515" y="1149813"/>
          <a:ext cx="7508111" cy="2867093"/>
        </p:xfrm>
        <a:graphic>
          <a:graphicData uri="http://schemas.openxmlformats.org/drawingml/2006/table">
            <a:tbl>
              <a:tblPr firstRow="1" bandRow="1">
                <a:tableStyleId>{5C22544A-7EE6-4342-B048-85BDC9FD1C3A}</a:tableStyleId>
              </a:tblPr>
              <a:tblGrid>
                <a:gridCol w="1975342">
                  <a:extLst>
                    <a:ext uri="{9D8B030D-6E8A-4147-A177-3AD203B41FA5}">
                      <a16:colId xmlns:a16="http://schemas.microsoft.com/office/drawing/2014/main" val="2582509191"/>
                    </a:ext>
                  </a:extLst>
                </a:gridCol>
                <a:gridCol w="2597831">
                  <a:extLst>
                    <a:ext uri="{9D8B030D-6E8A-4147-A177-3AD203B41FA5}">
                      <a16:colId xmlns:a16="http://schemas.microsoft.com/office/drawing/2014/main" val="3836154962"/>
                    </a:ext>
                  </a:extLst>
                </a:gridCol>
                <a:gridCol w="2934938">
                  <a:extLst>
                    <a:ext uri="{9D8B030D-6E8A-4147-A177-3AD203B41FA5}">
                      <a16:colId xmlns:a16="http://schemas.microsoft.com/office/drawing/2014/main" val="3969211343"/>
                    </a:ext>
                  </a:extLst>
                </a:gridCol>
              </a:tblGrid>
              <a:tr h="387447">
                <a:tc>
                  <a:txBody>
                    <a:bodyPr/>
                    <a:lstStyle/>
                    <a:p>
                      <a:pPr algn="ctr"/>
                      <a:r>
                        <a:rPr lang="en-IN" sz="1600" b="1" dirty="0"/>
                        <a:t>PAPER </a:t>
                      </a:r>
                    </a:p>
                  </a:txBody>
                  <a:tcPr/>
                </a:tc>
                <a:tc>
                  <a:txBody>
                    <a:bodyPr/>
                    <a:lstStyle/>
                    <a:p>
                      <a:pPr algn="ctr"/>
                      <a:r>
                        <a:rPr lang="en-IN" sz="1600" b="1" dirty="0"/>
                        <a:t>AUTHORS</a:t>
                      </a:r>
                    </a:p>
                  </a:txBody>
                  <a:tcPr/>
                </a:tc>
                <a:tc>
                  <a:txBody>
                    <a:bodyPr/>
                    <a:lstStyle/>
                    <a:p>
                      <a:pPr algn="ctr"/>
                      <a:r>
                        <a:rPr lang="en-IN" sz="1600" b="1" dirty="0"/>
                        <a:t>ANALYSIS</a:t>
                      </a:r>
                    </a:p>
                  </a:txBody>
                  <a:tcPr/>
                </a:tc>
                <a:extLst>
                  <a:ext uri="{0D108BD9-81ED-4DB2-BD59-A6C34878D82A}">
                    <a16:rowId xmlns:a16="http://schemas.microsoft.com/office/drawing/2014/main" val="1038777518"/>
                  </a:ext>
                </a:extLst>
              </a:tr>
              <a:tr h="2479646">
                <a:tc>
                  <a:txBody>
                    <a:bodyPr/>
                    <a:lstStyle/>
                    <a:p>
                      <a:r>
                        <a:rPr lang="en-US" sz="1400" b="0" dirty="0"/>
                        <a:t>Student Information Report System with</a:t>
                      </a:r>
                    </a:p>
                    <a:p>
                      <a:r>
                        <a:rPr lang="en-US" sz="1400" b="0" dirty="0"/>
                        <a:t>SMS (SIRS) in 2016</a:t>
                      </a:r>
                    </a:p>
                  </a:txBody>
                  <a:tcPr/>
                </a:tc>
                <a:tc>
                  <a:txBody>
                    <a:bodyPr/>
                    <a:lstStyle/>
                    <a:p>
                      <a:r>
                        <a:rPr lang="en-IN" sz="1200" b="0" dirty="0"/>
                        <a:t> </a:t>
                      </a:r>
                      <a:r>
                        <a:rPr lang="en-IN" sz="1400" b="0" dirty="0" err="1"/>
                        <a:t>Isbudeen</a:t>
                      </a:r>
                      <a:r>
                        <a:rPr lang="en-IN" sz="1400" b="0" dirty="0"/>
                        <a:t> Noor Mohamed, Ahmad</a:t>
                      </a:r>
                    </a:p>
                    <a:p>
                      <a:r>
                        <a:rPr lang="en-IN" sz="1400" b="0" dirty="0" err="1"/>
                        <a:t>Tasnim</a:t>
                      </a:r>
                      <a:r>
                        <a:rPr lang="en-IN" sz="1400" b="0" dirty="0"/>
                        <a:t> </a:t>
                      </a:r>
                      <a:r>
                        <a:rPr lang="en-IN" sz="1400" b="0" dirty="0" err="1"/>
                        <a:t>Sidiqui</a:t>
                      </a:r>
                      <a:r>
                        <a:rPr lang="en-IN" sz="1400" b="0" dirty="0"/>
                        <a:t>, Syed </a:t>
                      </a:r>
                      <a:r>
                        <a:rPr lang="en-IN" sz="1400" b="0" dirty="0" err="1"/>
                        <a:t>Ajaz</a:t>
                      </a:r>
                      <a:r>
                        <a:rPr lang="en-IN" sz="1400" b="0" dirty="0"/>
                        <a:t>, S Mohamed </a:t>
                      </a:r>
                      <a:r>
                        <a:rPr lang="en-IN" sz="1400" b="0" dirty="0" err="1"/>
                        <a:t>Idhris</a:t>
                      </a:r>
                      <a:endParaRPr lang="en-IN" sz="1400" b="0" dirty="0"/>
                    </a:p>
                    <a:p>
                      <a:endParaRPr lang="en-IN" sz="1200" b="0" dirty="0"/>
                    </a:p>
                  </a:txBody>
                  <a:tcPr/>
                </a:tc>
                <a:tc>
                  <a:txBody>
                    <a:bodyPr/>
                    <a:lstStyle/>
                    <a:p>
                      <a:r>
                        <a:rPr lang="en-US" sz="1200" dirty="0"/>
                        <a:t>The proposed system is an application software and</a:t>
                      </a:r>
                    </a:p>
                    <a:p>
                      <a:r>
                        <a:rPr lang="en-US" sz="1200" dirty="0"/>
                        <a:t>which has an intention to begin a conductive and</a:t>
                      </a:r>
                    </a:p>
                    <a:p>
                      <a:r>
                        <a:rPr lang="en-US" sz="1200" dirty="0"/>
                        <a:t>direct interchanging the statistics in a secure</a:t>
                      </a:r>
                    </a:p>
                    <a:p>
                      <a:r>
                        <a:rPr lang="en-US" sz="1200" dirty="0"/>
                        <a:t>platform to coalesce with students, faculties and the</a:t>
                      </a:r>
                    </a:p>
                    <a:p>
                      <a:r>
                        <a:rPr lang="en-US" sz="1200" dirty="0"/>
                        <a:t>college/school administration. The student can</a:t>
                      </a:r>
                    </a:p>
                    <a:p>
                      <a:r>
                        <a:rPr lang="en-US" sz="1200" dirty="0"/>
                        <a:t>check their results through an SMS sent to the</a:t>
                      </a:r>
                    </a:p>
                    <a:p>
                      <a:r>
                        <a:rPr lang="en-US" sz="1200" dirty="0"/>
                        <a:t>student/parent’s contact numbers..</a:t>
                      </a:r>
                      <a:endParaRPr lang="en-IN" sz="1200" dirty="0"/>
                    </a:p>
                  </a:txBody>
                  <a:tcPr/>
                </a:tc>
                <a:extLst>
                  <a:ext uri="{0D108BD9-81ED-4DB2-BD59-A6C34878D82A}">
                    <a16:rowId xmlns:a16="http://schemas.microsoft.com/office/drawing/2014/main" val="3225586327"/>
                  </a:ext>
                </a:extLst>
              </a:tr>
            </a:tbl>
          </a:graphicData>
        </a:graphic>
      </p:graphicFrame>
    </p:spTree>
    <p:extLst>
      <p:ext uri="{BB962C8B-B14F-4D97-AF65-F5344CB8AC3E}">
        <p14:creationId xmlns:p14="http://schemas.microsoft.com/office/powerpoint/2010/main" val="24076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dirty="0"/>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386904" y="224494"/>
            <a:ext cx="6103750" cy="673902"/>
          </a:xfrm>
          <a:prstGeom prst="rect">
            <a:avLst/>
          </a:prstGeom>
        </p:spPr>
        <p:txBody>
          <a:bodyPr vert="horz" wrap="square" lIns="0" tIns="12065" rIns="0" bIns="0" rtlCol="0">
            <a:spAutoFit/>
          </a:bodyPr>
          <a:lstStyle/>
          <a:p>
            <a:pPr marL="12700">
              <a:lnSpc>
                <a:spcPct val="100000"/>
              </a:lnSpc>
              <a:spcBef>
                <a:spcPts val="95"/>
              </a:spcBef>
            </a:pPr>
            <a:r>
              <a:rPr spc="-5" dirty="0"/>
              <a:t>P</a:t>
            </a:r>
            <a:r>
              <a:rPr lang="en-IN" spc="-5" dirty="0" err="1"/>
              <a:t>roblem</a:t>
            </a:r>
            <a:r>
              <a:rPr lang="en-IN" spc="-5" dirty="0"/>
              <a:t> Statement</a:t>
            </a:r>
            <a:endParaRPr spc="-5" dirty="0"/>
          </a:p>
        </p:txBody>
      </p:sp>
      <p:sp>
        <p:nvSpPr>
          <p:cNvPr id="16" name="object 16"/>
          <p:cNvSpPr txBox="1"/>
          <p:nvPr/>
        </p:nvSpPr>
        <p:spPr>
          <a:xfrm>
            <a:off x="1304132" y="1045055"/>
            <a:ext cx="7306468" cy="5691943"/>
          </a:xfrm>
          <a:prstGeom prst="rect">
            <a:avLst/>
          </a:prstGeom>
        </p:spPr>
        <p:txBody>
          <a:bodyPr vert="horz" wrap="square" lIns="0" tIns="12700" rIns="0" bIns="0" rtlCol="0">
            <a:spAutoFit/>
          </a:bodyPr>
          <a:lstStyle/>
          <a:p>
            <a:pPr marL="295910" marR="5080" indent="-283845" algn="just">
              <a:lnSpc>
                <a:spcPct val="150000"/>
              </a:lnSpc>
              <a:spcBef>
                <a:spcPts val="100"/>
              </a:spcBef>
              <a:buClr>
                <a:srgbClr val="3891A7"/>
              </a:buClr>
              <a:buSzPct val="80555"/>
              <a:buFont typeface="Segoe UI Symbol"/>
              <a:buChar char="⚫"/>
              <a:tabLst>
                <a:tab pos="263525" algn="l"/>
                <a:tab pos="295275" algn="l"/>
              </a:tabLst>
            </a:pPr>
            <a:r>
              <a:rPr lang="en-US" sz="1600" spc="-10" dirty="0">
                <a:latin typeface="Calibri"/>
                <a:cs typeface="Calibri"/>
              </a:rPr>
              <a:t>The current manual system of result management is cumbersome, time-consuming, and prone to errors.</a:t>
            </a:r>
          </a:p>
          <a:p>
            <a:pPr marL="295910" marR="5080" indent="-283845" algn="just">
              <a:lnSpc>
                <a:spcPct val="150000"/>
              </a:lnSpc>
              <a:spcBef>
                <a:spcPts val="100"/>
              </a:spcBef>
              <a:buClr>
                <a:srgbClr val="3891A7"/>
              </a:buClr>
              <a:buSzPct val="80555"/>
              <a:buFont typeface="Segoe UI Symbol"/>
              <a:buChar char="⚫"/>
              <a:tabLst>
                <a:tab pos="263525" algn="l"/>
                <a:tab pos="295275" algn="l"/>
              </a:tabLst>
            </a:pPr>
            <a:r>
              <a:rPr lang="en-US" sz="1600" spc="-10" dirty="0">
                <a:latin typeface="Calibri"/>
                <a:cs typeface="Calibri"/>
              </a:rPr>
              <a:t>Teachers are facing challenges in maintaining accurate records, generating timely reports, and providing meaningful analysis of student performance. </a:t>
            </a:r>
          </a:p>
          <a:p>
            <a:pPr marL="295910" marR="5080" indent="-283845" algn="just">
              <a:lnSpc>
                <a:spcPct val="150000"/>
              </a:lnSpc>
              <a:spcBef>
                <a:spcPts val="100"/>
              </a:spcBef>
              <a:buClr>
                <a:srgbClr val="3891A7"/>
              </a:buClr>
              <a:buSzPct val="80555"/>
              <a:buFont typeface="Segoe UI Symbol"/>
              <a:buChar char="⚫"/>
              <a:tabLst>
                <a:tab pos="263525" algn="l"/>
                <a:tab pos="295275" algn="l"/>
              </a:tabLst>
            </a:pPr>
            <a:r>
              <a:rPr lang="en-US" sz="1600" spc="-10" dirty="0">
                <a:latin typeface="Calibri"/>
                <a:cs typeface="Calibri"/>
              </a:rPr>
              <a:t>The website will manage the information about various students enrolled in the course in different years, the subjects offered during different semesters of the course, the marks obtained by the various students in various subjects in different semesters. </a:t>
            </a:r>
          </a:p>
          <a:p>
            <a:pPr marL="295910" marR="5080" indent="-283845" algn="just">
              <a:lnSpc>
                <a:spcPct val="150000"/>
              </a:lnSpc>
              <a:spcBef>
                <a:spcPts val="100"/>
              </a:spcBef>
              <a:buClr>
                <a:srgbClr val="3891A7"/>
              </a:buClr>
              <a:buSzPct val="80555"/>
              <a:buFont typeface="Segoe UI Symbol"/>
              <a:buChar char="⚫"/>
              <a:tabLst>
                <a:tab pos="263525" algn="l"/>
                <a:tab pos="295275" algn="l"/>
              </a:tabLst>
            </a:pPr>
            <a:r>
              <a:rPr lang="en-US" sz="1600" spc="-10" dirty="0">
                <a:latin typeface="Calibri"/>
                <a:cs typeface="Calibri"/>
              </a:rPr>
              <a:t>The website will greatly simplify and speed up the result preparation and </a:t>
            </a:r>
            <a:r>
              <a:rPr lang="en-US" sz="1600" spc="-10">
                <a:latin typeface="Calibri"/>
                <a:cs typeface="Calibri"/>
              </a:rPr>
              <a:t>management process.</a:t>
            </a:r>
            <a:endParaRPr lang="en-US" sz="1600" spc="-10" dirty="0">
              <a:latin typeface="Calibri"/>
              <a:cs typeface="Calibri"/>
            </a:endParaRPr>
          </a:p>
          <a:p>
            <a:pPr marL="295910" marR="5080" indent="-283845" algn="just">
              <a:lnSpc>
                <a:spcPct val="150000"/>
              </a:lnSpc>
              <a:spcBef>
                <a:spcPts val="100"/>
              </a:spcBef>
              <a:buClr>
                <a:srgbClr val="3891A7"/>
              </a:buClr>
              <a:buSzPct val="80555"/>
              <a:buFont typeface="Segoe UI Symbol"/>
              <a:buChar char="⚫"/>
              <a:tabLst>
                <a:tab pos="263525" algn="l"/>
                <a:tab pos="295275" algn="l"/>
              </a:tabLst>
            </a:pPr>
            <a:r>
              <a:rPr lang="en-US" sz="1600" spc="-10" dirty="0">
                <a:latin typeface="Calibri"/>
                <a:cs typeface="Calibri"/>
              </a:rPr>
              <a:t>There is a need for a robust Result Management System with advanced analytical capabilities to address the following issues:</a:t>
            </a:r>
          </a:p>
          <a:p>
            <a:pPr marL="12065" marR="5080" algn="just">
              <a:lnSpc>
                <a:spcPct val="150000"/>
              </a:lnSpc>
              <a:spcBef>
                <a:spcPts val="100"/>
              </a:spcBef>
              <a:buClr>
                <a:srgbClr val="3891A7"/>
              </a:buClr>
              <a:buSzPct val="80555"/>
              <a:tabLst>
                <a:tab pos="263525" algn="l"/>
                <a:tab pos="295275" algn="l"/>
              </a:tabLst>
            </a:pPr>
            <a:r>
              <a:rPr lang="en-US" sz="1600" spc="-10" dirty="0">
                <a:latin typeface="Calibri"/>
                <a:cs typeface="Calibri"/>
              </a:rPr>
              <a:t>			1. Data Management</a:t>
            </a:r>
          </a:p>
          <a:p>
            <a:pPr marL="12065" marR="5080" algn="just">
              <a:lnSpc>
                <a:spcPct val="150000"/>
              </a:lnSpc>
              <a:spcBef>
                <a:spcPts val="100"/>
              </a:spcBef>
              <a:buClr>
                <a:srgbClr val="3891A7"/>
              </a:buClr>
              <a:buSzPct val="80555"/>
              <a:tabLst>
                <a:tab pos="263525" algn="l"/>
                <a:tab pos="295275" algn="l"/>
              </a:tabLst>
            </a:pPr>
            <a:r>
              <a:rPr lang="en-US" sz="1600" spc="-10" dirty="0">
                <a:latin typeface="Calibri"/>
                <a:cs typeface="Calibri"/>
              </a:rPr>
              <a:t>			2. Analysis and Insights</a:t>
            </a:r>
          </a:p>
          <a:p>
            <a:pPr marL="12065" marR="5080" algn="just">
              <a:lnSpc>
                <a:spcPct val="150000"/>
              </a:lnSpc>
              <a:spcBef>
                <a:spcPts val="100"/>
              </a:spcBef>
              <a:buClr>
                <a:srgbClr val="3891A7"/>
              </a:buClr>
              <a:buSzPct val="80555"/>
              <a:tabLst>
                <a:tab pos="263525" algn="l"/>
                <a:tab pos="295275" algn="l"/>
              </a:tabLst>
            </a:pPr>
            <a:r>
              <a:rPr lang="en-US" sz="1600" spc="-10" dirty="0">
                <a:latin typeface="Calibri"/>
                <a:cs typeface="Calibri"/>
              </a:rPr>
              <a:t>			3. Security and Privacy</a:t>
            </a:r>
            <a:endParaRPr sz="16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166368" y="290943"/>
            <a:ext cx="7596632" cy="1674176"/>
          </a:xfrm>
          <a:prstGeom prst="rect">
            <a:avLst/>
          </a:prstGeom>
        </p:spPr>
        <p:txBody>
          <a:bodyPr vert="horz" wrap="square" lIns="0" tIns="12065" rIns="0" bIns="0" rtlCol="0">
            <a:spAutoFit/>
          </a:bodyPr>
          <a:lstStyle/>
          <a:p>
            <a:pPr marL="12700">
              <a:lnSpc>
                <a:spcPct val="100000"/>
              </a:lnSpc>
              <a:spcBef>
                <a:spcPts val="95"/>
              </a:spcBef>
            </a:pPr>
            <a:r>
              <a:rPr lang="en-IN" sz="5400" spc="-5" dirty="0"/>
              <a:t>Technologies and Tools Requirement</a:t>
            </a:r>
            <a:endParaRPr sz="5400" spc="-5" dirty="0"/>
          </a:p>
        </p:txBody>
      </p:sp>
      <p:graphicFrame>
        <p:nvGraphicFramePr>
          <p:cNvPr id="14" name="Table 13">
            <a:extLst>
              <a:ext uri="{FF2B5EF4-FFF2-40B4-BE49-F238E27FC236}">
                <a16:creationId xmlns:a16="http://schemas.microsoft.com/office/drawing/2014/main" id="{8DDF89A5-6ECC-1030-9100-AE305918694C}"/>
              </a:ext>
            </a:extLst>
          </p:cNvPr>
          <p:cNvGraphicFramePr>
            <a:graphicFrameLocks noGrp="1"/>
          </p:cNvGraphicFramePr>
          <p:nvPr>
            <p:extLst>
              <p:ext uri="{D42A27DB-BD31-4B8C-83A1-F6EECF244321}">
                <p14:modId xmlns:p14="http://schemas.microsoft.com/office/powerpoint/2010/main" val="610188410"/>
              </p:ext>
            </p:extLst>
          </p:nvPr>
        </p:nvGraphicFramePr>
        <p:xfrm>
          <a:off x="1444627" y="2234727"/>
          <a:ext cx="6763638" cy="3967162"/>
        </p:xfrm>
        <a:graphic>
          <a:graphicData uri="http://schemas.openxmlformats.org/drawingml/2006/table">
            <a:tbl>
              <a:tblPr firstRow="1" bandRow="1">
                <a:tableStyleId>{5C22544A-7EE6-4342-B048-85BDC9FD1C3A}</a:tableStyleId>
              </a:tblPr>
              <a:tblGrid>
                <a:gridCol w="3381819">
                  <a:extLst>
                    <a:ext uri="{9D8B030D-6E8A-4147-A177-3AD203B41FA5}">
                      <a16:colId xmlns:a16="http://schemas.microsoft.com/office/drawing/2014/main" val="3383381495"/>
                    </a:ext>
                  </a:extLst>
                </a:gridCol>
                <a:gridCol w="3381819">
                  <a:extLst>
                    <a:ext uri="{9D8B030D-6E8A-4147-A177-3AD203B41FA5}">
                      <a16:colId xmlns:a16="http://schemas.microsoft.com/office/drawing/2014/main" val="1519452212"/>
                    </a:ext>
                  </a:extLst>
                </a:gridCol>
              </a:tblGrid>
              <a:tr h="659640">
                <a:tc>
                  <a:txBody>
                    <a:bodyPr/>
                    <a:lstStyle/>
                    <a:p>
                      <a:pPr algn="ctr">
                        <a:lnSpc>
                          <a:spcPct val="150000"/>
                        </a:lnSpc>
                      </a:pPr>
                      <a:r>
                        <a:rPr lang="en-IN" sz="2000" dirty="0"/>
                        <a:t>Hardware Requirement</a:t>
                      </a:r>
                    </a:p>
                  </a:txBody>
                  <a:tcPr/>
                </a:tc>
                <a:tc>
                  <a:txBody>
                    <a:bodyPr/>
                    <a:lstStyle/>
                    <a:p>
                      <a:pPr algn="ctr">
                        <a:lnSpc>
                          <a:spcPct val="150000"/>
                        </a:lnSpc>
                      </a:pPr>
                      <a:r>
                        <a:rPr lang="en-IN" sz="2000" dirty="0"/>
                        <a:t>Software Requirement</a:t>
                      </a:r>
                    </a:p>
                  </a:txBody>
                  <a:tcPr/>
                </a:tc>
                <a:extLst>
                  <a:ext uri="{0D108BD9-81ED-4DB2-BD59-A6C34878D82A}">
                    <a16:rowId xmlns:a16="http://schemas.microsoft.com/office/drawing/2014/main" val="3307267593"/>
                  </a:ext>
                </a:extLst>
              </a:tr>
              <a:tr h="3307522">
                <a:tc>
                  <a:txBody>
                    <a:bodyPr/>
                    <a:lstStyle/>
                    <a:p>
                      <a:pPr>
                        <a:lnSpc>
                          <a:spcPct val="150000"/>
                        </a:lnSpc>
                      </a:pPr>
                      <a:r>
                        <a:rPr lang="en-US" dirty="0"/>
                        <a:t>1. Intel i3 or higher</a:t>
                      </a:r>
                    </a:p>
                    <a:p>
                      <a:pPr>
                        <a:lnSpc>
                          <a:spcPct val="150000"/>
                        </a:lnSpc>
                      </a:pPr>
                      <a:r>
                        <a:rPr lang="en-US" dirty="0"/>
                        <a:t>2. 4 GB RAM or more</a:t>
                      </a:r>
                    </a:p>
                    <a:p>
                      <a:pPr>
                        <a:lnSpc>
                          <a:spcPct val="150000"/>
                        </a:lnSpc>
                      </a:pPr>
                      <a:r>
                        <a:rPr lang="en-US" dirty="0"/>
                        <a:t>3. 40GB HDD or more</a:t>
                      </a:r>
                    </a:p>
                    <a:p>
                      <a:pPr>
                        <a:lnSpc>
                          <a:spcPct val="150000"/>
                        </a:lnSpc>
                      </a:pPr>
                      <a:r>
                        <a:rPr lang="en-US" dirty="0"/>
                        <a:t>4. 1024 X 768 Resolution Color Monitor or more</a:t>
                      </a:r>
                      <a:endParaRPr lang="en-IN" dirty="0"/>
                    </a:p>
                  </a:txBody>
                  <a:tcPr/>
                </a:tc>
                <a:tc>
                  <a:txBody>
                    <a:bodyPr/>
                    <a:lstStyle/>
                    <a:p>
                      <a:pPr>
                        <a:lnSpc>
                          <a:spcPct val="150000"/>
                        </a:lnSpc>
                      </a:pPr>
                      <a:r>
                        <a:rPr lang="en-US" dirty="0"/>
                        <a:t>1. OS: Windows 11</a:t>
                      </a:r>
                    </a:p>
                    <a:p>
                      <a:pPr>
                        <a:lnSpc>
                          <a:spcPct val="150000"/>
                        </a:lnSpc>
                      </a:pPr>
                      <a:r>
                        <a:rPr lang="en-US" dirty="0"/>
                        <a:t>2. Visual Studio Code</a:t>
                      </a:r>
                    </a:p>
                    <a:p>
                      <a:pPr>
                        <a:lnSpc>
                          <a:spcPct val="150000"/>
                        </a:lnSpc>
                      </a:pPr>
                      <a:r>
                        <a:rPr lang="en-US" dirty="0"/>
                        <a:t>3. Python (Flask)</a:t>
                      </a:r>
                    </a:p>
                    <a:p>
                      <a:pPr>
                        <a:lnSpc>
                          <a:spcPct val="150000"/>
                        </a:lnSpc>
                      </a:pPr>
                      <a:r>
                        <a:rPr lang="en-US" dirty="0"/>
                        <a:t>4. MongoDB</a:t>
                      </a:r>
                    </a:p>
                    <a:p>
                      <a:pPr algn="l">
                        <a:lnSpc>
                          <a:spcPct val="150000"/>
                        </a:lnSpc>
                      </a:pPr>
                      <a:r>
                        <a:rPr lang="en-US" dirty="0"/>
                        <a:t>5. HTML</a:t>
                      </a:r>
                    </a:p>
                    <a:p>
                      <a:pPr>
                        <a:lnSpc>
                          <a:spcPct val="150000"/>
                        </a:lnSpc>
                      </a:pPr>
                      <a:r>
                        <a:rPr lang="en-US" dirty="0"/>
                        <a:t>6. </a:t>
                      </a:r>
                      <a:r>
                        <a:rPr lang="en-IN" b="0" i="0" dirty="0">
                          <a:solidFill>
                            <a:schemeClr val="dk1"/>
                          </a:solidFill>
                          <a:effectLst/>
                          <a:latin typeface="+mn-lt"/>
                          <a:ea typeface="+mn-ea"/>
                          <a:cs typeface="+mn-cs"/>
                        </a:rPr>
                        <a:t>Cascading Style Sheets(CSS)</a:t>
                      </a:r>
                      <a:endParaRPr lang="en-US" dirty="0"/>
                    </a:p>
                    <a:p>
                      <a:pPr>
                        <a:lnSpc>
                          <a:spcPct val="150000"/>
                        </a:lnSpc>
                      </a:pPr>
                      <a:r>
                        <a:rPr lang="en-US" dirty="0"/>
                        <a:t>7. Browser: Chrome or any</a:t>
                      </a:r>
                      <a:endParaRPr lang="en-IN" dirty="0"/>
                    </a:p>
                  </a:txBody>
                  <a:tcPr/>
                </a:tc>
                <a:extLst>
                  <a:ext uri="{0D108BD9-81ED-4DB2-BD59-A6C34878D82A}">
                    <a16:rowId xmlns:a16="http://schemas.microsoft.com/office/drawing/2014/main" val="118822416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0"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166368" y="293473"/>
            <a:ext cx="7849616" cy="781624"/>
          </a:xfrm>
          <a:prstGeom prst="rect">
            <a:avLst/>
          </a:prstGeom>
        </p:spPr>
        <p:txBody>
          <a:bodyPr vert="horz" wrap="square" lIns="0" tIns="12065" rIns="0" bIns="0" rtlCol="0">
            <a:spAutoFit/>
          </a:bodyPr>
          <a:lstStyle/>
          <a:p>
            <a:pPr marL="12700">
              <a:lnSpc>
                <a:spcPct val="100000"/>
              </a:lnSpc>
              <a:spcBef>
                <a:spcPts val="95"/>
              </a:spcBef>
            </a:pPr>
            <a:r>
              <a:rPr lang="en-IN" sz="5000" spc="-5" dirty="0"/>
              <a:t>Innovativeness In Solution</a:t>
            </a:r>
            <a:endParaRPr sz="5000" spc="-5" dirty="0"/>
          </a:p>
        </p:txBody>
      </p:sp>
      <p:sp>
        <p:nvSpPr>
          <p:cNvPr id="16" name="object 16"/>
          <p:cNvSpPr txBox="1"/>
          <p:nvPr/>
        </p:nvSpPr>
        <p:spPr>
          <a:xfrm>
            <a:off x="1163064" y="1075098"/>
            <a:ext cx="7676136" cy="5010752"/>
          </a:xfrm>
          <a:prstGeom prst="rect">
            <a:avLst/>
          </a:prstGeom>
        </p:spPr>
        <p:txBody>
          <a:bodyPr vert="horz" wrap="square" lIns="0" tIns="86360" rIns="0" bIns="0" rtlCol="0">
            <a:spAutoFit/>
          </a:bodyPr>
          <a:lstStyle/>
          <a:p>
            <a:pPr marL="295910" indent="-283845" algn="just">
              <a:spcBef>
                <a:spcPts val="600"/>
              </a:spcBef>
              <a:buClr>
                <a:srgbClr val="3891A7"/>
              </a:buClr>
              <a:buSzPct val="80555"/>
              <a:buFont typeface="Segoe UI Symbol"/>
              <a:buChar char="⚫"/>
              <a:tabLst>
                <a:tab pos="295910" algn="l"/>
                <a:tab pos="296545" algn="l"/>
              </a:tabLst>
            </a:pPr>
            <a:r>
              <a:rPr lang="en-US" spc="-10" dirty="0">
                <a:latin typeface="Calibri"/>
                <a:cs typeface="Calibri"/>
              </a:rPr>
              <a:t>The website will manage the information about various students enrolled in the course in different years, the subjects offered during different semesters of the course, the marks obtained by the various students in various subjects in different semesters.</a:t>
            </a:r>
          </a:p>
          <a:p>
            <a:pPr marL="12065" algn="just">
              <a:spcBef>
                <a:spcPts val="600"/>
              </a:spcBef>
              <a:buClr>
                <a:srgbClr val="3891A7"/>
              </a:buClr>
              <a:buSzPct val="80555"/>
              <a:tabLst>
                <a:tab pos="295910" algn="l"/>
                <a:tab pos="296545" algn="l"/>
              </a:tabLst>
            </a:pPr>
            <a:endParaRPr lang="en-US" spc="-10" dirty="0">
              <a:latin typeface="Calibri"/>
              <a:cs typeface="Calibri"/>
            </a:endParaRPr>
          </a:p>
          <a:p>
            <a:pPr marL="295910" indent="-283845" algn="just">
              <a:spcBef>
                <a:spcPts val="600"/>
              </a:spcBef>
              <a:buClr>
                <a:srgbClr val="3891A7"/>
              </a:buClr>
              <a:buSzPct val="80555"/>
              <a:buFont typeface="Segoe UI Symbol"/>
              <a:buChar char="⚫"/>
              <a:tabLst>
                <a:tab pos="295910" algn="l"/>
                <a:tab pos="296545" algn="l"/>
              </a:tabLst>
            </a:pPr>
            <a:r>
              <a:rPr lang="en-US" spc="-10" dirty="0">
                <a:latin typeface="Calibri"/>
                <a:cs typeface="Calibri"/>
              </a:rPr>
              <a:t>Predictive Analytics: Implementing predictive analytics algorithms to forecast future student performance based on historical data. By identifying patterns and trends, the system can provide early intervention recommendations to educators, enabling proactive measures to support struggling students</a:t>
            </a:r>
          </a:p>
          <a:p>
            <a:pPr marL="12065" algn="just">
              <a:spcBef>
                <a:spcPts val="600"/>
              </a:spcBef>
              <a:buClr>
                <a:srgbClr val="3891A7"/>
              </a:buClr>
              <a:buSzPct val="80555"/>
              <a:tabLst>
                <a:tab pos="295910" algn="l"/>
                <a:tab pos="296545" algn="l"/>
              </a:tabLst>
            </a:pPr>
            <a:endParaRPr lang="en-US" spc="-10" dirty="0">
              <a:latin typeface="Calibri"/>
              <a:cs typeface="Calibri"/>
            </a:endParaRPr>
          </a:p>
          <a:p>
            <a:pPr marL="295910" indent="-283845" algn="just">
              <a:spcBef>
                <a:spcPts val="600"/>
              </a:spcBef>
              <a:buClr>
                <a:srgbClr val="3891A7"/>
              </a:buClr>
              <a:buSzPct val="80555"/>
              <a:buFont typeface="Segoe UI Symbol"/>
              <a:buChar char="⚫"/>
              <a:tabLst>
                <a:tab pos="295910" algn="l"/>
                <a:tab pos="296545" algn="l"/>
              </a:tabLst>
            </a:pPr>
            <a:r>
              <a:rPr lang="en-US" spc="-10" dirty="0">
                <a:latin typeface="Calibri"/>
                <a:cs typeface="Calibri"/>
              </a:rPr>
              <a:t>Our project will web based, highly interactive, responsive, time saving.</a:t>
            </a:r>
          </a:p>
          <a:p>
            <a:pPr marL="12065" algn="just">
              <a:spcBef>
                <a:spcPts val="600"/>
              </a:spcBef>
              <a:buClr>
                <a:srgbClr val="3891A7"/>
              </a:buClr>
              <a:buSzPct val="80555"/>
              <a:tabLst>
                <a:tab pos="295910" algn="l"/>
                <a:tab pos="296545" algn="l"/>
              </a:tabLst>
            </a:pPr>
            <a:endParaRPr lang="en-US" spc="-10" dirty="0">
              <a:latin typeface="Calibri"/>
              <a:cs typeface="Calibri"/>
            </a:endParaRPr>
          </a:p>
          <a:p>
            <a:pPr marL="295910" indent="-283845" algn="just">
              <a:spcBef>
                <a:spcPts val="600"/>
              </a:spcBef>
              <a:buClr>
                <a:srgbClr val="3891A7"/>
              </a:buClr>
              <a:buSzPct val="80555"/>
              <a:buFont typeface="Segoe UI Symbol"/>
              <a:buChar char="⚫"/>
              <a:tabLst>
                <a:tab pos="295910" algn="l"/>
                <a:tab pos="296545" algn="l"/>
              </a:tabLst>
            </a:pPr>
            <a:r>
              <a:rPr lang="en-US" spc="-10" dirty="0">
                <a:latin typeface="Calibri"/>
                <a:cs typeface="Calibri"/>
              </a:rPr>
              <a:t>An important aid for teachers and students to judge their  performance. Merit list printing by totals for a class by individual subject marks for a class. Student performance in a particular subject or all the subjects must be expressed. Performance of teachers of various classes can be easily compared</a:t>
            </a:r>
          </a:p>
        </p:txBody>
      </p:sp>
    </p:spTree>
    <p:extLst>
      <p:ext uri="{BB962C8B-B14F-4D97-AF65-F5344CB8AC3E}">
        <p14:creationId xmlns:p14="http://schemas.microsoft.com/office/powerpoint/2010/main" val="412059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322323" y="327882"/>
            <a:ext cx="7508240" cy="843821"/>
          </a:xfrm>
          <a:prstGeom prst="rect">
            <a:avLst/>
          </a:prstGeom>
        </p:spPr>
        <p:txBody>
          <a:bodyPr vert="horz" wrap="square" lIns="0" tIns="12700" rIns="0" bIns="0" rtlCol="0">
            <a:spAutoFit/>
          </a:bodyPr>
          <a:lstStyle/>
          <a:p>
            <a:pPr marL="12700">
              <a:lnSpc>
                <a:spcPct val="100000"/>
              </a:lnSpc>
              <a:spcBef>
                <a:spcPts val="100"/>
              </a:spcBef>
            </a:pPr>
            <a:r>
              <a:rPr lang="en-IN" sz="5400" spc="-5" dirty="0"/>
              <a:t>Proposed System</a:t>
            </a:r>
            <a:endParaRPr sz="5400" dirty="0"/>
          </a:p>
        </p:txBody>
      </p:sp>
      <p:sp>
        <p:nvSpPr>
          <p:cNvPr id="16" name="object 16"/>
          <p:cNvSpPr txBox="1"/>
          <p:nvPr/>
        </p:nvSpPr>
        <p:spPr>
          <a:xfrm>
            <a:off x="1342511" y="1171704"/>
            <a:ext cx="7488052" cy="5155899"/>
          </a:xfrm>
          <a:prstGeom prst="rect">
            <a:avLst/>
          </a:prstGeom>
        </p:spPr>
        <p:txBody>
          <a:bodyPr vert="horz" wrap="square" lIns="0" tIns="88900" rIns="0" bIns="0" rtlCol="0">
            <a:spAutoFit/>
          </a:bodyPr>
          <a:lstStyle/>
          <a:p>
            <a:pPr marL="295910" indent="-283845" algn="just">
              <a:lnSpc>
                <a:spcPct val="150000"/>
              </a:lnSpc>
              <a:spcBef>
                <a:spcPts val="700"/>
              </a:spcBef>
              <a:buClr>
                <a:srgbClr val="3891A7"/>
              </a:buClr>
              <a:buSzPct val="80555"/>
              <a:buFont typeface="Segoe UI Symbol"/>
              <a:buChar char="⚫"/>
              <a:tabLst>
                <a:tab pos="295910" algn="l"/>
                <a:tab pos="296545" algn="l"/>
              </a:tabLst>
            </a:pPr>
            <a:r>
              <a:rPr lang="en-US" sz="1800" spc="-15" dirty="0">
                <a:latin typeface="Calibri"/>
                <a:cs typeface="Calibri"/>
              </a:rPr>
              <a:t>The Result Management System with Analysis is a comprehensive software solution designed to automate result management processes in educational institutions while providing advanced analytical capabilities.</a:t>
            </a:r>
          </a:p>
          <a:p>
            <a:pPr marL="295910" indent="-283845" algn="just">
              <a:lnSpc>
                <a:spcPct val="150000"/>
              </a:lnSpc>
              <a:spcBef>
                <a:spcPts val="700"/>
              </a:spcBef>
              <a:buClr>
                <a:srgbClr val="3891A7"/>
              </a:buClr>
              <a:buSzPct val="80555"/>
              <a:buFont typeface="Segoe UI Symbol"/>
              <a:buChar char="⚫"/>
              <a:tabLst>
                <a:tab pos="295910" algn="l"/>
                <a:tab pos="296545" algn="l"/>
              </a:tabLst>
            </a:pPr>
            <a:r>
              <a:rPr lang="en-US" sz="1800" spc="-15" dirty="0">
                <a:latin typeface="Calibri"/>
                <a:cs typeface="Calibri"/>
              </a:rPr>
              <a:t> The proposed system aims to streamline result generation, storage, analysis, and dissemination, thereby enhancing efficiency, accuracy, and decision-making.</a:t>
            </a:r>
          </a:p>
          <a:p>
            <a:pPr marL="295910" indent="-283845" algn="just">
              <a:lnSpc>
                <a:spcPct val="150000"/>
              </a:lnSpc>
              <a:spcBef>
                <a:spcPts val="700"/>
              </a:spcBef>
              <a:buClr>
                <a:srgbClr val="3891A7"/>
              </a:buClr>
              <a:buSzPct val="80555"/>
              <a:buFont typeface="Segoe UI Symbol"/>
              <a:buChar char="⚫"/>
              <a:tabLst>
                <a:tab pos="295910" algn="l"/>
                <a:tab pos="296545" algn="l"/>
              </a:tabLst>
            </a:pPr>
            <a:r>
              <a:rPr lang="en-IN" dirty="0">
                <a:latin typeface="Calibri"/>
                <a:cs typeface="Calibri"/>
              </a:rPr>
              <a:t>Student</a:t>
            </a:r>
            <a:r>
              <a:rPr lang="en-IN" sz="1800" dirty="0">
                <a:latin typeface="Calibri"/>
                <a:cs typeface="Calibri"/>
              </a:rPr>
              <a:t> configurable grading system. </a:t>
            </a:r>
          </a:p>
          <a:p>
            <a:pPr marL="295910" indent="-283845" algn="just">
              <a:lnSpc>
                <a:spcPct val="150000"/>
              </a:lnSpc>
              <a:spcBef>
                <a:spcPts val="700"/>
              </a:spcBef>
              <a:buClr>
                <a:srgbClr val="3891A7"/>
              </a:buClr>
              <a:buSzPct val="80555"/>
              <a:buFont typeface="Segoe UI Symbol"/>
              <a:buChar char="⚫"/>
              <a:tabLst>
                <a:tab pos="295910" algn="l"/>
                <a:tab pos="296545" algn="l"/>
              </a:tabLst>
            </a:pPr>
            <a:r>
              <a:rPr lang="en-IN" sz="1800" dirty="0">
                <a:latin typeface="Calibri"/>
                <a:cs typeface="Calibri"/>
              </a:rPr>
              <a:t>Calculated / Average Column handling.</a:t>
            </a:r>
          </a:p>
          <a:p>
            <a:pPr marL="295910" indent="-283845" algn="just">
              <a:lnSpc>
                <a:spcPct val="150000"/>
              </a:lnSpc>
              <a:spcBef>
                <a:spcPts val="700"/>
              </a:spcBef>
              <a:buClr>
                <a:srgbClr val="3891A7"/>
              </a:buClr>
              <a:buSzPct val="80555"/>
              <a:buFont typeface="Segoe UI Symbol"/>
              <a:buChar char="⚫"/>
              <a:tabLst>
                <a:tab pos="295910" algn="l"/>
                <a:tab pos="296545" algn="l"/>
              </a:tabLst>
            </a:pPr>
            <a:r>
              <a:rPr lang="en-IN" sz="1800" dirty="0">
                <a:latin typeface="Calibri"/>
                <a:cs typeface="Calibri"/>
              </a:rPr>
              <a:t>Grace marks handling.</a:t>
            </a:r>
          </a:p>
          <a:p>
            <a:pPr marL="295910" indent="-283845" algn="just">
              <a:lnSpc>
                <a:spcPct val="150000"/>
              </a:lnSpc>
              <a:spcBef>
                <a:spcPts val="700"/>
              </a:spcBef>
              <a:buClr>
                <a:srgbClr val="3891A7"/>
              </a:buClr>
              <a:buSzPct val="80555"/>
              <a:buFont typeface="Segoe UI Symbol"/>
              <a:buChar char="⚫"/>
              <a:tabLst>
                <a:tab pos="295910" algn="l"/>
                <a:tab pos="296545" algn="l"/>
              </a:tabLst>
            </a:pPr>
            <a:r>
              <a:rPr lang="en-IN" sz="1800" dirty="0">
                <a:latin typeface="Calibri"/>
                <a:cs typeface="Calibri"/>
              </a:rPr>
              <a:t>Special Analysis section.</a:t>
            </a:r>
          </a:p>
          <a:p>
            <a:pPr marL="295910" indent="-283845" algn="just">
              <a:lnSpc>
                <a:spcPct val="150000"/>
              </a:lnSpc>
              <a:spcBef>
                <a:spcPts val="700"/>
              </a:spcBef>
              <a:buClr>
                <a:srgbClr val="3891A7"/>
              </a:buClr>
              <a:buSzPct val="80555"/>
              <a:buFont typeface="Segoe UI Symbol"/>
              <a:buChar char="⚫"/>
              <a:tabLst>
                <a:tab pos="295910" algn="l"/>
                <a:tab pos="296545" algn="l"/>
              </a:tabLst>
            </a:pPr>
            <a:r>
              <a:rPr lang="en-IN" sz="1800" dirty="0">
                <a:latin typeface="Calibri"/>
                <a:cs typeface="Calibri"/>
              </a:rPr>
              <a:t>Sub-subjects marks entry handling.</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322323" y="327882"/>
            <a:ext cx="7508240" cy="1490152"/>
          </a:xfrm>
          <a:prstGeom prst="rect">
            <a:avLst/>
          </a:prstGeom>
        </p:spPr>
        <p:txBody>
          <a:bodyPr vert="horz" wrap="square" lIns="0" tIns="12700" rIns="0" bIns="0" rtlCol="0">
            <a:spAutoFit/>
          </a:bodyPr>
          <a:lstStyle/>
          <a:p>
            <a:pPr marL="12700">
              <a:lnSpc>
                <a:spcPct val="100000"/>
              </a:lnSpc>
              <a:spcBef>
                <a:spcPts val="100"/>
              </a:spcBef>
            </a:pPr>
            <a:r>
              <a:rPr lang="en-IN" sz="4800" spc="-5" dirty="0"/>
              <a:t>Cost Effectiveness &amp; Societal Impact</a:t>
            </a:r>
            <a:endParaRPr sz="4800" dirty="0"/>
          </a:p>
        </p:txBody>
      </p:sp>
      <p:sp>
        <p:nvSpPr>
          <p:cNvPr id="16" name="object 16"/>
          <p:cNvSpPr txBox="1"/>
          <p:nvPr/>
        </p:nvSpPr>
        <p:spPr>
          <a:xfrm>
            <a:off x="1166368" y="1848900"/>
            <a:ext cx="7488052" cy="4886594"/>
          </a:xfrm>
          <a:prstGeom prst="rect">
            <a:avLst/>
          </a:prstGeom>
        </p:spPr>
        <p:txBody>
          <a:bodyPr vert="horz" wrap="square" lIns="0" tIns="88900" rIns="0" bIns="0" rtlCol="0">
            <a:spAutoFit/>
          </a:bodyPr>
          <a:lstStyle/>
          <a:p>
            <a:pPr marL="295910" indent="-283845" algn="just">
              <a:lnSpc>
                <a:spcPct val="150000"/>
              </a:lnSpc>
              <a:spcBef>
                <a:spcPts val="700"/>
              </a:spcBef>
              <a:buClr>
                <a:srgbClr val="3891A7"/>
              </a:buClr>
              <a:buSzPct val="80555"/>
              <a:buFont typeface="Segoe UI Symbol"/>
              <a:buChar char="⚫"/>
              <a:tabLst>
                <a:tab pos="295910" algn="l"/>
                <a:tab pos="296545" algn="l"/>
              </a:tabLst>
            </a:pPr>
            <a:r>
              <a:rPr lang="en-US" sz="1800" spc="-15" dirty="0">
                <a:latin typeface="Calibri"/>
                <a:cs typeface="Calibri"/>
              </a:rPr>
              <a:t>Reduction in Administrative Costs: Implementing a Result Management System can lead to significant cost savings by streamlining administrative processes.</a:t>
            </a:r>
          </a:p>
          <a:p>
            <a:pPr marL="295910" indent="-283845" algn="just">
              <a:lnSpc>
                <a:spcPct val="150000"/>
              </a:lnSpc>
              <a:spcBef>
                <a:spcPts val="700"/>
              </a:spcBef>
              <a:buClr>
                <a:srgbClr val="3891A7"/>
              </a:buClr>
              <a:buSzPct val="80555"/>
              <a:buFont typeface="Segoe UI Symbol"/>
              <a:buChar char="⚫"/>
              <a:tabLst>
                <a:tab pos="295910" algn="l"/>
                <a:tab pos="296545" algn="l"/>
              </a:tabLst>
            </a:pPr>
            <a:r>
              <a:rPr lang="en-US" sz="1800" spc="-15" dirty="0">
                <a:latin typeface="Calibri"/>
                <a:cs typeface="Calibri"/>
              </a:rPr>
              <a:t>Enhanced Education Quality: The RMS contributes to the overall enhancement of education quality by providing educators, students, and parents with timely access to accurate and insightful result data. </a:t>
            </a:r>
            <a:endParaRPr lang="en-US" spc="-15" dirty="0">
              <a:latin typeface="Calibri"/>
              <a:cs typeface="Calibri"/>
            </a:endParaRPr>
          </a:p>
          <a:p>
            <a:pPr marL="295910" indent="-283845" algn="just">
              <a:lnSpc>
                <a:spcPct val="150000"/>
              </a:lnSpc>
              <a:spcBef>
                <a:spcPts val="700"/>
              </a:spcBef>
              <a:buClr>
                <a:srgbClr val="3891A7"/>
              </a:buClr>
              <a:buSzPct val="80555"/>
              <a:buFont typeface="Segoe UI Symbol"/>
              <a:buChar char="⚫"/>
              <a:tabLst>
                <a:tab pos="295910" algn="l"/>
                <a:tab pos="296545" algn="l"/>
              </a:tabLst>
            </a:pPr>
            <a:r>
              <a:rPr lang="en-US" sz="1800" spc="-15" dirty="0">
                <a:latin typeface="Calibri"/>
                <a:cs typeface="Calibri"/>
              </a:rPr>
              <a:t>Environmental Sustainability: The transition from paper-based result management to digital systems reduces the environmental impact associated with paper consumption, printing, and transportation.</a:t>
            </a:r>
          </a:p>
          <a:p>
            <a:pPr marL="295910" indent="-283845" algn="just">
              <a:lnSpc>
                <a:spcPct val="150000"/>
              </a:lnSpc>
              <a:spcBef>
                <a:spcPts val="700"/>
              </a:spcBef>
              <a:buClr>
                <a:srgbClr val="3891A7"/>
              </a:buClr>
              <a:buSzPct val="80555"/>
              <a:buFont typeface="Segoe UI Symbol"/>
              <a:buChar char="⚫"/>
              <a:tabLst>
                <a:tab pos="295910" algn="l"/>
                <a:tab pos="296545" algn="l"/>
              </a:tabLst>
            </a:pPr>
            <a:r>
              <a:rPr lang="en-US" sz="1800" spc="-15" dirty="0">
                <a:latin typeface="Calibri"/>
                <a:cs typeface="Calibri"/>
              </a:rPr>
              <a:t>Improved Resource Allocation: By gaining insights into student performance trends and areas needing improvement through analytical features of the RMS, institutions can allocate resources more effectively.  </a:t>
            </a:r>
            <a:endParaRPr sz="1800" dirty="0">
              <a:latin typeface="Calibri"/>
              <a:cs typeface="Calibri"/>
            </a:endParaRPr>
          </a:p>
        </p:txBody>
      </p:sp>
    </p:spTree>
    <p:extLst>
      <p:ext uri="{BB962C8B-B14F-4D97-AF65-F5344CB8AC3E}">
        <p14:creationId xmlns:p14="http://schemas.microsoft.com/office/powerpoint/2010/main" val="1193563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623</TotalTime>
  <Words>1055</Words>
  <Application>Microsoft Office PowerPoint</Application>
  <PresentationFormat>On-screen Show (4:3)</PresentationFormat>
  <Paragraphs>108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Book Antiqua</vt:lpstr>
      <vt:lpstr>Calibri</vt:lpstr>
      <vt:lpstr>Segoe UI Symbol</vt:lpstr>
      <vt:lpstr>Times New Roman</vt:lpstr>
      <vt:lpstr>Office Theme</vt:lpstr>
      <vt:lpstr>RESULT MANAGEMENT  SYSTEM WITH ANALYSIS</vt:lpstr>
      <vt:lpstr>PowerPoint Presentation</vt:lpstr>
      <vt:lpstr>PowerPoint Presentation</vt:lpstr>
      <vt:lpstr>PowerPoint Presentation</vt:lpstr>
      <vt:lpstr>Problem Statement</vt:lpstr>
      <vt:lpstr>Technologies and Tools Requirement</vt:lpstr>
      <vt:lpstr>Innovativeness In Solution</vt:lpstr>
      <vt:lpstr>Proposed System</vt:lpstr>
      <vt:lpstr>Cost Effectiveness &amp; Societal Impact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Naved Sutar</dc:creator>
  <cp:lastModifiedBy>Naved Sutar</cp:lastModifiedBy>
  <cp:revision>11</cp:revision>
  <cp:lastPrinted>2024-03-15T09:02:09Z</cp:lastPrinted>
  <dcterms:created xsi:type="dcterms:W3CDTF">2023-10-08T08:13:30Z</dcterms:created>
  <dcterms:modified xsi:type="dcterms:W3CDTF">2024-04-19T06:48:36Z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2020-09-10T00:00:00Z</vt:filetime>
  </property>
  <property fmtid="{D5CDD505-2E9C-101B-9397-08002B2CF9AE}" pid="3" name="Creator">
    <vt:lpwstr>Microsoft® PowerPoint® 2013</vt:lpwstr>
  </property>
  <property fmtid="{D5CDD505-2E9C-101B-9397-08002B2CF9AE}" pid="4" name="LastSaved">
    <vt:filetime>2023-10-08T00:00:00Z</vt:filetime>
  </property>
</Properties>
</file>