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82" r:id="rId3"/>
    <p:sldId id="283" r:id="rId4"/>
    <p:sldId id="281" r:id="rId5"/>
    <p:sldId id="258" r:id="rId6"/>
    <p:sldId id="280" r:id="rId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2213"/>
    <a:srgbClr val="52A5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5" d="100"/>
          <a:sy n="75" d="100"/>
        </p:scale>
        <p:origin x="161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FF99412-A958-4166-ABA9-A517EB3A9491}" type="datetimeFigureOut">
              <a:rPr lang="en-IN" smtClean="0"/>
              <a:t>02-02-2024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AB627D-1759-4452-BA84-A2E5A3E87F42}" type="slidenum">
              <a:rPr lang="en-IN" smtClean="0"/>
              <a:t>‹#›</a:t>
            </a:fld>
            <a:endParaRPr lang="en-IN"/>
          </a:p>
        </p:txBody>
      </p:sp>
    </p:spTree>
    <p:extLst>
      <p:ext uri="{BB962C8B-B14F-4D97-AF65-F5344CB8AC3E}">
        <p14:creationId xmlns:p14="http://schemas.microsoft.com/office/powerpoint/2010/main" val="334497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B627D-1759-4452-BA84-A2E5A3E87F42}" type="slidenum">
              <a:rPr lang="en-IN" smtClean="0"/>
              <a:t>1</a:t>
            </a:fld>
            <a:endParaRPr lang="en-IN"/>
          </a:p>
        </p:txBody>
      </p:sp>
    </p:spTree>
    <p:extLst>
      <p:ext uri="{BB962C8B-B14F-4D97-AF65-F5344CB8AC3E}">
        <p14:creationId xmlns:p14="http://schemas.microsoft.com/office/powerpoint/2010/main" val="259068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62213"/>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7222" y="490854"/>
            <a:ext cx="8369554" cy="680719"/>
          </a:xfrm>
          <a:prstGeom prst="rect">
            <a:avLst/>
          </a:prstGeom>
        </p:spPr>
        <p:txBody>
          <a:bodyPr wrap="square" lIns="0" tIns="0" rIns="0" bIns="0">
            <a:spAutoFit/>
          </a:bodyPr>
          <a:lstStyle>
            <a:lvl1pPr>
              <a:defRPr sz="4300" b="0" i="0">
                <a:solidFill>
                  <a:srgbClr val="562213"/>
                </a:solidFill>
                <a:latin typeface="Arial MT"/>
                <a:cs typeface="Arial MT"/>
              </a:defRPr>
            </a:lvl1pPr>
          </a:lstStyle>
          <a:p>
            <a:endParaRPr/>
          </a:p>
        </p:txBody>
      </p:sp>
      <p:sp>
        <p:nvSpPr>
          <p:cNvPr id="3" name="Holder 3"/>
          <p:cNvSpPr>
            <a:spLocks noGrp="1"/>
          </p:cNvSpPr>
          <p:nvPr>
            <p:ph type="body" idx="1"/>
          </p:nvPr>
        </p:nvSpPr>
        <p:spPr>
          <a:xfrm>
            <a:off x="332232" y="1398778"/>
            <a:ext cx="8479535" cy="260159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9144000" cy="6858000"/>
          </a:xfrm>
          <a:prstGeom prst="rect">
            <a:avLst/>
          </a:prstGeom>
        </p:spPr>
      </p:pic>
      <p:grpSp>
        <p:nvGrpSpPr>
          <p:cNvPr id="3" name="object 3"/>
          <p:cNvGrpSpPr/>
          <p:nvPr/>
        </p:nvGrpSpPr>
        <p:grpSpPr>
          <a:xfrm>
            <a:off x="3304" y="0"/>
            <a:ext cx="9140695" cy="6858000"/>
            <a:chOff x="3304" y="0"/>
            <a:chExt cx="9140695"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172211" y="1045463"/>
              <a:ext cx="1155192" cy="1150619"/>
            </a:xfrm>
            <a:prstGeom prst="rect">
              <a:avLst/>
            </a:prstGeom>
          </p:spPr>
        </p:pic>
        <p:pic>
          <p:nvPicPr>
            <p:cNvPr id="9" name="object 9"/>
            <p:cNvPicPr/>
            <p:nvPr/>
          </p:nvPicPr>
          <p:blipFill>
            <a:blip r:embed="rId6"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2" name="object 12"/>
            <p:cNvPicPr/>
            <p:nvPr/>
          </p:nvPicPr>
          <p:blipFill>
            <a:blip r:embed="rId7" cstate="print"/>
            <a:stretch>
              <a:fillRect/>
            </a:stretch>
          </p:blipFill>
          <p:spPr>
            <a:xfrm>
              <a:off x="935735" y="0"/>
              <a:ext cx="155447" cy="6857999"/>
            </a:xfrm>
            <a:prstGeom prst="rect">
              <a:avLst/>
            </a:prstGeom>
          </p:spPr>
        </p:pic>
        <p:sp>
          <p:nvSpPr>
            <p:cNvPr id="13" name="object 13"/>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8" cstate="print"/>
            <a:stretch>
              <a:fillRect/>
            </a:stretch>
          </p:blipFill>
          <p:spPr>
            <a:xfrm>
              <a:off x="922782" y="1415033"/>
              <a:ext cx="210312" cy="210312"/>
            </a:xfrm>
            <a:prstGeom prst="rect">
              <a:avLst/>
            </a:prstGeom>
          </p:spPr>
        </p:pic>
        <p:pic>
          <p:nvPicPr>
            <p:cNvPr id="15" name="object 15"/>
            <p:cNvPicPr/>
            <p:nvPr/>
          </p:nvPicPr>
          <p:blipFill>
            <a:blip r:embed="rId9" cstate="print"/>
            <a:stretch>
              <a:fillRect/>
            </a:stretch>
          </p:blipFill>
          <p:spPr>
            <a:xfrm>
              <a:off x="921893" y="1339596"/>
              <a:ext cx="304927" cy="286639"/>
            </a:xfrm>
            <a:prstGeom prst="rect">
              <a:avLst/>
            </a:prstGeom>
          </p:spPr>
        </p:pic>
      </p:grpSp>
      <p:sp>
        <p:nvSpPr>
          <p:cNvPr id="18" name="object 18"/>
          <p:cNvSpPr txBox="1">
            <a:spLocks noGrp="1"/>
          </p:cNvSpPr>
          <p:nvPr>
            <p:ph type="title"/>
          </p:nvPr>
        </p:nvSpPr>
        <p:spPr>
          <a:xfrm>
            <a:off x="1499615" y="1070813"/>
            <a:ext cx="6951218" cy="744243"/>
          </a:xfrm>
          <a:prstGeom prst="rect">
            <a:avLst/>
          </a:prstGeom>
        </p:spPr>
        <p:txBody>
          <a:bodyPr vert="horz" wrap="square" lIns="0" tIns="6350" rIns="0" bIns="0" rtlCol="0">
            <a:spAutoFit/>
          </a:bodyPr>
          <a:lstStyle/>
          <a:p>
            <a:pPr marL="12700" marR="5080">
              <a:lnSpc>
                <a:spcPct val="100800"/>
              </a:lnSpc>
              <a:spcBef>
                <a:spcPts val="50"/>
              </a:spcBef>
            </a:pPr>
            <a:r>
              <a:rPr lang="en-IN" sz="4800" b="1" dirty="0">
                <a:latin typeface="Bell MT" panose="02020503060305020303" pitchFamily="18" charset="0"/>
                <a:cs typeface="Calibri"/>
              </a:rPr>
              <a:t>Mini Project Topics – 1B</a:t>
            </a:r>
            <a:endParaRPr sz="4800" b="1" dirty="0">
              <a:latin typeface="Bell MT" panose="02020503060305020303" pitchFamily="18" charset="0"/>
              <a:cs typeface="Calibri"/>
            </a:endParaRPr>
          </a:p>
        </p:txBody>
      </p:sp>
      <p:sp>
        <p:nvSpPr>
          <p:cNvPr id="19" name="TextBox 18">
            <a:extLst>
              <a:ext uri="{FF2B5EF4-FFF2-40B4-BE49-F238E27FC236}">
                <a16:creationId xmlns:a16="http://schemas.microsoft.com/office/drawing/2014/main" id="{0F91B781-90EC-355F-A5D1-9B7BD8455D1F}"/>
              </a:ext>
            </a:extLst>
          </p:cNvPr>
          <p:cNvSpPr txBox="1"/>
          <p:nvPr/>
        </p:nvSpPr>
        <p:spPr>
          <a:xfrm>
            <a:off x="1133094" y="4918240"/>
            <a:ext cx="3956763" cy="1015663"/>
          </a:xfrm>
          <a:prstGeom prst="rect">
            <a:avLst/>
          </a:prstGeom>
          <a:noFill/>
        </p:spPr>
        <p:txBody>
          <a:bodyPr wrap="square" rtlCol="0">
            <a:spAutoFit/>
          </a:bodyPr>
          <a:lstStyle/>
          <a:p>
            <a:r>
              <a:rPr lang="en-US" sz="2000" b="1" dirty="0">
                <a:solidFill>
                  <a:srgbClr val="562213"/>
                </a:solidFill>
                <a:latin typeface="Book Antiqua" panose="02040602050305030304" pitchFamily="18" charset="0"/>
              </a:rPr>
              <a:t>Members :- </a:t>
            </a:r>
            <a:r>
              <a:rPr lang="en-US" sz="2000" b="1" dirty="0" err="1">
                <a:solidFill>
                  <a:srgbClr val="562213"/>
                </a:solidFill>
                <a:latin typeface="Book Antiqua" panose="02040602050305030304" pitchFamily="18" charset="0"/>
              </a:rPr>
              <a:t>Mst</a:t>
            </a:r>
            <a:r>
              <a:rPr lang="en-US" sz="2000" b="1" dirty="0">
                <a:solidFill>
                  <a:srgbClr val="562213"/>
                </a:solidFill>
                <a:latin typeface="Book Antiqua" panose="02040602050305030304" pitchFamily="18" charset="0"/>
              </a:rPr>
              <a:t>. Saad Ansari</a:t>
            </a:r>
          </a:p>
          <a:p>
            <a:r>
              <a:rPr lang="en-US" sz="2000" b="1" dirty="0">
                <a:solidFill>
                  <a:srgbClr val="562213"/>
                </a:solidFill>
                <a:latin typeface="Book Antiqua" panose="02040602050305030304" pitchFamily="18" charset="0"/>
              </a:rPr>
              <a:t>                     </a:t>
            </a:r>
            <a:r>
              <a:rPr lang="en-US" sz="2000" b="1" dirty="0" err="1">
                <a:solidFill>
                  <a:srgbClr val="562213"/>
                </a:solidFill>
                <a:latin typeface="Book Antiqua" panose="02040602050305030304" pitchFamily="18" charset="0"/>
              </a:rPr>
              <a:t>Mst</a:t>
            </a:r>
            <a:r>
              <a:rPr lang="en-US" sz="2000" b="1" dirty="0">
                <a:solidFill>
                  <a:srgbClr val="562213"/>
                </a:solidFill>
                <a:latin typeface="Book Antiqua" panose="02040602050305030304" pitchFamily="18" charset="0"/>
              </a:rPr>
              <a:t>. Naved Sutar</a:t>
            </a:r>
          </a:p>
          <a:p>
            <a:r>
              <a:rPr lang="en-US" sz="2000" b="1">
                <a:solidFill>
                  <a:srgbClr val="562213"/>
                </a:solidFill>
                <a:latin typeface="Book Antiqua" panose="02040602050305030304" pitchFamily="18" charset="0"/>
              </a:rPr>
              <a:t>                     Mst</a:t>
            </a:r>
            <a:r>
              <a:rPr lang="en-US" sz="2000" b="1" dirty="0">
                <a:solidFill>
                  <a:srgbClr val="562213"/>
                </a:solidFill>
                <a:latin typeface="Book Antiqua" panose="02040602050305030304" pitchFamily="18" charset="0"/>
              </a:rPr>
              <a:t>. Anas Shaikh</a:t>
            </a:r>
            <a:endParaRPr lang="en-IN" sz="2000" b="1" dirty="0">
              <a:solidFill>
                <a:srgbClr val="562213"/>
              </a:solidFill>
              <a:latin typeface="Book Antiqua" panose="02040602050305030304" pitchFamily="18" charset="0"/>
            </a:endParaRPr>
          </a:p>
        </p:txBody>
      </p:sp>
      <p:pic>
        <p:nvPicPr>
          <p:cNvPr id="25" name="Picture 24">
            <a:extLst>
              <a:ext uri="{FF2B5EF4-FFF2-40B4-BE49-F238E27FC236}">
                <a16:creationId xmlns:a16="http://schemas.microsoft.com/office/drawing/2014/main" id="{CDF0245B-33D1-839D-D357-032914B4A6B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4515" y="84632"/>
            <a:ext cx="1032092" cy="1027464"/>
          </a:xfrm>
          <a:prstGeom prst="rect">
            <a:avLst/>
          </a:prstGeom>
        </p:spPr>
      </p:pic>
      <p:sp>
        <p:nvSpPr>
          <p:cNvPr id="26" name="TextBox 25">
            <a:extLst>
              <a:ext uri="{FF2B5EF4-FFF2-40B4-BE49-F238E27FC236}">
                <a16:creationId xmlns:a16="http://schemas.microsoft.com/office/drawing/2014/main" id="{159065D6-A4AC-11C1-0D28-69D4181E02B6}"/>
              </a:ext>
            </a:extLst>
          </p:cNvPr>
          <p:cNvSpPr txBox="1"/>
          <p:nvPr/>
        </p:nvSpPr>
        <p:spPr>
          <a:xfrm>
            <a:off x="2895600" y="228600"/>
            <a:ext cx="5410200" cy="707886"/>
          </a:xfrm>
          <a:prstGeom prst="rect">
            <a:avLst/>
          </a:prstGeom>
          <a:noFill/>
        </p:spPr>
        <p:txBody>
          <a:bodyPr wrap="square" rtlCol="0">
            <a:spAutoFit/>
          </a:bodyPr>
          <a:lstStyle/>
          <a:p>
            <a:pPr algn="ctr"/>
            <a:r>
              <a:rPr lang="en-IN" sz="2000" dirty="0">
                <a:solidFill>
                  <a:srgbClr val="00B050"/>
                </a:solidFill>
              </a:rPr>
              <a:t>Anjuman-I-Islam’s </a:t>
            </a:r>
          </a:p>
          <a:p>
            <a:pPr algn="ctr"/>
            <a:r>
              <a:rPr lang="en-IN" sz="2000" b="1" dirty="0">
                <a:solidFill>
                  <a:schemeClr val="accent1">
                    <a:lumMod val="75000"/>
                  </a:schemeClr>
                </a:solidFill>
                <a:latin typeface="Book Antiqua" panose="02040602050305030304" pitchFamily="18" charset="0"/>
              </a:rPr>
              <a:t>M. H. </a:t>
            </a:r>
            <a:r>
              <a:rPr lang="en-IN" sz="2000" b="1" dirty="0" err="1">
                <a:solidFill>
                  <a:schemeClr val="accent1">
                    <a:lumMod val="75000"/>
                  </a:schemeClr>
                </a:solidFill>
                <a:latin typeface="Book Antiqua" panose="02040602050305030304" pitchFamily="18" charset="0"/>
              </a:rPr>
              <a:t>Saboo</a:t>
            </a:r>
            <a:r>
              <a:rPr lang="en-IN" sz="2000" b="1" dirty="0">
                <a:solidFill>
                  <a:schemeClr val="accent1">
                    <a:lumMod val="75000"/>
                  </a:schemeClr>
                </a:solidFill>
                <a:latin typeface="Book Antiqua" panose="02040602050305030304" pitchFamily="18" charset="0"/>
              </a:rPr>
              <a:t> </a:t>
            </a:r>
            <a:r>
              <a:rPr lang="en-IN" sz="2000" b="1" dirty="0" err="1">
                <a:solidFill>
                  <a:schemeClr val="accent1">
                    <a:lumMod val="75000"/>
                  </a:schemeClr>
                </a:solidFill>
                <a:latin typeface="Book Antiqua" panose="02040602050305030304" pitchFamily="18" charset="0"/>
              </a:rPr>
              <a:t>Siddik</a:t>
            </a:r>
            <a:r>
              <a:rPr lang="en-IN" sz="2000" b="1" dirty="0">
                <a:solidFill>
                  <a:schemeClr val="accent1">
                    <a:lumMod val="75000"/>
                  </a:schemeClr>
                </a:solidFill>
                <a:latin typeface="Book Antiqua" panose="02040602050305030304" pitchFamily="18" charset="0"/>
              </a:rPr>
              <a:t> College Of Engineering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FED-F87E-90A8-CD09-B0CAC8B0015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58DF10-EFD9-44D0-3256-6C5AD9D3566F}"/>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4D9AC0EA-EEB7-6E83-8E76-95B9E8252196}"/>
              </a:ext>
            </a:extLst>
          </p:cNvPr>
          <p:cNvPicPr/>
          <p:nvPr/>
        </p:nvPicPr>
        <p:blipFill>
          <a:blip r:embed="rId2" cstate="print"/>
          <a:stretch>
            <a:fillRect/>
          </a:stretch>
        </p:blipFill>
        <p:spPr>
          <a:xfrm>
            <a:off x="0" y="0"/>
            <a:ext cx="9144000" cy="6858000"/>
          </a:xfrm>
          <a:prstGeom prst="rect">
            <a:avLst/>
          </a:prstGeom>
        </p:spPr>
      </p:pic>
      <p:grpSp>
        <p:nvGrpSpPr>
          <p:cNvPr id="5" name="object 3">
            <a:extLst>
              <a:ext uri="{FF2B5EF4-FFF2-40B4-BE49-F238E27FC236}">
                <a16:creationId xmlns:a16="http://schemas.microsoft.com/office/drawing/2014/main" id="{B73027C4-8B9C-0C8D-E03B-756DD4A41A47}"/>
              </a:ext>
            </a:extLst>
          </p:cNvPr>
          <p:cNvGrpSpPr/>
          <p:nvPr/>
        </p:nvGrpSpPr>
        <p:grpSpPr>
          <a:xfrm>
            <a:off x="3304" y="0"/>
            <a:ext cx="9140696" cy="6858000"/>
            <a:chOff x="3304" y="0"/>
            <a:chExt cx="9140696" cy="6858000"/>
          </a:xfrm>
        </p:grpSpPr>
        <p:sp>
          <p:nvSpPr>
            <p:cNvPr id="6" name="object 4">
              <a:extLst>
                <a:ext uri="{FF2B5EF4-FFF2-40B4-BE49-F238E27FC236}">
                  <a16:creationId xmlns:a16="http://schemas.microsoft.com/office/drawing/2014/main" id="{1973F49A-FF08-D7C0-E08D-970B1BDBD308}"/>
                </a:ext>
              </a:extLst>
            </p:cNvPr>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77817F7B-AD68-1238-75B0-89A49209260E}"/>
                </a:ext>
              </a:extLst>
            </p:cNvPr>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8" name="object 6">
              <a:extLst>
                <a:ext uri="{FF2B5EF4-FFF2-40B4-BE49-F238E27FC236}">
                  <a16:creationId xmlns:a16="http://schemas.microsoft.com/office/drawing/2014/main" id="{4600D9B8-6658-5F25-56D3-815776F31DD3}"/>
                </a:ext>
              </a:extLst>
            </p:cNvPr>
            <p:cNvPicPr/>
            <p:nvPr/>
          </p:nvPicPr>
          <p:blipFill>
            <a:blip r:embed="rId3" cstate="print"/>
            <a:stretch>
              <a:fillRect/>
            </a:stretch>
          </p:blipFill>
          <p:spPr>
            <a:xfrm>
              <a:off x="128016" y="6095"/>
              <a:ext cx="1784604" cy="1784603"/>
            </a:xfrm>
            <a:prstGeom prst="rect">
              <a:avLst/>
            </a:prstGeom>
          </p:spPr>
        </p:pic>
        <p:sp>
          <p:nvSpPr>
            <p:cNvPr id="9" name="object 7">
              <a:extLst>
                <a:ext uri="{FF2B5EF4-FFF2-40B4-BE49-F238E27FC236}">
                  <a16:creationId xmlns:a16="http://schemas.microsoft.com/office/drawing/2014/main" id="{0D4AC508-39DD-DD9A-7E66-C74008AC9F7F}"/>
                </a:ext>
              </a:extLst>
            </p:cNvPr>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10" name="object 8">
              <a:extLst>
                <a:ext uri="{FF2B5EF4-FFF2-40B4-BE49-F238E27FC236}">
                  <a16:creationId xmlns:a16="http://schemas.microsoft.com/office/drawing/2014/main" id="{FCBFA617-9C5C-0805-810B-44D2F7905CFD}"/>
                </a:ext>
              </a:extLst>
            </p:cNvPr>
            <p:cNvPicPr/>
            <p:nvPr/>
          </p:nvPicPr>
          <p:blipFill>
            <a:blip r:embed="rId4" cstate="print"/>
            <a:stretch>
              <a:fillRect/>
            </a:stretch>
          </p:blipFill>
          <p:spPr>
            <a:xfrm>
              <a:off x="172211" y="1045463"/>
              <a:ext cx="1155192" cy="1150619"/>
            </a:xfrm>
            <a:prstGeom prst="rect">
              <a:avLst/>
            </a:prstGeom>
          </p:spPr>
        </p:pic>
        <p:pic>
          <p:nvPicPr>
            <p:cNvPr id="11" name="object 9">
              <a:extLst>
                <a:ext uri="{FF2B5EF4-FFF2-40B4-BE49-F238E27FC236}">
                  <a16:creationId xmlns:a16="http://schemas.microsoft.com/office/drawing/2014/main" id="{C708CB0F-B352-8CF7-01A2-489191230536}"/>
                </a:ext>
              </a:extLst>
            </p:cNvPr>
            <p:cNvPicPr/>
            <p:nvPr/>
          </p:nvPicPr>
          <p:blipFill>
            <a:blip r:embed="rId5" cstate="print"/>
            <a:stretch>
              <a:fillRect/>
            </a:stretch>
          </p:blipFill>
          <p:spPr>
            <a:xfrm>
              <a:off x="187319" y="1050633"/>
              <a:ext cx="1116813" cy="1111476"/>
            </a:xfrm>
            <a:prstGeom prst="rect">
              <a:avLst/>
            </a:prstGeom>
          </p:spPr>
        </p:pic>
        <p:sp>
          <p:nvSpPr>
            <p:cNvPr id="12" name="object 10">
              <a:extLst>
                <a:ext uri="{FF2B5EF4-FFF2-40B4-BE49-F238E27FC236}">
                  <a16:creationId xmlns:a16="http://schemas.microsoft.com/office/drawing/2014/main" id="{2EE354D5-96FB-BE69-04F9-CCB7AC6A2B29}"/>
                </a:ext>
              </a:extLst>
            </p:cNvPr>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3" name="object 11">
              <a:extLst>
                <a:ext uri="{FF2B5EF4-FFF2-40B4-BE49-F238E27FC236}">
                  <a16:creationId xmlns:a16="http://schemas.microsoft.com/office/drawing/2014/main" id="{DD6DC637-9628-8DCC-582F-030B86F2E5F9}"/>
                </a:ext>
              </a:extLst>
            </p:cNvPr>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4" name="object 12">
              <a:extLst>
                <a:ext uri="{FF2B5EF4-FFF2-40B4-BE49-F238E27FC236}">
                  <a16:creationId xmlns:a16="http://schemas.microsoft.com/office/drawing/2014/main" id="{43375A3D-FD7E-B8E3-A7AA-F927E5D70D06}"/>
                </a:ext>
              </a:extLst>
            </p:cNvPr>
            <p:cNvPicPr/>
            <p:nvPr/>
          </p:nvPicPr>
          <p:blipFill>
            <a:blip r:embed="rId6" cstate="print"/>
            <a:stretch>
              <a:fillRect/>
            </a:stretch>
          </p:blipFill>
          <p:spPr>
            <a:xfrm>
              <a:off x="935735" y="0"/>
              <a:ext cx="155447" cy="6857999"/>
            </a:xfrm>
            <a:prstGeom prst="rect">
              <a:avLst/>
            </a:prstGeom>
          </p:spPr>
        </p:pic>
        <p:sp>
          <p:nvSpPr>
            <p:cNvPr id="15" name="object 13">
              <a:extLst>
                <a:ext uri="{FF2B5EF4-FFF2-40B4-BE49-F238E27FC236}">
                  <a16:creationId xmlns:a16="http://schemas.microsoft.com/office/drawing/2014/main" id="{CD1E2D3F-AEF8-AEF7-0076-AE0AAD382DDA}"/>
                </a:ext>
              </a:extLst>
            </p:cNvPr>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AAC3F646-9FD5-6CCE-3623-C14BCE15AA84}"/>
              </a:ext>
            </a:extLst>
          </p:cNvPr>
          <p:cNvSpPr txBox="1">
            <a:spLocks/>
          </p:cNvSpPr>
          <p:nvPr/>
        </p:nvSpPr>
        <p:spPr>
          <a:xfrm>
            <a:off x="1499614" y="490854"/>
            <a:ext cx="7257162" cy="1120178"/>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indent="-12700" algn="ctr">
              <a:spcBef>
                <a:spcPts val="95"/>
              </a:spcBef>
            </a:pPr>
            <a:r>
              <a:rPr lang="en-IN" sz="3600" kern="0" spc="-5" dirty="0">
                <a:latin typeface="Copperplate Gothic Bold" panose="020E0705020206020404" pitchFamily="34" charset="0"/>
              </a:rPr>
              <a:t>College Management System</a:t>
            </a:r>
          </a:p>
        </p:txBody>
      </p:sp>
      <p:sp>
        <p:nvSpPr>
          <p:cNvPr id="19" name="TextBox 18">
            <a:extLst>
              <a:ext uri="{FF2B5EF4-FFF2-40B4-BE49-F238E27FC236}">
                <a16:creationId xmlns:a16="http://schemas.microsoft.com/office/drawing/2014/main" id="{3759D042-9F92-32D3-54A6-D4A016708392}"/>
              </a:ext>
            </a:extLst>
          </p:cNvPr>
          <p:cNvSpPr txBox="1"/>
          <p:nvPr/>
        </p:nvSpPr>
        <p:spPr>
          <a:xfrm>
            <a:off x="1499614" y="1790698"/>
            <a:ext cx="3605786" cy="400110"/>
          </a:xfrm>
          <a:prstGeom prst="rect">
            <a:avLst/>
          </a:prstGeom>
          <a:noFill/>
        </p:spPr>
        <p:txBody>
          <a:bodyPr wrap="square" rtlCol="0">
            <a:spAutoFit/>
          </a:bodyPr>
          <a:lstStyle/>
          <a:p>
            <a:r>
              <a:rPr lang="en-IN" sz="2000" b="1" dirty="0">
                <a:latin typeface="Franklin Gothic Book" panose="020B0503020102020204" pitchFamily="34" charset="0"/>
              </a:rPr>
              <a:t>Problem Statement :- </a:t>
            </a:r>
          </a:p>
        </p:txBody>
      </p:sp>
      <p:sp>
        <p:nvSpPr>
          <p:cNvPr id="20" name="TextBox 19">
            <a:extLst>
              <a:ext uri="{FF2B5EF4-FFF2-40B4-BE49-F238E27FC236}">
                <a16:creationId xmlns:a16="http://schemas.microsoft.com/office/drawing/2014/main" id="{D2B1AAC1-1222-EEC6-F035-BAF586822ACC}"/>
              </a:ext>
            </a:extLst>
          </p:cNvPr>
          <p:cNvSpPr txBox="1"/>
          <p:nvPr/>
        </p:nvSpPr>
        <p:spPr>
          <a:xfrm>
            <a:off x="1295400" y="2286000"/>
            <a:ext cx="716280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As the college is the huge system which manages a lot of work. It can be a documentation work or the attendance maintenance.</a:t>
            </a:r>
          </a:p>
          <a:p>
            <a:pPr algn="just"/>
            <a:endParaRPr lang="en-US" sz="1600" dirty="0"/>
          </a:p>
          <a:p>
            <a:pPr marL="285750" indent="-285750" algn="just">
              <a:buFont typeface="Arial" panose="020B0604020202020204" pitchFamily="34" charset="0"/>
              <a:buChar char="•"/>
            </a:pPr>
            <a:r>
              <a:rPr lang="en-US" sz="1600" dirty="0"/>
              <a:t>Due to this the college have the access of students, but the students not have the access of faculty. The students as well as the faculty or the staff have to suffer. </a:t>
            </a:r>
          </a:p>
          <a:p>
            <a:pPr algn="just"/>
            <a:endParaRPr lang="en-US" sz="1600" dirty="0"/>
          </a:p>
          <a:p>
            <a:pPr marL="285750" indent="-285750" algn="just">
              <a:buFont typeface="Arial" panose="020B0604020202020204" pitchFamily="34" charset="0"/>
              <a:buChar char="•"/>
            </a:pPr>
            <a:r>
              <a:rPr lang="en-US" sz="1600" dirty="0"/>
              <a:t>There is the lack of communication and misunderstanding between faculty or the staff and students. </a:t>
            </a:r>
          </a:p>
          <a:p>
            <a:pPr algn="just"/>
            <a:endParaRPr lang="en-US" sz="1600" dirty="0"/>
          </a:p>
          <a:p>
            <a:pPr marL="285750" indent="-285750" algn="just">
              <a:buFont typeface="Arial" panose="020B0604020202020204" pitchFamily="34" charset="0"/>
              <a:buChar char="•"/>
            </a:pPr>
            <a:r>
              <a:rPr lang="en-US" sz="1600" dirty="0"/>
              <a:t>To overcome this problem we will make a application based on Python which will connect this to two objective and it will decrease there time.</a:t>
            </a:r>
          </a:p>
          <a:p>
            <a:pPr algn="just"/>
            <a:endParaRPr lang="en-US" sz="1600" dirty="0"/>
          </a:p>
          <a:p>
            <a:pPr marL="285750" indent="-285750" algn="just">
              <a:buFont typeface="Arial" panose="020B0604020202020204" pitchFamily="34" charset="0"/>
              <a:buChar char="•"/>
            </a:pPr>
            <a:r>
              <a:rPr lang="en-US" sz="1600" dirty="0"/>
              <a:t>It will be more interactive and user friendly.</a:t>
            </a:r>
            <a:endParaRPr lang="en-IN" sz="1600" dirty="0"/>
          </a:p>
        </p:txBody>
      </p:sp>
    </p:spTree>
    <p:extLst>
      <p:ext uri="{BB962C8B-B14F-4D97-AF65-F5344CB8AC3E}">
        <p14:creationId xmlns:p14="http://schemas.microsoft.com/office/powerpoint/2010/main" val="278985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440049" y="486009"/>
            <a:ext cx="6103750" cy="750847"/>
          </a:xfrm>
          <a:prstGeom prst="rect">
            <a:avLst/>
          </a:prstGeom>
        </p:spPr>
        <p:txBody>
          <a:bodyPr vert="horz" wrap="square" lIns="0" tIns="12065" rIns="0" bIns="0" rtlCol="0">
            <a:spAutoFit/>
          </a:bodyPr>
          <a:lstStyle/>
          <a:p>
            <a:pPr marL="12700">
              <a:lnSpc>
                <a:spcPct val="100000"/>
              </a:lnSpc>
              <a:spcBef>
                <a:spcPts val="95"/>
              </a:spcBef>
            </a:pPr>
            <a:r>
              <a:rPr lang="en-IN" sz="4800" b="1" spc="-5" dirty="0">
                <a:latin typeface="Franklin Gothic Book" panose="020B0503020102020204" pitchFamily="34" charset="0"/>
              </a:rPr>
              <a:t>Features Of Project</a:t>
            </a:r>
            <a:endParaRPr lang="en-IN" sz="4400" b="1" spc="-5" dirty="0">
              <a:latin typeface="Franklin Gothic Book" panose="020B0503020102020204" pitchFamily="34" charset="0"/>
            </a:endParaRPr>
          </a:p>
        </p:txBody>
      </p:sp>
      <p:sp>
        <p:nvSpPr>
          <p:cNvPr id="16" name="object 16"/>
          <p:cNvSpPr txBox="1"/>
          <p:nvPr/>
        </p:nvSpPr>
        <p:spPr>
          <a:xfrm>
            <a:off x="1596897" y="1465834"/>
            <a:ext cx="6844030" cy="3601627"/>
          </a:xfrm>
          <a:prstGeom prst="rect">
            <a:avLst/>
          </a:prstGeom>
        </p:spPr>
        <p:txBody>
          <a:bodyPr vert="horz" wrap="square" lIns="0" tIns="12700" rIns="0" bIns="0" rtlCol="0">
            <a:spAutoFit/>
          </a:bodyPr>
          <a:lstStyle/>
          <a:p>
            <a:pPr marL="295910" marR="5080" indent="-283845">
              <a:lnSpc>
                <a:spcPct val="150000"/>
              </a:lnSpc>
              <a:spcBef>
                <a:spcPts val="100"/>
              </a:spcBef>
              <a:buClr>
                <a:srgbClr val="3891A7"/>
              </a:buClr>
              <a:buSzPct val="80555"/>
              <a:buFont typeface="Segoe UI Symbol"/>
              <a:buChar char="⚫"/>
              <a:tabLst>
                <a:tab pos="263525" algn="l"/>
                <a:tab pos="295275" algn="l"/>
              </a:tabLst>
            </a:pPr>
            <a:r>
              <a:rPr lang="en-IN" spc="-10" dirty="0">
                <a:latin typeface="Calibri"/>
                <a:cs typeface="Calibri"/>
              </a:rPr>
              <a:t>The objective of the </a:t>
            </a:r>
            <a:r>
              <a:rPr lang="en-IN" b="1" spc="-10" dirty="0">
                <a:latin typeface="Calibri"/>
                <a:cs typeface="Calibri"/>
              </a:rPr>
              <a:t>“College Management System” </a:t>
            </a:r>
            <a:r>
              <a:rPr lang="en-IN" spc="-10" dirty="0">
                <a:latin typeface="Calibri"/>
                <a:cs typeface="Calibri"/>
              </a:rPr>
              <a:t>is to handle the entire activity of a college. </a:t>
            </a:r>
            <a:endParaRPr sz="1800" dirty="0">
              <a:latin typeface="Calibri"/>
              <a:cs typeface="Calibri"/>
            </a:endParaRPr>
          </a:p>
          <a:p>
            <a:pPr marL="263525" indent="-263525">
              <a:lnSpc>
                <a:spcPct val="150000"/>
              </a:lnSpc>
              <a:buClr>
                <a:srgbClr val="3891A7"/>
              </a:buClr>
              <a:buFont typeface="Segoe UI Symbol"/>
              <a:buChar char="⚫"/>
            </a:pPr>
            <a:r>
              <a:rPr lang="en-IN" dirty="0">
                <a:latin typeface="Calibri"/>
                <a:cs typeface="Calibri"/>
              </a:rPr>
              <a:t>The software keeps the track of all information about the faculty in the college, students and their availability.</a:t>
            </a:r>
          </a:p>
          <a:p>
            <a:pPr marL="263525" indent="-263525">
              <a:lnSpc>
                <a:spcPct val="150000"/>
              </a:lnSpc>
              <a:buClr>
                <a:srgbClr val="3891A7"/>
              </a:buClr>
              <a:buFont typeface="Segoe UI Symbol"/>
              <a:buChar char="⚫"/>
            </a:pPr>
            <a:r>
              <a:rPr lang="en-IN" dirty="0">
                <a:latin typeface="Calibri"/>
                <a:cs typeface="Calibri"/>
              </a:rPr>
              <a:t>The system is user-friendly and error free. </a:t>
            </a:r>
          </a:p>
          <a:p>
            <a:pPr marL="295910" indent="-283845">
              <a:lnSpc>
                <a:spcPct val="150000"/>
              </a:lnSpc>
              <a:spcBef>
                <a:spcPts val="1160"/>
              </a:spcBef>
              <a:buClr>
                <a:srgbClr val="3891A7"/>
              </a:buClr>
              <a:buSzPct val="80555"/>
              <a:buFont typeface="Segoe UI Symbol"/>
              <a:buChar char="⚫"/>
              <a:tabLst>
                <a:tab pos="295910" algn="l"/>
                <a:tab pos="296545" algn="l"/>
              </a:tabLst>
            </a:pPr>
            <a:r>
              <a:rPr lang="en-IN" sz="1800" spc="-10" dirty="0">
                <a:latin typeface="Calibri"/>
                <a:cs typeface="Calibri"/>
              </a:rPr>
              <a:t>The system contains a database where all the information will be stored safely</a:t>
            </a:r>
            <a:r>
              <a:rPr sz="1800" spc="-10" dirty="0">
                <a:latin typeface="Calibri"/>
                <a:cs typeface="Calibri"/>
              </a:rPr>
              <a:t>.</a:t>
            </a:r>
            <a:endParaRPr sz="1800" dirty="0">
              <a:latin typeface="Calibri"/>
              <a:cs typeface="Calibri"/>
            </a:endParaRPr>
          </a:p>
          <a:p>
            <a:pPr marL="295910" indent="-283845">
              <a:lnSpc>
                <a:spcPct val="150000"/>
              </a:lnSpc>
              <a:spcBef>
                <a:spcPts val="1160"/>
              </a:spcBef>
              <a:buClr>
                <a:srgbClr val="3891A7"/>
              </a:buClr>
              <a:buSzPct val="80555"/>
              <a:buFont typeface="Segoe UI Symbol"/>
              <a:buChar char="⚫"/>
              <a:tabLst>
                <a:tab pos="295910" algn="l"/>
                <a:tab pos="296545" algn="l"/>
              </a:tabLst>
            </a:pPr>
            <a:r>
              <a:rPr sz="1800" spc="-10" dirty="0">
                <a:latin typeface="Calibri"/>
                <a:cs typeface="Calibri"/>
              </a:rPr>
              <a:t>Greater</a:t>
            </a:r>
            <a:r>
              <a:rPr sz="1800" dirty="0">
                <a:latin typeface="Calibri"/>
                <a:cs typeface="Calibri"/>
              </a:rPr>
              <a:t> </a:t>
            </a:r>
            <a:r>
              <a:rPr sz="1800" spc="-10" dirty="0">
                <a:latin typeface="Calibri"/>
                <a:cs typeface="Calibri"/>
              </a:rPr>
              <a:t>accountability</a:t>
            </a:r>
            <a:r>
              <a:rPr sz="1800" spc="35"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transparency</a:t>
            </a:r>
            <a:r>
              <a:rPr sz="1800" spc="5" dirty="0">
                <a:latin typeface="Calibri"/>
                <a:cs typeface="Calibri"/>
              </a:rPr>
              <a:t> </a:t>
            </a:r>
            <a:r>
              <a:rPr sz="1800" dirty="0">
                <a:latin typeface="Calibri"/>
                <a:cs typeface="Calibri"/>
              </a:rPr>
              <a:t>in</a:t>
            </a:r>
            <a:r>
              <a:rPr sz="1800" spc="10" dirty="0">
                <a:latin typeface="Calibri"/>
                <a:cs typeface="Calibri"/>
              </a:rPr>
              <a:t> </a:t>
            </a:r>
            <a:r>
              <a:rPr sz="1800" spc="-10" dirty="0">
                <a:latin typeface="Calibri"/>
                <a:cs typeface="Calibri"/>
              </a:rPr>
              <a:t>operations.</a:t>
            </a:r>
            <a:endParaRPr sz="1800" dirty="0">
              <a:latin typeface="Calibri"/>
              <a:cs typeface="Calibri"/>
            </a:endParaRPr>
          </a:p>
        </p:txBody>
      </p:sp>
    </p:spTree>
    <p:extLst>
      <p:ext uri="{BB962C8B-B14F-4D97-AF65-F5344CB8AC3E}">
        <p14:creationId xmlns:p14="http://schemas.microsoft.com/office/powerpoint/2010/main" val="364501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D3FED-F87E-90A8-CD09-B0CAC8B0015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558DF10-EFD9-44D0-3256-6C5AD9D3566F}"/>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4D9AC0EA-EEB7-6E83-8E76-95B9E8252196}"/>
              </a:ext>
            </a:extLst>
          </p:cNvPr>
          <p:cNvPicPr/>
          <p:nvPr/>
        </p:nvPicPr>
        <p:blipFill>
          <a:blip r:embed="rId2" cstate="print"/>
          <a:stretch>
            <a:fillRect/>
          </a:stretch>
        </p:blipFill>
        <p:spPr>
          <a:xfrm>
            <a:off x="0" y="0"/>
            <a:ext cx="9144000" cy="6858000"/>
          </a:xfrm>
          <a:prstGeom prst="rect">
            <a:avLst/>
          </a:prstGeom>
        </p:spPr>
      </p:pic>
      <p:grpSp>
        <p:nvGrpSpPr>
          <p:cNvPr id="5" name="object 3">
            <a:extLst>
              <a:ext uri="{FF2B5EF4-FFF2-40B4-BE49-F238E27FC236}">
                <a16:creationId xmlns:a16="http://schemas.microsoft.com/office/drawing/2014/main" id="{B73027C4-8B9C-0C8D-E03B-756DD4A41A47}"/>
              </a:ext>
            </a:extLst>
          </p:cNvPr>
          <p:cNvGrpSpPr/>
          <p:nvPr/>
        </p:nvGrpSpPr>
        <p:grpSpPr>
          <a:xfrm>
            <a:off x="3304" y="0"/>
            <a:ext cx="9140696" cy="6858000"/>
            <a:chOff x="3304" y="0"/>
            <a:chExt cx="9140696" cy="6858000"/>
          </a:xfrm>
        </p:grpSpPr>
        <p:sp>
          <p:nvSpPr>
            <p:cNvPr id="6" name="object 4">
              <a:extLst>
                <a:ext uri="{FF2B5EF4-FFF2-40B4-BE49-F238E27FC236}">
                  <a16:creationId xmlns:a16="http://schemas.microsoft.com/office/drawing/2014/main" id="{1973F49A-FF08-D7C0-E08D-970B1BDBD308}"/>
                </a:ext>
              </a:extLst>
            </p:cNvPr>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7" name="object 5">
              <a:extLst>
                <a:ext uri="{FF2B5EF4-FFF2-40B4-BE49-F238E27FC236}">
                  <a16:creationId xmlns:a16="http://schemas.microsoft.com/office/drawing/2014/main" id="{77817F7B-AD68-1238-75B0-89A49209260E}"/>
                </a:ext>
              </a:extLst>
            </p:cNvPr>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8" name="object 6">
              <a:extLst>
                <a:ext uri="{FF2B5EF4-FFF2-40B4-BE49-F238E27FC236}">
                  <a16:creationId xmlns:a16="http://schemas.microsoft.com/office/drawing/2014/main" id="{4600D9B8-6658-5F25-56D3-815776F31DD3}"/>
                </a:ext>
              </a:extLst>
            </p:cNvPr>
            <p:cNvPicPr/>
            <p:nvPr/>
          </p:nvPicPr>
          <p:blipFill>
            <a:blip r:embed="rId3" cstate="print"/>
            <a:stretch>
              <a:fillRect/>
            </a:stretch>
          </p:blipFill>
          <p:spPr>
            <a:xfrm>
              <a:off x="128016" y="6095"/>
              <a:ext cx="1784604" cy="1784603"/>
            </a:xfrm>
            <a:prstGeom prst="rect">
              <a:avLst/>
            </a:prstGeom>
          </p:spPr>
        </p:pic>
        <p:sp>
          <p:nvSpPr>
            <p:cNvPr id="9" name="object 7">
              <a:extLst>
                <a:ext uri="{FF2B5EF4-FFF2-40B4-BE49-F238E27FC236}">
                  <a16:creationId xmlns:a16="http://schemas.microsoft.com/office/drawing/2014/main" id="{0D4AC508-39DD-DD9A-7E66-C74008AC9F7F}"/>
                </a:ext>
              </a:extLst>
            </p:cNvPr>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10" name="object 8">
              <a:extLst>
                <a:ext uri="{FF2B5EF4-FFF2-40B4-BE49-F238E27FC236}">
                  <a16:creationId xmlns:a16="http://schemas.microsoft.com/office/drawing/2014/main" id="{FCBFA617-9C5C-0805-810B-44D2F7905CFD}"/>
                </a:ext>
              </a:extLst>
            </p:cNvPr>
            <p:cNvPicPr/>
            <p:nvPr/>
          </p:nvPicPr>
          <p:blipFill>
            <a:blip r:embed="rId4" cstate="print"/>
            <a:stretch>
              <a:fillRect/>
            </a:stretch>
          </p:blipFill>
          <p:spPr>
            <a:xfrm>
              <a:off x="172211" y="1045463"/>
              <a:ext cx="1155192" cy="1150619"/>
            </a:xfrm>
            <a:prstGeom prst="rect">
              <a:avLst/>
            </a:prstGeom>
          </p:spPr>
        </p:pic>
        <p:pic>
          <p:nvPicPr>
            <p:cNvPr id="11" name="object 9">
              <a:extLst>
                <a:ext uri="{FF2B5EF4-FFF2-40B4-BE49-F238E27FC236}">
                  <a16:creationId xmlns:a16="http://schemas.microsoft.com/office/drawing/2014/main" id="{C708CB0F-B352-8CF7-01A2-489191230536}"/>
                </a:ext>
              </a:extLst>
            </p:cNvPr>
            <p:cNvPicPr/>
            <p:nvPr/>
          </p:nvPicPr>
          <p:blipFill>
            <a:blip r:embed="rId5" cstate="print"/>
            <a:stretch>
              <a:fillRect/>
            </a:stretch>
          </p:blipFill>
          <p:spPr>
            <a:xfrm>
              <a:off x="187319" y="1050633"/>
              <a:ext cx="1116813" cy="1111476"/>
            </a:xfrm>
            <a:prstGeom prst="rect">
              <a:avLst/>
            </a:prstGeom>
          </p:spPr>
        </p:pic>
        <p:sp>
          <p:nvSpPr>
            <p:cNvPr id="12" name="object 10">
              <a:extLst>
                <a:ext uri="{FF2B5EF4-FFF2-40B4-BE49-F238E27FC236}">
                  <a16:creationId xmlns:a16="http://schemas.microsoft.com/office/drawing/2014/main" id="{2EE354D5-96FB-BE69-04F9-CCB7AC6A2B29}"/>
                </a:ext>
              </a:extLst>
            </p:cNvPr>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3" name="object 11">
              <a:extLst>
                <a:ext uri="{FF2B5EF4-FFF2-40B4-BE49-F238E27FC236}">
                  <a16:creationId xmlns:a16="http://schemas.microsoft.com/office/drawing/2014/main" id="{DD6DC637-9628-8DCC-582F-030B86F2E5F9}"/>
                </a:ext>
              </a:extLst>
            </p:cNvPr>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4" name="object 12">
              <a:extLst>
                <a:ext uri="{FF2B5EF4-FFF2-40B4-BE49-F238E27FC236}">
                  <a16:creationId xmlns:a16="http://schemas.microsoft.com/office/drawing/2014/main" id="{43375A3D-FD7E-B8E3-A7AA-F927E5D70D06}"/>
                </a:ext>
              </a:extLst>
            </p:cNvPr>
            <p:cNvPicPr/>
            <p:nvPr/>
          </p:nvPicPr>
          <p:blipFill>
            <a:blip r:embed="rId6" cstate="print"/>
            <a:stretch>
              <a:fillRect/>
            </a:stretch>
          </p:blipFill>
          <p:spPr>
            <a:xfrm>
              <a:off x="935735" y="0"/>
              <a:ext cx="155447" cy="6857999"/>
            </a:xfrm>
            <a:prstGeom prst="rect">
              <a:avLst/>
            </a:prstGeom>
          </p:spPr>
        </p:pic>
        <p:sp>
          <p:nvSpPr>
            <p:cNvPr id="15" name="object 13">
              <a:extLst>
                <a:ext uri="{FF2B5EF4-FFF2-40B4-BE49-F238E27FC236}">
                  <a16:creationId xmlns:a16="http://schemas.microsoft.com/office/drawing/2014/main" id="{CD1E2D3F-AEF8-AEF7-0076-AE0AAD382DDA}"/>
                </a:ext>
              </a:extLst>
            </p:cNvPr>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AAC3F646-9FD5-6CCE-3623-C14BCE15AA84}"/>
              </a:ext>
            </a:extLst>
          </p:cNvPr>
          <p:cNvSpPr txBox="1">
            <a:spLocks/>
          </p:cNvSpPr>
          <p:nvPr/>
        </p:nvSpPr>
        <p:spPr>
          <a:xfrm>
            <a:off x="1499614" y="490854"/>
            <a:ext cx="7257162" cy="1120178"/>
          </a:xfrm>
          <a:prstGeom prst="rect">
            <a:avLst/>
          </a:prstGeom>
        </p:spPr>
        <p:txBody>
          <a:bodyPr vert="horz" wrap="square" lIns="0" tIns="12065" rIns="0" bIns="0" rtlCol="0">
            <a:spAutoFit/>
          </a:bodyPr>
          <a:lstStyle>
            <a:lvl1pPr>
              <a:defRPr sz="4300" b="0" i="0">
                <a:solidFill>
                  <a:srgbClr val="562213"/>
                </a:solidFill>
                <a:latin typeface="Arial MT"/>
                <a:ea typeface="+mj-ea"/>
                <a:cs typeface="Arial MT"/>
              </a:defRPr>
            </a:lvl1pPr>
          </a:lstStyle>
          <a:p>
            <a:pPr marL="12700" indent="-12700" algn="ctr">
              <a:spcBef>
                <a:spcPts val="95"/>
              </a:spcBef>
            </a:pPr>
            <a:r>
              <a:rPr lang="en-IN" sz="3600" kern="0" spc="-5" dirty="0">
                <a:latin typeface="Copperplate Gothic Bold" panose="020E0705020206020404" pitchFamily="34" charset="0"/>
              </a:rPr>
              <a:t>Library Management System</a:t>
            </a:r>
          </a:p>
        </p:txBody>
      </p:sp>
      <p:sp>
        <p:nvSpPr>
          <p:cNvPr id="19" name="TextBox 18">
            <a:extLst>
              <a:ext uri="{FF2B5EF4-FFF2-40B4-BE49-F238E27FC236}">
                <a16:creationId xmlns:a16="http://schemas.microsoft.com/office/drawing/2014/main" id="{3759D042-9F92-32D3-54A6-D4A016708392}"/>
              </a:ext>
            </a:extLst>
          </p:cNvPr>
          <p:cNvSpPr txBox="1"/>
          <p:nvPr/>
        </p:nvSpPr>
        <p:spPr>
          <a:xfrm>
            <a:off x="1499614" y="1790698"/>
            <a:ext cx="3605786" cy="400110"/>
          </a:xfrm>
          <a:prstGeom prst="rect">
            <a:avLst/>
          </a:prstGeom>
          <a:noFill/>
        </p:spPr>
        <p:txBody>
          <a:bodyPr wrap="square" rtlCol="0">
            <a:spAutoFit/>
          </a:bodyPr>
          <a:lstStyle/>
          <a:p>
            <a:r>
              <a:rPr lang="en-IN" sz="2000" b="1" dirty="0">
                <a:latin typeface="Franklin Gothic Book" panose="020B0503020102020204" pitchFamily="34" charset="0"/>
              </a:rPr>
              <a:t>Problem Statement :- </a:t>
            </a:r>
          </a:p>
        </p:txBody>
      </p:sp>
      <p:sp>
        <p:nvSpPr>
          <p:cNvPr id="20" name="TextBox 19">
            <a:extLst>
              <a:ext uri="{FF2B5EF4-FFF2-40B4-BE49-F238E27FC236}">
                <a16:creationId xmlns:a16="http://schemas.microsoft.com/office/drawing/2014/main" id="{D2B1AAC1-1222-EEC6-F035-BAF586822ACC}"/>
              </a:ext>
            </a:extLst>
          </p:cNvPr>
          <p:cNvSpPr txBox="1"/>
          <p:nvPr/>
        </p:nvSpPr>
        <p:spPr>
          <a:xfrm>
            <a:off x="1295400" y="2286000"/>
            <a:ext cx="716280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A library is a place where a huge collection of books and resources are available which can be accessible by the users. In traditional libraries, the students have to search for books which is a hassle process and there is no proper maintenance of the database about issues and fines. </a:t>
            </a:r>
          </a:p>
          <a:p>
            <a:pPr algn="just"/>
            <a:endParaRPr lang="en-US" sz="1600" dirty="0"/>
          </a:p>
          <a:p>
            <a:pPr marL="285750" indent="-285750" algn="just">
              <a:buFont typeface="Arial" panose="020B0604020202020204" pitchFamily="34" charset="0"/>
              <a:buChar char="•"/>
            </a:pPr>
            <a:r>
              <a:rPr lang="en-US" sz="1600" dirty="0"/>
              <a:t>The overall progress of work is slow and it is impossible to generate a fast report.  The librarians have to work allotted for arranging, and sorting books in the book sales. At the same time, they have to check and monitor the lent and borrowed book details with fine.</a:t>
            </a:r>
          </a:p>
          <a:p>
            <a:pPr algn="just"/>
            <a:endParaRPr lang="en-US" sz="1600" dirty="0"/>
          </a:p>
          <a:p>
            <a:pPr marL="285750" indent="-285750" algn="just">
              <a:buFont typeface="Arial" panose="020B0604020202020204" pitchFamily="34" charset="0"/>
              <a:buChar char="•"/>
            </a:pPr>
            <a:r>
              <a:rPr lang="en-US" sz="1600" dirty="0"/>
              <a:t>To tackle this problem, we have designed a Library Management System using Python. Library management means efficient and effective management of material (information sources), machinery, men (human resources), technology and money to meet the objectives of the library. Our system can help librarians to work easily. </a:t>
            </a:r>
            <a:endParaRPr lang="en-IN" sz="1600" dirty="0"/>
          </a:p>
        </p:txBody>
      </p:sp>
    </p:spTree>
    <p:extLst>
      <p:ext uri="{BB962C8B-B14F-4D97-AF65-F5344CB8AC3E}">
        <p14:creationId xmlns:p14="http://schemas.microsoft.com/office/powerpoint/2010/main" val="35483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3304" y="0"/>
            <a:ext cx="9140696" cy="6858000"/>
            <a:chOff x="3304" y="0"/>
            <a:chExt cx="9140696"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dirty="0"/>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1440049" y="486009"/>
            <a:ext cx="6103750" cy="750847"/>
          </a:xfrm>
          <a:prstGeom prst="rect">
            <a:avLst/>
          </a:prstGeom>
        </p:spPr>
        <p:txBody>
          <a:bodyPr vert="horz" wrap="square" lIns="0" tIns="12065" rIns="0" bIns="0" rtlCol="0">
            <a:spAutoFit/>
          </a:bodyPr>
          <a:lstStyle/>
          <a:p>
            <a:pPr marL="12700">
              <a:lnSpc>
                <a:spcPct val="100000"/>
              </a:lnSpc>
              <a:spcBef>
                <a:spcPts val="95"/>
              </a:spcBef>
            </a:pPr>
            <a:r>
              <a:rPr lang="en-IN" sz="4800" b="1" spc="-5" dirty="0">
                <a:latin typeface="Franklin Gothic Book" panose="020B0503020102020204" pitchFamily="34" charset="0"/>
              </a:rPr>
              <a:t>Features Of Project</a:t>
            </a:r>
            <a:endParaRPr lang="en-IN" sz="4400" b="1" spc="-5" dirty="0">
              <a:latin typeface="Franklin Gothic Book" panose="020B0503020102020204" pitchFamily="34" charset="0"/>
            </a:endParaRPr>
          </a:p>
        </p:txBody>
      </p:sp>
      <p:sp>
        <p:nvSpPr>
          <p:cNvPr id="16" name="object 16"/>
          <p:cNvSpPr txBox="1"/>
          <p:nvPr/>
        </p:nvSpPr>
        <p:spPr>
          <a:xfrm>
            <a:off x="1596897" y="1465834"/>
            <a:ext cx="6844030" cy="4432624"/>
          </a:xfrm>
          <a:prstGeom prst="rect">
            <a:avLst/>
          </a:prstGeom>
        </p:spPr>
        <p:txBody>
          <a:bodyPr vert="horz" wrap="square" lIns="0" tIns="12700" rIns="0" bIns="0" rtlCol="0">
            <a:spAutoFit/>
          </a:bodyPr>
          <a:lstStyle/>
          <a:p>
            <a:pPr marL="295910" marR="5080" indent="-283845">
              <a:lnSpc>
                <a:spcPct val="150000"/>
              </a:lnSpc>
              <a:spcBef>
                <a:spcPts val="100"/>
              </a:spcBef>
              <a:buClr>
                <a:srgbClr val="3891A7"/>
              </a:buClr>
              <a:buSzPct val="80555"/>
              <a:buFont typeface="Segoe UI Symbol"/>
              <a:buChar char="⚫"/>
              <a:tabLst>
                <a:tab pos="263525" algn="l"/>
                <a:tab pos="295275" algn="l"/>
              </a:tabLst>
            </a:pPr>
            <a:r>
              <a:rPr lang="en-IN" spc="-10" dirty="0">
                <a:latin typeface="Calibri"/>
                <a:cs typeface="Calibri"/>
              </a:rPr>
              <a:t>The objective of the </a:t>
            </a:r>
            <a:r>
              <a:rPr lang="en-IN" b="1" spc="-10" dirty="0">
                <a:latin typeface="Calibri"/>
                <a:cs typeface="Calibri"/>
              </a:rPr>
              <a:t>“Library Management System” </a:t>
            </a:r>
            <a:r>
              <a:rPr lang="en-IN" spc="-10" dirty="0">
                <a:latin typeface="Calibri"/>
                <a:cs typeface="Calibri"/>
              </a:rPr>
              <a:t>is to handle the entire activity of a library. </a:t>
            </a:r>
            <a:endParaRPr sz="1800" dirty="0">
              <a:latin typeface="Calibri"/>
              <a:cs typeface="Calibri"/>
            </a:endParaRPr>
          </a:p>
          <a:p>
            <a:pPr marL="263525" indent="-263525">
              <a:lnSpc>
                <a:spcPct val="150000"/>
              </a:lnSpc>
              <a:buClr>
                <a:srgbClr val="3891A7"/>
              </a:buClr>
              <a:buFont typeface="Segoe UI Symbol"/>
              <a:buChar char="⚫"/>
            </a:pPr>
            <a:r>
              <a:rPr lang="en-IN" dirty="0">
                <a:latin typeface="Calibri"/>
                <a:cs typeface="Calibri"/>
              </a:rPr>
              <a:t>The software keeps the track of all information about the books in the library, their author and their availability.</a:t>
            </a:r>
          </a:p>
          <a:p>
            <a:pPr marL="263525" indent="-263525">
              <a:lnSpc>
                <a:spcPct val="150000"/>
              </a:lnSpc>
              <a:buClr>
                <a:srgbClr val="3891A7"/>
              </a:buClr>
              <a:buFont typeface="Segoe UI Symbol"/>
              <a:buChar char="⚫"/>
            </a:pPr>
            <a:r>
              <a:rPr lang="en-IN" dirty="0">
                <a:latin typeface="Calibri"/>
                <a:cs typeface="Calibri"/>
              </a:rPr>
              <a:t>The system is user-friendly and error free. </a:t>
            </a:r>
          </a:p>
          <a:p>
            <a:pPr marL="263525" indent="-263525">
              <a:lnSpc>
                <a:spcPct val="150000"/>
              </a:lnSpc>
              <a:buClr>
                <a:srgbClr val="3891A7"/>
              </a:buClr>
              <a:buFont typeface="Segoe UI Symbol"/>
              <a:buChar char="⚫"/>
            </a:pPr>
            <a:r>
              <a:rPr lang="en-IN" sz="1800" dirty="0">
                <a:latin typeface="Calibri"/>
                <a:cs typeface="Calibri"/>
              </a:rPr>
              <a:t>The us</a:t>
            </a:r>
            <a:r>
              <a:rPr lang="en-IN" dirty="0">
                <a:latin typeface="Calibri"/>
                <a:cs typeface="Calibri"/>
              </a:rPr>
              <a:t>er will find it easy in this automated system rather than using the manual writing system.</a:t>
            </a:r>
            <a:endParaRPr sz="1800" dirty="0">
              <a:latin typeface="Calibri"/>
              <a:cs typeface="Calibri"/>
            </a:endParaRPr>
          </a:p>
          <a:p>
            <a:pPr marL="295910" indent="-283845">
              <a:lnSpc>
                <a:spcPct val="150000"/>
              </a:lnSpc>
              <a:spcBef>
                <a:spcPts val="1160"/>
              </a:spcBef>
              <a:buClr>
                <a:srgbClr val="3891A7"/>
              </a:buClr>
              <a:buSzPct val="80555"/>
              <a:buFont typeface="Segoe UI Symbol"/>
              <a:buChar char="⚫"/>
              <a:tabLst>
                <a:tab pos="295910" algn="l"/>
                <a:tab pos="296545" algn="l"/>
              </a:tabLst>
            </a:pPr>
            <a:r>
              <a:rPr lang="en-IN" sz="1800" spc="-10" dirty="0">
                <a:latin typeface="Calibri"/>
                <a:cs typeface="Calibri"/>
              </a:rPr>
              <a:t>The system contains a database where all the information will be stored safely</a:t>
            </a:r>
            <a:r>
              <a:rPr sz="1800" spc="-10" dirty="0">
                <a:latin typeface="Calibri"/>
                <a:cs typeface="Calibri"/>
              </a:rPr>
              <a:t>.</a:t>
            </a:r>
            <a:endParaRPr sz="1800" dirty="0">
              <a:latin typeface="Calibri"/>
              <a:cs typeface="Calibri"/>
            </a:endParaRPr>
          </a:p>
          <a:p>
            <a:pPr marL="295910" indent="-283845">
              <a:lnSpc>
                <a:spcPct val="150000"/>
              </a:lnSpc>
              <a:spcBef>
                <a:spcPts val="1160"/>
              </a:spcBef>
              <a:buClr>
                <a:srgbClr val="3891A7"/>
              </a:buClr>
              <a:buSzPct val="80555"/>
              <a:buFont typeface="Segoe UI Symbol"/>
              <a:buChar char="⚫"/>
              <a:tabLst>
                <a:tab pos="295910" algn="l"/>
                <a:tab pos="296545" algn="l"/>
              </a:tabLst>
            </a:pPr>
            <a:r>
              <a:rPr sz="1800" spc="-10" dirty="0">
                <a:latin typeface="Calibri"/>
                <a:cs typeface="Calibri"/>
              </a:rPr>
              <a:t>Greater</a:t>
            </a:r>
            <a:r>
              <a:rPr sz="1800" dirty="0">
                <a:latin typeface="Calibri"/>
                <a:cs typeface="Calibri"/>
              </a:rPr>
              <a:t> </a:t>
            </a:r>
            <a:r>
              <a:rPr sz="1800" spc="-10" dirty="0">
                <a:latin typeface="Calibri"/>
                <a:cs typeface="Calibri"/>
              </a:rPr>
              <a:t>accountability</a:t>
            </a:r>
            <a:r>
              <a:rPr sz="1800" spc="35"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transparency</a:t>
            </a:r>
            <a:r>
              <a:rPr sz="1800" spc="5" dirty="0">
                <a:latin typeface="Calibri"/>
                <a:cs typeface="Calibri"/>
              </a:rPr>
              <a:t> </a:t>
            </a:r>
            <a:r>
              <a:rPr sz="1800" dirty="0">
                <a:latin typeface="Calibri"/>
                <a:cs typeface="Calibri"/>
              </a:rPr>
              <a:t>in</a:t>
            </a:r>
            <a:r>
              <a:rPr sz="1800" spc="10" dirty="0">
                <a:latin typeface="Calibri"/>
                <a:cs typeface="Calibri"/>
              </a:rPr>
              <a:t> </a:t>
            </a:r>
            <a:r>
              <a:rPr sz="1800" spc="-10" dirty="0">
                <a:latin typeface="Calibri"/>
                <a:cs typeface="Calibri"/>
              </a:rPr>
              <a:t>operations.</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8000"/>
          </a:xfrm>
          <a:prstGeom prst="rect">
            <a:avLst/>
          </a:prstGeom>
        </p:spPr>
      </p:pic>
      <p:grpSp>
        <p:nvGrpSpPr>
          <p:cNvPr id="3" name="object 3"/>
          <p:cNvGrpSpPr/>
          <p:nvPr/>
        </p:nvGrpSpPr>
        <p:grpSpPr>
          <a:xfrm>
            <a:off x="1780" y="0"/>
            <a:ext cx="9142730" cy="6858000"/>
            <a:chOff x="1780" y="0"/>
            <a:chExt cx="9142730" cy="6858000"/>
          </a:xfrm>
        </p:grpSpPr>
        <p:sp>
          <p:nvSpPr>
            <p:cNvPr id="4" name="object 4"/>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940"/>
              </a:srgbClr>
            </a:solidFill>
          </p:spPr>
          <p:txBody>
            <a:bodyPr wrap="square" lIns="0" tIns="0" rIns="0" bIns="0" rtlCol="0"/>
            <a:lstStyle/>
            <a:p>
              <a:endParaRPr/>
            </a:p>
          </p:txBody>
        </p:sp>
        <p:sp>
          <p:nvSpPr>
            <p:cNvPr id="5" name="object 5"/>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D2C39E"/>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8016" y="6095"/>
              <a:ext cx="1784604" cy="1784603"/>
            </a:xfrm>
            <a:prstGeom prst="rect">
              <a:avLst/>
            </a:prstGeom>
          </p:spPr>
        </p:pic>
        <p:sp>
          <p:nvSpPr>
            <p:cNvPr id="7" name="object 7"/>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FFF6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2211" y="1045463"/>
              <a:ext cx="1155192" cy="1150619"/>
            </a:xfrm>
            <a:prstGeom prst="rect">
              <a:avLst/>
            </a:prstGeom>
          </p:spPr>
        </p:pic>
        <p:pic>
          <p:nvPicPr>
            <p:cNvPr id="9" name="object 9"/>
            <p:cNvPicPr/>
            <p:nvPr/>
          </p:nvPicPr>
          <p:blipFill>
            <a:blip r:embed="rId5" cstate="print"/>
            <a:stretch>
              <a:fillRect/>
            </a:stretch>
          </p:blipFill>
          <p:spPr>
            <a:xfrm>
              <a:off x="187319" y="1050633"/>
              <a:ext cx="1116813" cy="1111476"/>
            </a:xfrm>
            <a:prstGeom prst="rect">
              <a:avLst/>
            </a:prstGeom>
          </p:spPr>
        </p:pic>
        <p:sp>
          <p:nvSpPr>
            <p:cNvPr id="10" name="object 10"/>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C6B791"/>
              </a:solidFill>
            </a:ln>
          </p:spPr>
          <p:txBody>
            <a:bodyPr wrap="square" lIns="0" tIns="0" rIns="0" bIns="0" rtlCol="0"/>
            <a:lstStyle/>
            <a:p>
              <a:endParaRPr/>
            </a:p>
          </p:txBody>
        </p:sp>
        <p:sp>
          <p:nvSpPr>
            <p:cNvPr id="11" name="object 11"/>
            <p:cNvSpPr/>
            <p:nvPr/>
          </p:nvSpPr>
          <p:spPr>
            <a:xfrm>
              <a:off x="1013460"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2" name="object 12"/>
            <p:cNvPicPr/>
            <p:nvPr/>
          </p:nvPicPr>
          <p:blipFill>
            <a:blip r:embed="rId6" cstate="print"/>
            <a:stretch>
              <a:fillRect/>
            </a:stretch>
          </p:blipFill>
          <p:spPr>
            <a:xfrm>
              <a:off x="935735" y="0"/>
              <a:ext cx="155447" cy="6857999"/>
            </a:xfrm>
            <a:prstGeom prst="rect">
              <a:avLst/>
            </a:prstGeom>
          </p:spPr>
        </p:pic>
        <p:sp>
          <p:nvSpPr>
            <p:cNvPr id="13" name="object 1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4" name="object 14"/>
            <p:cNvPicPr/>
            <p:nvPr/>
          </p:nvPicPr>
          <p:blipFill>
            <a:blip r:embed="rId7" cstate="print"/>
            <a:stretch>
              <a:fillRect/>
            </a:stretch>
          </p:blipFill>
          <p:spPr>
            <a:xfrm>
              <a:off x="975360" y="1877567"/>
              <a:ext cx="6429755" cy="1857755"/>
            </a:xfrm>
            <a:prstGeom prst="rect">
              <a:avLst/>
            </a:prstGeom>
          </p:spPr>
        </p:pic>
      </p:grpSp>
      <p:sp>
        <p:nvSpPr>
          <p:cNvPr id="15" name="object 15"/>
          <p:cNvSpPr txBox="1">
            <a:spLocks noGrp="1"/>
          </p:cNvSpPr>
          <p:nvPr>
            <p:ph type="title"/>
          </p:nvPr>
        </p:nvSpPr>
        <p:spPr>
          <a:xfrm>
            <a:off x="1514602" y="2113915"/>
            <a:ext cx="5353685" cy="1031240"/>
          </a:xfrm>
          <a:prstGeom prst="rect">
            <a:avLst/>
          </a:prstGeom>
        </p:spPr>
        <p:txBody>
          <a:bodyPr vert="horz" wrap="square" lIns="0" tIns="12700" rIns="0" bIns="0" rtlCol="0">
            <a:spAutoFit/>
          </a:bodyPr>
          <a:lstStyle/>
          <a:p>
            <a:pPr marL="12700">
              <a:lnSpc>
                <a:spcPct val="100000"/>
              </a:lnSpc>
              <a:spcBef>
                <a:spcPts val="100"/>
              </a:spcBef>
            </a:pPr>
            <a:r>
              <a:rPr sz="6600" b="1" spc="-5" dirty="0">
                <a:latin typeface="Arial"/>
                <a:cs typeface="Arial"/>
              </a:rPr>
              <a:t>Thank</a:t>
            </a:r>
            <a:r>
              <a:rPr sz="6600" b="1" spc="-170" dirty="0">
                <a:latin typeface="Arial"/>
                <a:cs typeface="Arial"/>
              </a:rPr>
              <a:t> </a:t>
            </a:r>
            <a:r>
              <a:rPr sz="6600" b="1" spc="-70" dirty="0">
                <a:latin typeface="Arial"/>
                <a:cs typeface="Arial"/>
              </a:rPr>
              <a:t>You!!!!</a:t>
            </a:r>
            <a:endParaRPr sz="6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1124</TotalTime>
  <Words>481</Words>
  <Application>Microsoft Office PowerPoint</Application>
  <PresentationFormat>On-screen Show (4:3)</PresentationFormat>
  <Paragraphs>39</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MT</vt:lpstr>
      <vt:lpstr>Bell MT</vt:lpstr>
      <vt:lpstr>Book Antiqua</vt:lpstr>
      <vt:lpstr>Calibri</vt:lpstr>
      <vt:lpstr>Copperplate Gothic Bold</vt:lpstr>
      <vt:lpstr>Franklin Gothic Book</vt:lpstr>
      <vt:lpstr>Segoe UI Symbol</vt:lpstr>
      <vt:lpstr>Office Theme</vt:lpstr>
      <vt:lpstr>Mini Project Topics – 1B</vt:lpstr>
      <vt:lpstr>PowerPoint Presentation</vt:lpstr>
      <vt:lpstr>Features Of Project</vt:lpstr>
      <vt:lpstr>PowerPoint Presentation</vt:lpstr>
      <vt:lpstr>Features Of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Naved Sutar</dc:creator>
  <cp:lastModifiedBy>Naved Sutar</cp:lastModifiedBy>
  <cp:revision>6</cp:revision>
  <dcterms:created xsi:type="dcterms:W3CDTF">2023-10-08T08:13:30Z</dcterms:created>
  <dcterms:modified xsi:type="dcterms:W3CDTF">2024-02-02T10:37:30Z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2020-09-10T00:00:00Z</vt:filetime>
  </property>
  <property fmtid="{D5CDD505-2E9C-101B-9397-08002B2CF9AE}" pid="3" name="Creator">
    <vt:lpwstr>Microsoft® PowerPoint® 2013</vt:lpwstr>
  </property>
  <property fmtid="{D5CDD505-2E9C-101B-9397-08002B2CF9AE}" pid="4" name="LastSaved">
    <vt:filetime>2023-10-08T00:00:00Z</vt:filetime>
  </property>
</Properties>
</file>