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533"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rma\Downloads\T%20HARISH%20EMPLOYEE%20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 HARISH EMPLOYEE DATASET.xlsx]Sheet4!PivotTable2</c:name>
    <c:fmtId val="7"/>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4"/>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5"/>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6"/>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1">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2">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3">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4">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5">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2"/>
        <c:spPr>
          <a:solidFill>
            <a:schemeClr val="accent6">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3"/>
        <c:spPr>
          <a:solidFill>
            <a:schemeClr val="accent1">
              <a:lumMod val="80000"/>
              <a:lumOff val="2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4"/>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Sheet4!$B$5</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CDD-43A6-BD16-D96050F0BC9A}"/>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CDD-43A6-BD16-D96050F0BC9A}"/>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DCDD-43A6-BD16-D96050F0BC9A}"/>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DCDD-43A6-BD16-D96050F0BC9A}"/>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DCDD-43A6-BD16-D96050F0BC9A}"/>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DCDD-43A6-BD16-D96050F0BC9A}"/>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DCDD-43A6-BD16-D96050F0BC9A}"/>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DCDD-43A6-BD16-D96050F0BC9A}"/>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DCDD-43A6-BD16-D96050F0BC9A}"/>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DCDD-43A6-BD16-D96050F0BC9A}"/>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5-DCDD-43A6-BD16-D96050F0BC9A}"/>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7-DCDD-43A6-BD16-D96050F0BC9A}"/>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9-DCDD-43A6-BD16-D96050F0BC9A}"/>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DCDD-43A6-BD16-D96050F0BC9A}"/>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DCDD-43A6-BD16-D96050F0BC9A}"/>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DCDD-43A6-BD16-D96050F0BC9A}"/>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7-DCDD-43A6-BD16-D96050F0BC9A}"/>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9-DCDD-43A6-BD16-D96050F0BC9A}"/>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DCDD-43A6-BD16-D96050F0BC9A}"/>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D-DCDD-43A6-BD16-D96050F0BC9A}"/>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F-DCDD-43A6-BD16-D96050F0BC9A}"/>
                </c:ext>
              </c:extLst>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1-DCDD-43A6-BD16-D96050F0BC9A}"/>
                </c:ext>
              </c:extLst>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3-DCDD-43A6-BD16-D96050F0BC9A}"/>
                </c:ext>
              </c:extLst>
            </c:dLbl>
            <c:dLbl>
              <c:idx val="1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5-DCDD-43A6-BD16-D96050F0BC9A}"/>
                </c:ext>
              </c:extLst>
            </c:dLbl>
            <c:dLbl>
              <c:idx val="1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7-DCDD-43A6-BD16-D96050F0BC9A}"/>
                </c:ext>
              </c:extLst>
            </c:dLbl>
            <c:dLbl>
              <c:idx val="1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9-DCDD-43A6-BD16-D96050F0BC9A}"/>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Sheet4!$B$6:$B$19</c:f>
              <c:numCache>
                <c:formatCode>General</c:formatCode>
                <c:ptCount val="13"/>
                <c:pt idx="0">
                  <c:v>1376053.7799999998</c:v>
                </c:pt>
                <c:pt idx="1">
                  <c:v>1599611.9000000004</c:v>
                </c:pt>
                <c:pt idx="2">
                  <c:v>1000392.2200000002</c:v>
                </c:pt>
                <c:pt idx="3">
                  <c:v>901731.07000000007</c:v>
                </c:pt>
                <c:pt idx="4">
                  <c:v>1081214.5799999998</c:v>
                </c:pt>
                <c:pt idx="5">
                  <c:v>651854.17999999993</c:v>
                </c:pt>
                <c:pt idx="6">
                  <c:v>600130.73</c:v>
                </c:pt>
                <c:pt idx="7">
                  <c:v>1352220.23</c:v>
                </c:pt>
                <c:pt idx="8">
                  <c:v>807560.91</c:v>
                </c:pt>
                <c:pt idx="9">
                  <c:v>594025.59000000008</c:v>
                </c:pt>
                <c:pt idx="10">
                  <c:v>1240389.3800000001</c:v>
                </c:pt>
                <c:pt idx="11">
                  <c:v>1062559.92</c:v>
                </c:pt>
                <c:pt idx="12">
                  <c:v>1550127.7</c:v>
                </c:pt>
              </c:numCache>
            </c:numRef>
          </c:val>
          <c:extLst>
            <c:ext xmlns:c16="http://schemas.microsoft.com/office/drawing/2014/chart" uri="{C3380CC4-5D6E-409C-BE32-E72D297353CC}">
              <c16:uniqueId val="{0000001A-DCDD-43A6-BD16-D96050F0BC9A}"/>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a:t>NAME:NAVEEN ASHOK</a:t>
            </a:r>
            <a:endParaRPr lang="en-US" sz="2400" dirty="0"/>
          </a:p>
          <a:p>
            <a:r>
              <a:rPr lang="en-US" sz="2400" dirty="0"/>
              <a:t>REGISTER NO:312212113 </a:t>
            </a:r>
          </a:p>
          <a:p>
            <a:r>
              <a:rPr lang="en-US" sz="2400" dirty="0"/>
              <a:t>NAAN MUDHULAVAN ID:asunm1437bcom22sii035</a:t>
            </a:r>
          </a:p>
          <a:p>
            <a:r>
              <a:rPr lang="en-US" sz="2400" dirty="0"/>
              <a:t>DEPARTMENT: B.COM(GENERAL)</a:t>
            </a:r>
          </a:p>
          <a:p>
            <a:r>
              <a:rPr lang="en-US" sz="2400" dirty="0"/>
              <a:t>COLLEGE: MAR GREGORIOUS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96522A4-C632-F70A-75B4-DAD4FFF3D466}"/>
              </a:ext>
            </a:extLst>
          </p:cNvPr>
          <p:cNvSpPr txBox="1"/>
          <p:nvPr/>
        </p:nvSpPr>
        <p:spPr>
          <a:xfrm>
            <a:off x="-1" y="1981200"/>
            <a:ext cx="10820401" cy="5170646"/>
          </a:xfrm>
          <a:prstGeom prst="rect">
            <a:avLst/>
          </a:prstGeom>
          <a:no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To </a:t>
            </a:r>
            <a:r>
              <a:rPr lang="en-US" sz="2400" b="1" dirty="0" err="1">
                <a:solidFill>
                  <a:srgbClr val="7030A0"/>
                </a:solidFill>
                <a:latin typeface="Times New Roman" panose="02020603050405020304" pitchFamily="18" charset="0"/>
                <a:cs typeface="Times New Roman" panose="02020603050405020304" pitchFamily="18" charset="0"/>
              </a:rPr>
              <a:t>Analysing</a:t>
            </a:r>
            <a:r>
              <a:rPr lang="en-US" sz="2400" b="1" dirty="0">
                <a:solidFill>
                  <a:srgbClr val="7030A0"/>
                </a:solidFill>
                <a:latin typeface="Times New Roman" panose="02020603050405020304" pitchFamily="18" charset="0"/>
                <a:cs typeface="Times New Roman" panose="02020603050405020304" pitchFamily="18" charset="0"/>
              </a:rPr>
              <a:t> Employee</a:t>
            </a:r>
            <a:r>
              <a:rPr lang="en-US" sz="2400" dirty="0"/>
              <a:t> </a:t>
            </a:r>
            <a:r>
              <a:rPr lang="en-US" sz="2400" b="1" dirty="0">
                <a:solidFill>
                  <a:srgbClr val="7030A0"/>
                </a:solidFill>
                <a:latin typeface="Times New Roman" panose="02020603050405020304" pitchFamily="18" charset="0"/>
                <a:cs typeface="Times New Roman" panose="02020603050405020304" pitchFamily="18" charset="0"/>
              </a:rPr>
              <a:t>DEPARTMENT WISE SALARY ANALYSIS</a:t>
            </a:r>
            <a:r>
              <a:rPr lang="en-US" sz="2400" dirty="0"/>
              <a:t> </a:t>
            </a:r>
            <a:r>
              <a:rPr lang="en-US" sz="2400" b="1" dirty="0">
                <a:solidFill>
                  <a:srgbClr val="7030A0"/>
                </a:solidFill>
                <a:latin typeface="Times New Roman" panose="02020603050405020304" pitchFamily="18" charset="0"/>
                <a:cs typeface="Times New Roman" panose="02020603050405020304" pitchFamily="18" charset="0"/>
              </a:rPr>
              <a:t> with pie Chart in excel</a:t>
            </a:r>
            <a:r>
              <a:rPr lang="en-IN" sz="2400" b="1" dirty="0">
                <a:solidFill>
                  <a:srgbClr val="7030A0"/>
                </a:solidFill>
                <a:latin typeface="Times New Roman" panose="02020603050405020304" pitchFamily="18" charset="0"/>
                <a:cs typeface="Times New Roman" panose="02020603050405020304" pitchFamily="18" charset="0"/>
              </a:rPr>
              <a:t> </a:t>
            </a:r>
          </a:p>
          <a:p>
            <a:r>
              <a:rPr lang="en-US" sz="2400" dirty="0"/>
              <a:t>follow these  steps after setting up your data and creating EMPLOYEE DEPARTMENT WISE SALARY ANALYSIS :</a:t>
            </a:r>
          </a:p>
          <a:p>
            <a:r>
              <a:rPr lang="en-US" sz="2400" dirty="0"/>
              <a:t>    1. collection of data :</a:t>
            </a:r>
          </a:p>
          <a:p>
            <a:r>
              <a:rPr lang="en-US" sz="2400" dirty="0"/>
              <a:t>        collection of data using </a:t>
            </a:r>
            <a:r>
              <a:rPr lang="en-US" sz="2400" dirty="0" err="1"/>
              <a:t>edunet</a:t>
            </a:r>
            <a:r>
              <a:rPr lang="en-US" sz="2400" dirty="0"/>
              <a:t> dash board </a:t>
            </a:r>
          </a:p>
          <a:p>
            <a:r>
              <a:rPr lang="en-US" sz="2400" dirty="0"/>
              <a:t>    2. select data:</a:t>
            </a:r>
          </a:p>
          <a:p>
            <a:r>
              <a:rPr lang="en-US" sz="2400" dirty="0"/>
              <a:t>        select and highlight data like  , name , EMP ID ,  GENDER , department ,salary</a:t>
            </a:r>
          </a:p>
          <a:p>
            <a:r>
              <a:rPr lang="en-US" sz="2400" dirty="0"/>
              <a:t>     3. filtering with pivot table:</a:t>
            </a:r>
          </a:p>
          <a:p>
            <a:r>
              <a:rPr lang="en-US" sz="2400" dirty="0"/>
              <a:t>         filtering with selected data using pivot table for required employee information</a:t>
            </a:r>
          </a:p>
          <a:p>
            <a:r>
              <a:rPr lang="en-US" sz="2400" dirty="0"/>
              <a:t>     4. convert into pivot chart :</a:t>
            </a:r>
          </a:p>
          <a:p>
            <a:r>
              <a:rPr lang="en-US" sz="2400" dirty="0"/>
              <a:t>        after filtering the </a:t>
            </a:r>
            <a:r>
              <a:rPr lang="en-US" sz="2400" dirty="0" err="1"/>
              <a:t>datas</a:t>
            </a:r>
            <a:r>
              <a:rPr lang="en-US" sz="2400" dirty="0"/>
              <a:t> with pivot table, you have to convert into pivot chart like</a:t>
            </a:r>
          </a:p>
          <a:p>
            <a:r>
              <a:rPr lang="en-US" sz="2400" dirty="0"/>
              <a:t>         </a:t>
            </a:r>
            <a:r>
              <a:rPr lang="en-US" sz="2400" dirty="0">
                <a:solidFill>
                  <a:srgbClr val="FF0000"/>
                </a:solidFill>
              </a:rPr>
              <a:t>pie chart </a:t>
            </a:r>
            <a:r>
              <a:rPr lang="en-US" sz="2400" dirty="0"/>
              <a:t>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089B699-7BFC-B5C8-18F9-49A8546AA5D0}"/>
              </a:ext>
            </a:extLst>
          </p:cNvPr>
          <p:cNvSpPr txBox="1"/>
          <p:nvPr/>
        </p:nvSpPr>
        <p:spPr>
          <a:xfrm>
            <a:off x="3050771" y="3248490"/>
            <a:ext cx="6101542" cy="369332"/>
          </a:xfrm>
          <a:prstGeom prst="rect">
            <a:avLst/>
          </a:prstGeom>
          <a:noFill/>
        </p:spPr>
        <p:txBody>
          <a:bodyPr wrap="square">
            <a:spAutoFit/>
          </a:bodyPr>
          <a:lstStyle/>
          <a:p>
            <a:endParaRPr lang="en-IN" dirty="0"/>
          </a:p>
        </p:txBody>
      </p:sp>
      <p:graphicFrame>
        <p:nvGraphicFramePr>
          <p:cNvPr id="11" name="Chart 10">
            <a:extLst>
              <a:ext uri="{FF2B5EF4-FFF2-40B4-BE49-F238E27FC236}">
                <a16:creationId xmlns:a16="http://schemas.microsoft.com/office/drawing/2014/main" id="{F53033E6-6E43-8CCD-DC47-1468F1DB92AC}"/>
              </a:ext>
            </a:extLst>
          </p:cNvPr>
          <p:cNvGraphicFramePr>
            <a:graphicFrameLocks/>
          </p:cNvGraphicFramePr>
          <p:nvPr>
            <p:extLst>
              <p:ext uri="{D42A27DB-BD31-4B8C-83A1-F6EECF244321}">
                <p14:modId xmlns:p14="http://schemas.microsoft.com/office/powerpoint/2010/main" val="3605355816"/>
              </p:ext>
            </p:extLst>
          </p:nvPr>
        </p:nvGraphicFramePr>
        <p:xfrm>
          <a:off x="1524000" y="1676400"/>
          <a:ext cx="6911340" cy="4564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6A2128-E503-8A08-C6A3-40B907C54B6B}"/>
              </a:ext>
            </a:extLst>
          </p:cNvPr>
          <p:cNvSpPr txBox="1"/>
          <p:nvPr/>
        </p:nvSpPr>
        <p:spPr>
          <a:xfrm>
            <a:off x="228600" y="1524000"/>
            <a:ext cx="10286999" cy="2677656"/>
          </a:xfrm>
          <a:prstGeom prst="rect">
            <a:avLst/>
          </a:prstGeom>
          <a:noFill/>
        </p:spPr>
        <p:txBody>
          <a:bodyPr wrap="square">
            <a:spAutoFit/>
          </a:bodyPr>
          <a:lstStyle/>
          <a:p>
            <a:r>
              <a:rPr lang="en-US" sz="2400" b="1" dirty="0"/>
              <a:t>                                               T</a:t>
            </a:r>
            <a:r>
              <a:rPr lang="en-US" sz="2400" dirty="0"/>
              <a:t>he department-wise salary analysis reveals key insights into the compensation structure within the organization. It helps identify variations in salaries across different departments and can highlight potential discrepancies or imbalances. This department-wise salary analysis provides valuable insights that can guide decision-making in compensation management, help optimize the organization's salary structure, and foster a fair and balanced workplace environment.</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EMPLOYEE DEPARTMENT WISE SALARY  ANALYSIS USING</a:t>
            </a:r>
            <a:r>
              <a:rPr lang="en-US" sz="4800" b="1" dirty="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9BEF56F-B2A0-812E-AAFC-6C590F2F4DE1}"/>
              </a:ext>
            </a:extLst>
          </p:cNvPr>
          <p:cNvSpPr txBox="1"/>
          <p:nvPr/>
        </p:nvSpPr>
        <p:spPr>
          <a:xfrm>
            <a:off x="219075" y="1600200"/>
            <a:ext cx="9315450" cy="1938992"/>
          </a:xfrm>
          <a:prstGeom prst="rect">
            <a:avLst/>
          </a:prstGeom>
          <a:noFill/>
        </p:spPr>
        <p:txBody>
          <a:bodyPr wrap="square">
            <a:spAutoFit/>
          </a:bodyPr>
          <a:lstStyle/>
          <a:p>
            <a:r>
              <a:rPr lang="en-US" sz="2400" dirty="0"/>
              <a:t>                                                                  To analyze and evaluate employee salaries across different departments within a company to understand salary distribution, identify patterns or discrepancies, and provide insights for decision-making related to compensation, budgeting, and human resource management</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6B3B0C0-625A-1BDB-E5C6-73AA9F17593F}"/>
              </a:ext>
            </a:extLst>
          </p:cNvPr>
          <p:cNvSpPr txBox="1"/>
          <p:nvPr/>
        </p:nvSpPr>
        <p:spPr>
          <a:xfrm>
            <a:off x="200025" y="2179767"/>
            <a:ext cx="9382125" cy="1938992"/>
          </a:xfrm>
          <a:prstGeom prst="rect">
            <a:avLst/>
          </a:prstGeom>
          <a:noFill/>
        </p:spPr>
        <p:txBody>
          <a:bodyPr wrap="square">
            <a:spAutoFit/>
          </a:bodyPr>
          <a:lstStyle/>
          <a:p>
            <a:r>
              <a:rPr lang="en-US" sz="2400" dirty="0"/>
              <a:t>                                                                     The goal of this analysis is to understand the salary distribution within an organization, categorized by different departments. By conducting a department-wise salary analysis, the organization aims to identify trends, disparities, and potential areas for improvement in compensation policies.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050DF8D-42A5-9B01-C319-91E9C44521A8}"/>
              </a:ext>
            </a:extLst>
          </p:cNvPr>
          <p:cNvSpPr txBox="1"/>
          <p:nvPr/>
        </p:nvSpPr>
        <p:spPr>
          <a:xfrm>
            <a:off x="304800" y="1676400"/>
            <a:ext cx="9982200" cy="3693319"/>
          </a:xfrm>
          <a:prstGeom prst="rect">
            <a:avLst/>
          </a:prstGeom>
          <a:noFill/>
        </p:spPr>
        <p:txBody>
          <a:bodyPr wrap="square">
            <a:spAutoFit/>
          </a:bodyPr>
          <a:lstStyle/>
          <a:p>
            <a:r>
              <a:rPr lang="en-US" sz="2400" dirty="0"/>
              <a:t>                                                                For an employee department-wise salary analysis, the end users could include various stakeholders within an organization who would benefit from insights into salary distribution, trends, and potential disparities. Here’s a list of potential end users:</a:t>
            </a:r>
          </a:p>
          <a:p>
            <a:r>
              <a:rPr lang="en-US" sz="2400" b="1" dirty="0"/>
              <a:t>                                                                1. HR Managers and HR Analysts</a:t>
            </a:r>
          </a:p>
          <a:p>
            <a:r>
              <a:rPr lang="en-US" dirty="0"/>
              <a:t>                                                                                    </a:t>
            </a:r>
            <a:r>
              <a:rPr lang="en-US" sz="2400" b="1" dirty="0"/>
              <a:t>2</a:t>
            </a:r>
            <a:r>
              <a:rPr lang="en-US" sz="2400" dirty="0"/>
              <a:t>. </a:t>
            </a:r>
            <a:r>
              <a:rPr lang="en-US" sz="2400" b="1" dirty="0"/>
              <a:t>Department Heads and Managers:</a:t>
            </a:r>
          </a:p>
          <a:p>
            <a:r>
              <a:rPr lang="en-US" sz="2400" b="1" dirty="0"/>
              <a:t>                                                                 3. Finance Team:</a:t>
            </a:r>
            <a:endParaRPr lang="en-US" sz="2400" dirty="0"/>
          </a:p>
          <a:p>
            <a:r>
              <a:rPr lang="en-US" sz="2400" b="1" dirty="0"/>
              <a:t>                                                                 4. Executive Leadership (C-Suite)</a:t>
            </a:r>
            <a:endParaRPr lang="en-US" sz="2400" dirty="0"/>
          </a:p>
          <a:p>
            <a:r>
              <a:rPr lang="en-US" sz="2400" b="1" dirty="0"/>
              <a:t>                                                                 5. Recruitment Team</a:t>
            </a:r>
            <a:r>
              <a:rPr lang="en-US" b="1" dirty="0"/>
              <a:t>:</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52E6887-9908-3D99-5AD5-8FD882544CBD}"/>
              </a:ext>
            </a:extLst>
          </p:cNvPr>
          <p:cNvSpPr txBox="1"/>
          <p:nvPr/>
        </p:nvSpPr>
        <p:spPr>
          <a:xfrm>
            <a:off x="2819400" y="2667000"/>
            <a:ext cx="8839200" cy="1200329"/>
          </a:xfrm>
          <a:prstGeom prst="rect">
            <a:avLst/>
          </a:prstGeom>
          <a:noFill/>
        </p:spPr>
        <p:txBody>
          <a:bodyPr wrap="square" rtlCol="0">
            <a:spAutoFit/>
          </a:bodyPr>
          <a:lstStyle/>
          <a:p>
            <a:pPr marL="285750" indent="-285750">
              <a:buFont typeface="Wingdings" panose="05000000000000000000" pitchFamily="2" charset="2"/>
              <a:buChar char="ü"/>
            </a:pPr>
            <a:r>
              <a:rPr lang="en-IN" sz="2400" b="1" dirty="0">
                <a:solidFill>
                  <a:srgbClr val="00B050"/>
                </a:solidFill>
              </a:rPr>
              <a:t>FILTERING – FOR HIDING THE BLANK AND NIL VALUES</a:t>
            </a:r>
          </a:p>
          <a:p>
            <a:pPr marL="285750" indent="-285750">
              <a:buFont typeface="Wingdings" panose="05000000000000000000" pitchFamily="2" charset="2"/>
              <a:buChar char="ü"/>
            </a:pPr>
            <a:r>
              <a:rPr lang="en-IN" sz="2400" b="1" dirty="0">
                <a:solidFill>
                  <a:srgbClr val="00B050"/>
                </a:solidFill>
              </a:rPr>
              <a:t>PIVOT TABLE – SUMMARY</a:t>
            </a:r>
          </a:p>
          <a:p>
            <a:pPr marL="285750" indent="-285750">
              <a:buFont typeface="Wingdings" panose="05000000000000000000" pitchFamily="2" charset="2"/>
              <a:buChar char="ü"/>
            </a:pPr>
            <a:r>
              <a:rPr lang="en-IN" sz="2400" b="1" dirty="0">
                <a:solidFill>
                  <a:srgbClr val="00B050"/>
                </a:solidFill>
              </a:rPr>
              <a:t>PIVOT CHART – PIE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F8F55-255F-692D-1318-FC3E6EB4A207}"/>
              </a:ext>
            </a:extLst>
          </p:cNvPr>
          <p:cNvSpPr txBox="1"/>
          <p:nvPr/>
        </p:nvSpPr>
        <p:spPr>
          <a:xfrm>
            <a:off x="3810000" y="1828800"/>
            <a:ext cx="6101542" cy="2677656"/>
          </a:xfrm>
          <a:prstGeom prst="rect">
            <a:avLst/>
          </a:prstGeom>
          <a:noFill/>
        </p:spPr>
        <p:txBody>
          <a:bodyPr wrap="square">
            <a:spAutoFit/>
          </a:bodyPr>
          <a:lstStyle/>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EMPLOYEE – EDUNET DASH BOARD</a:t>
            </a:r>
          </a:p>
          <a:p>
            <a:pPr marL="342900" indent="-342900">
              <a:buFont typeface="Wingdings" panose="05000000000000000000" pitchFamily="2" charset="2"/>
              <a:buChar char="Ø"/>
            </a:pPr>
            <a:r>
              <a:rPr lang="en-US" sz="2400" b="1" dirty="0">
                <a:solidFill>
                  <a:srgbClr val="0070C0"/>
                </a:solidFill>
                <a:latin typeface="Calibri" panose="020F0502020204030204" pitchFamily="34" charset="0"/>
              </a:rPr>
              <a:t>9 FEATURES</a:t>
            </a:r>
            <a:endParaRPr lang="en-US" sz="2400" b="1" i="0" u="none" strike="noStrike" dirty="0">
              <a:solidFill>
                <a:srgbClr val="0070C0"/>
              </a:solidFill>
              <a:effectLst/>
              <a:latin typeface="Calibri" panose="020F0502020204030204" pitchFamily="34" charset="0"/>
            </a:endParaRP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Emp ID</a:t>
            </a:r>
            <a:r>
              <a:rPr lang="en-US" sz="2400" b="1" dirty="0">
                <a:solidFill>
                  <a:srgbClr val="0070C0"/>
                </a:solidFill>
              </a:rPr>
              <a:t> </a:t>
            </a: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Name</a:t>
            </a:r>
            <a:r>
              <a:rPr lang="en-US" sz="2400" b="1" dirty="0">
                <a:solidFill>
                  <a:srgbClr val="0070C0"/>
                </a:solidFill>
              </a:rPr>
              <a:t> </a:t>
            </a: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Gender</a:t>
            </a: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Department</a:t>
            </a:r>
            <a:r>
              <a:rPr lang="en-US" sz="2400" b="1" dirty="0">
                <a:solidFill>
                  <a:srgbClr val="0070C0"/>
                </a:solidFill>
              </a:rPr>
              <a:t> </a:t>
            </a: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Salary</a:t>
            </a:r>
            <a:r>
              <a:rPr lang="en-US" sz="2400" b="1" dirty="0">
                <a:solidFill>
                  <a:srgbClr val="0070C0"/>
                </a:solidFill>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1" i="0" dirty="0">
                <a:solidFill>
                  <a:srgbClr val="7030A0"/>
                </a:solidFill>
                <a:effectLst/>
                <a:latin typeface="Times New Roman" panose="02020603050405020304" pitchFamily="18" charset="0"/>
                <a:cs typeface="Times New Roman" panose="02020603050405020304" pitchFamily="18" charset="0"/>
              </a:rPr>
              <a:t>PIVOT TABLE</a:t>
            </a:r>
          </a:p>
          <a:p>
            <a:pPr algn="l">
              <a:buFont typeface="Arial" panose="020B0604020202020204" pitchFamily="34" charset="0"/>
              <a:buChar char="•"/>
            </a:pPr>
            <a:r>
              <a:rPr lang="en-US" sz="2800" b="1" dirty="0">
                <a:solidFill>
                  <a:srgbClr val="7030A0"/>
                </a:solidFill>
                <a:latin typeface="Times New Roman" panose="02020603050405020304" pitchFamily="18" charset="0"/>
                <a:cs typeface="Times New Roman" panose="02020603050405020304" pitchFamily="18" charset="0"/>
              </a:rPr>
              <a:t> FILTERING</a:t>
            </a:r>
            <a:endParaRPr lang="en-US" sz="2800" b="1" i="0" dirty="0">
              <a:solidFill>
                <a:srgbClr val="7030A0"/>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489</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nirmala gv</cp:lastModifiedBy>
  <cp:revision>19</cp:revision>
  <dcterms:created xsi:type="dcterms:W3CDTF">2024-03-29T15:07:22Z</dcterms:created>
  <dcterms:modified xsi:type="dcterms:W3CDTF">2024-09-10T03:34:46Z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