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5"/>
  </p:notesMasterIdLst>
  <p:sldIdLst>
    <p:sldId id="256" r:id="rId2"/>
    <p:sldId id="257" r:id="rId3"/>
    <p:sldId id="262" r:id="rId4"/>
    <p:sldId id="269" r:id="rId5"/>
    <p:sldId id="258" r:id="rId6"/>
    <p:sldId id="265" r:id="rId7"/>
    <p:sldId id="270" r:id="rId8"/>
    <p:sldId id="263" r:id="rId9"/>
    <p:sldId id="259" r:id="rId10"/>
    <p:sldId id="264" r:id="rId11"/>
    <p:sldId id="266" r:id="rId12"/>
    <p:sldId id="275" r:id="rId13"/>
    <p:sldId id="267" r:id="rId14"/>
    <p:sldId id="268" r:id="rId15"/>
    <p:sldId id="271" r:id="rId16"/>
    <p:sldId id="274" r:id="rId17"/>
    <p:sldId id="272" r:id="rId18"/>
    <p:sldId id="273" r:id="rId19"/>
    <p:sldId id="276" r:id="rId20"/>
    <p:sldId id="279" r:id="rId21"/>
    <p:sldId id="278" r:id="rId22"/>
    <p:sldId id="277" r:id="rId23"/>
    <p:sldId id="26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8" autoAdjust="0"/>
    <p:restoredTop sz="94660"/>
  </p:normalViewPr>
  <p:slideViewPr>
    <p:cSldViewPr snapToGrid="0">
      <p:cViewPr varScale="1">
        <p:scale>
          <a:sx n="87" d="100"/>
          <a:sy n="87" d="100"/>
        </p:scale>
        <p:origin x="44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8BB60-9396-484C-A1FF-5D8D393C8BC3}" type="datetimeFigureOut">
              <a:rPr lang="en-US" smtClean="0"/>
              <a:t>11/28/2024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F3F01-4668-441C-9C67-332E8C5A27C0}" type="slidenum">
              <a:rPr lang="en-US" smtClean="0"/>
              <a:t>‹#›</a:t>
            </a:fld>
            <a:endParaRPr lang="en-US"/>
          </a:p>
        </p:txBody>
      </p:sp>
    </p:spTree>
    <p:extLst>
      <p:ext uri="{BB962C8B-B14F-4D97-AF65-F5344CB8AC3E}">
        <p14:creationId xmlns:p14="http://schemas.microsoft.com/office/powerpoint/2010/main" val="2501002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5F3F01-4668-441C-9C67-332E8C5A27C0}" type="slidenum">
              <a:rPr lang="en-US" smtClean="0"/>
              <a:t>5</a:t>
            </a:fld>
            <a:endParaRPr lang="en-US"/>
          </a:p>
        </p:txBody>
      </p:sp>
    </p:spTree>
    <p:extLst>
      <p:ext uri="{BB962C8B-B14F-4D97-AF65-F5344CB8AC3E}">
        <p14:creationId xmlns:p14="http://schemas.microsoft.com/office/powerpoint/2010/main" val="909769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1753-DFB0-4B55-A9E0-C4BB4C8139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AE6AF6-214A-495B-BB7C-E993154BC5F6}"/>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31CE2E-4F38-4AB6-8E70-AB095612F2F3}"/>
              </a:ext>
            </a:extLst>
          </p:cNvPr>
          <p:cNvSpPr>
            <a:spLocks noGrp="1"/>
          </p:cNvSpPr>
          <p:nvPr>
            <p:ph type="dt" sz="half" idx="10"/>
          </p:nvPr>
        </p:nvSpPr>
        <p:spPr/>
        <p:txBody>
          <a:bodyPr/>
          <a:lstStyle/>
          <a:p>
            <a:fld id="{558361B0-DB27-46B9-B0BD-20100DD67121}" type="datetimeFigureOut">
              <a:rPr lang="en-US" smtClean="0"/>
              <a:t>11/28/2024</a:t>
            </a:fld>
            <a:endParaRPr lang="en-US"/>
          </a:p>
        </p:txBody>
      </p:sp>
      <p:sp>
        <p:nvSpPr>
          <p:cNvPr id="5" name="Footer Placeholder 4">
            <a:extLst>
              <a:ext uri="{FF2B5EF4-FFF2-40B4-BE49-F238E27FC236}">
                <a16:creationId xmlns:a16="http://schemas.microsoft.com/office/drawing/2014/main" id="{A849EFD3-55C7-46CE-8520-20FAC23DE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04BCEA-C9D2-4C3F-BEBD-0257827B4EA2}"/>
              </a:ext>
            </a:extLst>
          </p:cNvPr>
          <p:cNvSpPr>
            <a:spLocks noGrp="1"/>
          </p:cNvSpPr>
          <p:nvPr>
            <p:ph type="sldNum" sz="quarter" idx="12"/>
          </p:nvPr>
        </p:nvSpPr>
        <p:spPr/>
        <p:txBody>
          <a:bodyPr/>
          <a:lstStyle/>
          <a:p>
            <a:fld id="{745881F0-E827-49EF-998F-2931742EA1D7}" type="slidenum">
              <a:rPr lang="en-US" smtClean="0"/>
              <a:t>‹#›</a:t>
            </a:fld>
            <a:endParaRPr lang="en-US"/>
          </a:p>
        </p:txBody>
      </p:sp>
    </p:spTree>
    <p:extLst>
      <p:ext uri="{BB962C8B-B14F-4D97-AF65-F5344CB8AC3E}">
        <p14:creationId xmlns:p14="http://schemas.microsoft.com/office/powerpoint/2010/main" val="67751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81816-B2A6-466F-A895-44F2B798E4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E3916C-3D47-49D8-AFB8-03F6CB5113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0E1C9A-8F3C-4DED-B9DB-E88F88DEB664}"/>
              </a:ext>
            </a:extLst>
          </p:cNvPr>
          <p:cNvSpPr>
            <a:spLocks noGrp="1"/>
          </p:cNvSpPr>
          <p:nvPr>
            <p:ph type="dt" sz="half" idx="10"/>
          </p:nvPr>
        </p:nvSpPr>
        <p:spPr/>
        <p:txBody>
          <a:bodyPr/>
          <a:lstStyle/>
          <a:p>
            <a:fld id="{558361B0-DB27-46B9-B0BD-20100DD67121}" type="datetimeFigureOut">
              <a:rPr lang="en-US" smtClean="0"/>
              <a:t>11/28/2024</a:t>
            </a:fld>
            <a:endParaRPr lang="en-US"/>
          </a:p>
        </p:txBody>
      </p:sp>
      <p:sp>
        <p:nvSpPr>
          <p:cNvPr id="5" name="Footer Placeholder 4">
            <a:extLst>
              <a:ext uri="{FF2B5EF4-FFF2-40B4-BE49-F238E27FC236}">
                <a16:creationId xmlns:a16="http://schemas.microsoft.com/office/drawing/2014/main" id="{C0ED4990-942F-41B3-A385-7128CEEB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D8E02-5180-4F87-845E-EFF4F66BE1E9}"/>
              </a:ext>
            </a:extLst>
          </p:cNvPr>
          <p:cNvSpPr>
            <a:spLocks noGrp="1"/>
          </p:cNvSpPr>
          <p:nvPr>
            <p:ph type="sldNum" sz="quarter" idx="12"/>
          </p:nvPr>
        </p:nvSpPr>
        <p:spPr/>
        <p:txBody>
          <a:bodyPr/>
          <a:lstStyle/>
          <a:p>
            <a:fld id="{745881F0-E827-49EF-998F-2931742EA1D7}" type="slidenum">
              <a:rPr lang="en-US" smtClean="0"/>
              <a:t>‹#›</a:t>
            </a:fld>
            <a:endParaRPr lang="en-US"/>
          </a:p>
        </p:txBody>
      </p:sp>
    </p:spTree>
    <p:extLst>
      <p:ext uri="{BB962C8B-B14F-4D97-AF65-F5344CB8AC3E}">
        <p14:creationId xmlns:p14="http://schemas.microsoft.com/office/powerpoint/2010/main" val="4267576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79FC3B-2AE0-41C3-A174-0F8E81065A8E}"/>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10D3A6-12D2-4541-9356-8A756CFEEF0E}"/>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6A23A-9EEF-466F-9613-4188382CC184}"/>
              </a:ext>
            </a:extLst>
          </p:cNvPr>
          <p:cNvSpPr>
            <a:spLocks noGrp="1"/>
          </p:cNvSpPr>
          <p:nvPr>
            <p:ph type="dt" sz="half" idx="10"/>
          </p:nvPr>
        </p:nvSpPr>
        <p:spPr/>
        <p:txBody>
          <a:bodyPr/>
          <a:lstStyle/>
          <a:p>
            <a:fld id="{558361B0-DB27-46B9-B0BD-20100DD67121}" type="datetimeFigureOut">
              <a:rPr lang="en-US" smtClean="0"/>
              <a:t>11/28/2024</a:t>
            </a:fld>
            <a:endParaRPr lang="en-US"/>
          </a:p>
        </p:txBody>
      </p:sp>
      <p:sp>
        <p:nvSpPr>
          <p:cNvPr id="5" name="Footer Placeholder 4">
            <a:extLst>
              <a:ext uri="{FF2B5EF4-FFF2-40B4-BE49-F238E27FC236}">
                <a16:creationId xmlns:a16="http://schemas.microsoft.com/office/drawing/2014/main" id="{CF13C25F-F63D-4082-BFEC-BDB4751FC3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C79BA8-E878-47B8-89CE-B728B2E07D8C}"/>
              </a:ext>
            </a:extLst>
          </p:cNvPr>
          <p:cNvSpPr>
            <a:spLocks noGrp="1"/>
          </p:cNvSpPr>
          <p:nvPr>
            <p:ph type="sldNum" sz="quarter" idx="12"/>
          </p:nvPr>
        </p:nvSpPr>
        <p:spPr/>
        <p:txBody>
          <a:bodyPr/>
          <a:lstStyle/>
          <a:p>
            <a:fld id="{745881F0-E827-49EF-998F-2931742EA1D7}" type="slidenum">
              <a:rPr lang="en-US" smtClean="0"/>
              <a:t>‹#›</a:t>
            </a:fld>
            <a:endParaRPr lang="en-US"/>
          </a:p>
        </p:txBody>
      </p:sp>
    </p:spTree>
    <p:extLst>
      <p:ext uri="{BB962C8B-B14F-4D97-AF65-F5344CB8AC3E}">
        <p14:creationId xmlns:p14="http://schemas.microsoft.com/office/powerpoint/2010/main" val="112316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2C87-EB70-4A12-A83D-04443F4B43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FED78E-FC11-49B1-A998-81F6471521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46FF6B-B723-4907-B9A5-1894CA16B09B}"/>
              </a:ext>
            </a:extLst>
          </p:cNvPr>
          <p:cNvSpPr>
            <a:spLocks noGrp="1"/>
          </p:cNvSpPr>
          <p:nvPr>
            <p:ph type="dt" sz="half" idx="10"/>
          </p:nvPr>
        </p:nvSpPr>
        <p:spPr/>
        <p:txBody>
          <a:bodyPr/>
          <a:lstStyle/>
          <a:p>
            <a:fld id="{558361B0-DB27-46B9-B0BD-20100DD67121}" type="datetimeFigureOut">
              <a:rPr lang="en-US" smtClean="0"/>
              <a:t>11/28/2024</a:t>
            </a:fld>
            <a:endParaRPr lang="en-US"/>
          </a:p>
        </p:txBody>
      </p:sp>
      <p:sp>
        <p:nvSpPr>
          <p:cNvPr id="5" name="Footer Placeholder 4">
            <a:extLst>
              <a:ext uri="{FF2B5EF4-FFF2-40B4-BE49-F238E27FC236}">
                <a16:creationId xmlns:a16="http://schemas.microsoft.com/office/drawing/2014/main" id="{FCD70B32-B499-46B3-9E25-49F9B483E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2E63BD-4F23-4007-BB84-55D89F1635F5}"/>
              </a:ext>
            </a:extLst>
          </p:cNvPr>
          <p:cNvSpPr>
            <a:spLocks noGrp="1"/>
          </p:cNvSpPr>
          <p:nvPr>
            <p:ph type="sldNum" sz="quarter" idx="12"/>
          </p:nvPr>
        </p:nvSpPr>
        <p:spPr/>
        <p:txBody>
          <a:bodyPr/>
          <a:lstStyle/>
          <a:p>
            <a:fld id="{745881F0-E827-49EF-998F-2931742EA1D7}" type="slidenum">
              <a:rPr lang="en-US" smtClean="0"/>
              <a:t>‹#›</a:t>
            </a:fld>
            <a:endParaRPr lang="en-US"/>
          </a:p>
        </p:txBody>
      </p:sp>
    </p:spTree>
    <p:extLst>
      <p:ext uri="{BB962C8B-B14F-4D97-AF65-F5344CB8AC3E}">
        <p14:creationId xmlns:p14="http://schemas.microsoft.com/office/powerpoint/2010/main" val="1070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C6D1-CA8A-4230-82AF-E1CAC156590B}"/>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B1EE48-1F7A-4CAA-9824-63EF138C88D8}"/>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8163AD-9DF1-4370-8FC7-6EBDC4F74CDC}"/>
              </a:ext>
            </a:extLst>
          </p:cNvPr>
          <p:cNvSpPr>
            <a:spLocks noGrp="1"/>
          </p:cNvSpPr>
          <p:nvPr>
            <p:ph type="dt" sz="half" idx="10"/>
          </p:nvPr>
        </p:nvSpPr>
        <p:spPr/>
        <p:txBody>
          <a:bodyPr/>
          <a:lstStyle/>
          <a:p>
            <a:fld id="{558361B0-DB27-46B9-B0BD-20100DD67121}" type="datetimeFigureOut">
              <a:rPr lang="en-US" smtClean="0"/>
              <a:t>11/28/2024</a:t>
            </a:fld>
            <a:endParaRPr lang="en-US"/>
          </a:p>
        </p:txBody>
      </p:sp>
      <p:sp>
        <p:nvSpPr>
          <p:cNvPr id="5" name="Footer Placeholder 4">
            <a:extLst>
              <a:ext uri="{FF2B5EF4-FFF2-40B4-BE49-F238E27FC236}">
                <a16:creationId xmlns:a16="http://schemas.microsoft.com/office/drawing/2014/main" id="{E39E00BE-05AA-467F-AEFE-88FECBB13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EB363-4594-4E2B-9D0B-5FB2B1006E0A}"/>
              </a:ext>
            </a:extLst>
          </p:cNvPr>
          <p:cNvSpPr>
            <a:spLocks noGrp="1"/>
          </p:cNvSpPr>
          <p:nvPr>
            <p:ph type="sldNum" sz="quarter" idx="12"/>
          </p:nvPr>
        </p:nvSpPr>
        <p:spPr/>
        <p:txBody>
          <a:bodyPr/>
          <a:lstStyle/>
          <a:p>
            <a:fld id="{745881F0-E827-49EF-998F-2931742EA1D7}" type="slidenum">
              <a:rPr lang="en-US" smtClean="0"/>
              <a:t>‹#›</a:t>
            </a:fld>
            <a:endParaRPr lang="en-US"/>
          </a:p>
        </p:txBody>
      </p:sp>
    </p:spTree>
    <p:extLst>
      <p:ext uri="{BB962C8B-B14F-4D97-AF65-F5344CB8AC3E}">
        <p14:creationId xmlns:p14="http://schemas.microsoft.com/office/powerpoint/2010/main" val="3444325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1E4A8-21C0-46EE-9864-2ABF766017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9E0495-9FDF-4365-BAA8-8AFF864189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F44A05-101D-4B21-8A7B-3B0C2CD25A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5E9962-74BB-4EC8-A446-904F8432ED0F}"/>
              </a:ext>
            </a:extLst>
          </p:cNvPr>
          <p:cNvSpPr>
            <a:spLocks noGrp="1"/>
          </p:cNvSpPr>
          <p:nvPr>
            <p:ph type="dt" sz="half" idx="10"/>
          </p:nvPr>
        </p:nvSpPr>
        <p:spPr/>
        <p:txBody>
          <a:bodyPr/>
          <a:lstStyle/>
          <a:p>
            <a:fld id="{558361B0-DB27-46B9-B0BD-20100DD67121}" type="datetimeFigureOut">
              <a:rPr lang="en-US" smtClean="0"/>
              <a:t>11/28/2024</a:t>
            </a:fld>
            <a:endParaRPr lang="en-US"/>
          </a:p>
        </p:txBody>
      </p:sp>
      <p:sp>
        <p:nvSpPr>
          <p:cNvPr id="6" name="Footer Placeholder 5">
            <a:extLst>
              <a:ext uri="{FF2B5EF4-FFF2-40B4-BE49-F238E27FC236}">
                <a16:creationId xmlns:a16="http://schemas.microsoft.com/office/drawing/2014/main" id="{92735853-DB34-40FE-A049-E810A9B035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E7ECDF-1272-493D-B320-10748E972886}"/>
              </a:ext>
            </a:extLst>
          </p:cNvPr>
          <p:cNvSpPr>
            <a:spLocks noGrp="1"/>
          </p:cNvSpPr>
          <p:nvPr>
            <p:ph type="sldNum" sz="quarter" idx="12"/>
          </p:nvPr>
        </p:nvSpPr>
        <p:spPr/>
        <p:txBody>
          <a:bodyPr/>
          <a:lstStyle/>
          <a:p>
            <a:fld id="{745881F0-E827-49EF-998F-2931742EA1D7}" type="slidenum">
              <a:rPr lang="en-US" smtClean="0"/>
              <a:t>‹#›</a:t>
            </a:fld>
            <a:endParaRPr lang="en-US"/>
          </a:p>
        </p:txBody>
      </p:sp>
    </p:spTree>
    <p:extLst>
      <p:ext uri="{BB962C8B-B14F-4D97-AF65-F5344CB8AC3E}">
        <p14:creationId xmlns:p14="http://schemas.microsoft.com/office/powerpoint/2010/main" val="1383072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68938-6FEB-49D4-A610-7EF1FDD11787}"/>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34E111-E3E4-4C6F-BE20-ED923E5B16D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BB18AA-BA71-4C32-AAE1-41ADB2240FE5}"/>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07B6F5-0D6E-4026-80E4-CB7D1A3FB6DD}"/>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B0DD7E-F9C8-4C46-B319-70FA8B6C1B65}"/>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72A300-B285-493E-8B80-674B46FA4421}"/>
              </a:ext>
            </a:extLst>
          </p:cNvPr>
          <p:cNvSpPr>
            <a:spLocks noGrp="1"/>
          </p:cNvSpPr>
          <p:nvPr>
            <p:ph type="dt" sz="half" idx="10"/>
          </p:nvPr>
        </p:nvSpPr>
        <p:spPr/>
        <p:txBody>
          <a:bodyPr/>
          <a:lstStyle/>
          <a:p>
            <a:fld id="{558361B0-DB27-46B9-B0BD-20100DD67121}" type="datetimeFigureOut">
              <a:rPr lang="en-US" smtClean="0"/>
              <a:t>11/28/2024</a:t>
            </a:fld>
            <a:endParaRPr lang="en-US"/>
          </a:p>
        </p:txBody>
      </p:sp>
      <p:sp>
        <p:nvSpPr>
          <p:cNvPr id="8" name="Footer Placeholder 7">
            <a:extLst>
              <a:ext uri="{FF2B5EF4-FFF2-40B4-BE49-F238E27FC236}">
                <a16:creationId xmlns:a16="http://schemas.microsoft.com/office/drawing/2014/main" id="{E445583D-5BCA-4D36-BAF7-437295A486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A92AD3-DE22-4668-8F98-DACB9E5F088F}"/>
              </a:ext>
            </a:extLst>
          </p:cNvPr>
          <p:cNvSpPr>
            <a:spLocks noGrp="1"/>
          </p:cNvSpPr>
          <p:nvPr>
            <p:ph type="sldNum" sz="quarter" idx="12"/>
          </p:nvPr>
        </p:nvSpPr>
        <p:spPr/>
        <p:txBody>
          <a:bodyPr/>
          <a:lstStyle/>
          <a:p>
            <a:fld id="{745881F0-E827-49EF-998F-2931742EA1D7}" type="slidenum">
              <a:rPr lang="en-US" smtClean="0"/>
              <a:t>‹#›</a:t>
            </a:fld>
            <a:endParaRPr lang="en-US"/>
          </a:p>
        </p:txBody>
      </p:sp>
    </p:spTree>
    <p:extLst>
      <p:ext uri="{BB962C8B-B14F-4D97-AF65-F5344CB8AC3E}">
        <p14:creationId xmlns:p14="http://schemas.microsoft.com/office/powerpoint/2010/main" val="2076139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AFB0-54E9-4885-B52F-352580D409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1A7AE2-5A11-4E6A-97DE-0A537E227780}"/>
              </a:ext>
            </a:extLst>
          </p:cNvPr>
          <p:cNvSpPr>
            <a:spLocks noGrp="1"/>
          </p:cNvSpPr>
          <p:nvPr>
            <p:ph type="dt" sz="half" idx="10"/>
          </p:nvPr>
        </p:nvSpPr>
        <p:spPr/>
        <p:txBody>
          <a:bodyPr/>
          <a:lstStyle/>
          <a:p>
            <a:fld id="{558361B0-DB27-46B9-B0BD-20100DD67121}" type="datetimeFigureOut">
              <a:rPr lang="en-US" smtClean="0"/>
              <a:t>11/28/2024</a:t>
            </a:fld>
            <a:endParaRPr lang="en-US"/>
          </a:p>
        </p:txBody>
      </p:sp>
      <p:sp>
        <p:nvSpPr>
          <p:cNvPr id="4" name="Footer Placeholder 3">
            <a:extLst>
              <a:ext uri="{FF2B5EF4-FFF2-40B4-BE49-F238E27FC236}">
                <a16:creationId xmlns:a16="http://schemas.microsoft.com/office/drawing/2014/main" id="{A367C73C-5241-4939-87A7-5110B3712A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D94776-EBB4-47CA-9BEC-DEC6C22E52DE}"/>
              </a:ext>
            </a:extLst>
          </p:cNvPr>
          <p:cNvSpPr>
            <a:spLocks noGrp="1"/>
          </p:cNvSpPr>
          <p:nvPr>
            <p:ph type="sldNum" sz="quarter" idx="12"/>
          </p:nvPr>
        </p:nvSpPr>
        <p:spPr/>
        <p:txBody>
          <a:bodyPr/>
          <a:lstStyle/>
          <a:p>
            <a:fld id="{745881F0-E827-49EF-998F-2931742EA1D7}" type="slidenum">
              <a:rPr lang="en-US" smtClean="0"/>
              <a:t>‹#›</a:t>
            </a:fld>
            <a:endParaRPr lang="en-US"/>
          </a:p>
        </p:txBody>
      </p:sp>
    </p:spTree>
    <p:extLst>
      <p:ext uri="{BB962C8B-B14F-4D97-AF65-F5344CB8AC3E}">
        <p14:creationId xmlns:p14="http://schemas.microsoft.com/office/powerpoint/2010/main" val="103426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CF355F-3BAB-4D51-A089-AA45E856CF49}"/>
              </a:ext>
            </a:extLst>
          </p:cNvPr>
          <p:cNvSpPr>
            <a:spLocks noGrp="1"/>
          </p:cNvSpPr>
          <p:nvPr>
            <p:ph type="dt" sz="half" idx="10"/>
          </p:nvPr>
        </p:nvSpPr>
        <p:spPr/>
        <p:txBody>
          <a:bodyPr/>
          <a:lstStyle/>
          <a:p>
            <a:fld id="{558361B0-DB27-46B9-B0BD-20100DD67121}" type="datetimeFigureOut">
              <a:rPr lang="en-US" smtClean="0"/>
              <a:t>11/28/2024</a:t>
            </a:fld>
            <a:endParaRPr lang="en-US"/>
          </a:p>
        </p:txBody>
      </p:sp>
      <p:sp>
        <p:nvSpPr>
          <p:cNvPr id="3" name="Footer Placeholder 2">
            <a:extLst>
              <a:ext uri="{FF2B5EF4-FFF2-40B4-BE49-F238E27FC236}">
                <a16:creationId xmlns:a16="http://schemas.microsoft.com/office/drawing/2014/main" id="{A8623AD2-B8C4-4B77-BA22-9D6853A31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2E45C8-DCCA-41EA-9C2D-1351B6F58603}"/>
              </a:ext>
            </a:extLst>
          </p:cNvPr>
          <p:cNvSpPr>
            <a:spLocks noGrp="1"/>
          </p:cNvSpPr>
          <p:nvPr>
            <p:ph type="sldNum" sz="quarter" idx="12"/>
          </p:nvPr>
        </p:nvSpPr>
        <p:spPr/>
        <p:txBody>
          <a:bodyPr/>
          <a:lstStyle/>
          <a:p>
            <a:fld id="{745881F0-E827-49EF-998F-2931742EA1D7}" type="slidenum">
              <a:rPr lang="en-US" smtClean="0"/>
              <a:t>‹#›</a:t>
            </a:fld>
            <a:endParaRPr lang="en-US"/>
          </a:p>
        </p:txBody>
      </p:sp>
    </p:spTree>
    <p:extLst>
      <p:ext uri="{BB962C8B-B14F-4D97-AF65-F5344CB8AC3E}">
        <p14:creationId xmlns:p14="http://schemas.microsoft.com/office/powerpoint/2010/main" val="2829353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463C9-88DA-4563-8C06-5F17D73F0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13AD-C449-4D68-8247-4BEFA98CBA7D}"/>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159A06-5228-4AE9-993B-6BE4560ED93E}"/>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40E8B6-D307-4D86-8CFB-C5904D8DC0B4}"/>
              </a:ext>
            </a:extLst>
          </p:cNvPr>
          <p:cNvSpPr>
            <a:spLocks noGrp="1"/>
          </p:cNvSpPr>
          <p:nvPr>
            <p:ph type="dt" sz="half" idx="10"/>
          </p:nvPr>
        </p:nvSpPr>
        <p:spPr/>
        <p:txBody>
          <a:bodyPr/>
          <a:lstStyle/>
          <a:p>
            <a:fld id="{558361B0-DB27-46B9-B0BD-20100DD67121}" type="datetimeFigureOut">
              <a:rPr lang="en-US" smtClean="0"/>
              <a:t>11/28/2024</a:t>
            </a:fld>
            <a:endParaRPr lang="en-US"/>
          </a:p>
        </p:txBody>
      </p:sp>
      <p:sp>
        <p:nvSpPr>
          <p:cNvPr id="6" name="Footer Placeholder 5">
            <a:extLst>
              <a:ext uri="{FF2B5EF4-FFF2-40B4-BE49-F238E27FC236}">
                <a16:creationId xmlns:a16="http://schemas.microsoft.com/office/drawing/2014/main" id="{AD2CB8C3-2206-46CA-A174-F878F1D073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D21F5-8C74-4873-B593-A1D8D1D51191}"/>
              </a:ext>
            </a:extLst>
          </p:cNvPr>
          <p:cNvSpPr>
            <a:spLocks noGrp="1"/>
          </p:cNvSpPr>
          <p:nvPr>
            <p:ph type="sldNum" sz="quarter" idx="12"/>
          </p:nvPr>
        </p:nvSpPr>
        <p:spPr/>
        <p:txBody>
          <a:bodyPr/>
          <a:lstStyle/>
          <a:p>
            <a:fld id="{745881F0-E827-49EF-998F-2931742EA1D7}" type="slidenum">
              <a:rPr lang="en-US" smtClean="0"/>
              <a:t>‹#›</a:t>
            </a:fld>
            <a:endParaRPr lang="en-US"/>
          </a:p>
        </p:txBody>
      </p:sp>
    </p:spTree>
    <p:extLst>
      <p:ext uri="{BB962C8B-B14F-4D97-AF65-F5344CB8AC3E}">
        <p14:creationId xmlns:p14="http://schemas.microsoft.com/office/powerpoint/2010/main" val="1289767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F6E3D-BDA7-4A7A-B129-66CB25D36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C8732D-6700-44A0-8C7C-A63A3804102F}"/>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0ED9A279-F6D3-42DE-B8C7-452DF004638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5AB074-7231-4303-87E2-11B5DF170729}"/>
              </a:ext>
            </a:extLst>
          </p:cNvPr>
          <p:cNvSpPr>
            <a:spLocks noGrp="1"/>
          </p:cNvSpPr>
          <p:nvPr>
            <p:ph type="dt" sz="half" idx="10"/>
          </p:nvPr>
        </p:nvSpPr>
        <p:spPr/>
        <p:txBody>
          <a:bodyPr/>
          <a:lstStyle/>
          <a:p>
            <a:fld id="{558361B0-DB27-46B9-B0BD-20100DD67121}" type="datetimeFigureOut">
              <a:rPr lang="en-US" smtClean="0"/>
              <a:t>11/28/2024</a:t>
            </a:fld>
            <a:endParaRPr lang="en-US"/>
          </a:p>
        </p:txBody>
      </p:sp>
      <p:sp>
        <p:nvSpPr>
          <p:cNvPr id="6" name="Footer Placeholder 5">
            <a:extLst>
              <a:ext uri="{FF2B5EF4-FFF2-40B4-BE49-F238E27FC236}">
                <a16:creationId xmlns:a16="http://schemas.microsoft.com/office/drawing/2014/main" id="{72617321-2B54-42ED-8673-9BA2CF29B9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82CFDF-A909-453F-BDB8-45CAE9462E6B}"/>
              </a:ext>
            </a:extLst>
          </p:cNvPr>
          <p:cNvSpPr>
            <a:spLocks noGrp="1"/>
          </p:cNvSpPr>
          <p:nvPr>
            <p:ph type="sldNum" sz="quarter" idx="12"/>
          </p:nvPr>
        </p:nvSpPr>
        <p:spPr/>
        <p:txBody>
          <a:bodyPr/>
          <a:lstStyle/>
          <a:p>
            <a:fld id="{745881F0-E827-49EF-998F-2931742EA1D7}" type="slidenum">
              <a:rPr lang="en-US" smtClean="0"/>
              <a:t>‹#›</a:t>
            </a:fld>
            <a:endParaRPr lang="en-US"/>
          </a:p>
        </p:txBody>
      </p:sp>
    </p:spTree>
    <p:extLst>
      <p:ext uri="{BB962C8B-B14F-4D97-AF65-F5344CB8AC3E}">
        <p14:creationId xmlns:p14="http://schemas.microsoft.com/office/powerpoint/2010/main" val="1008609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031A29-CC88-4528-9168-8CF76177E43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782B18-425A-4D1A-8620-D857BBF36B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D7455-41FC-4209-964B-A28F0E0B7FF2}"/>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361B0-DB27-46B9-B0BD-20100DD67121}" type="datetimeFigureOut">
              <a:rPr lang="en-US" smtClean="0"/>
              <a:t>11/28/2024</a:t>
            </a:fld>
            <a:endParaRPr lang="en-US"/>
          </a:p>
        </p:txBody>
      </p:sp>
      <p:sp>
        <p:nvSpPr>
          <p:cNvPr id="5" name="Footer Placeholder 4">
            <a:extLst>
              <a:ext uri="{FF2B5EF4-FFF2-40B4-BE49-F238E27FC236}">
                <a16:creationId xmlns:a16="http://schemas.microsoft.com/office/drawing/2014/main" id="{1A526F9C-4D16-4F63-88F8-4AF39C66CBEC}"/>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FE0B5A-999B-44E6-9568-D3CA6CF0F68D}"/>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5881F0-E827-49EF-998F-2931742EA1D7}" type="slidenum">
              <a:rPr lang="en-US" smtClean="0"/>
              <a:t>‹#›</a:t>
            </a:fld>
            <a:endParaRPr lang="en-US"/>
          </a:p>
        </p:txBody>
      </p:sp>
    </p:spTree>
    <p:extLst>
      <p:ext uri="{BB962C8B-B14F-4D97-AF65-F5344CB8AC3E}">
        <p14:creationId xmlns:p14="http://schemas.microsoft.com/office/powerpoint/2010/main" val="188544668"/>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BD85F36-A519-9CE8-0052-F42AA873C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348" y="48553"/>
            <a:ext cx="10433304" cy="2241995"/>
          </a:xfrm>
          <a:prstGeom prst="rect">
            <a:avLst/>
          </a:prstGeom>
        </p:spPr>
      </p:pic>
      <p:sp>
        <p:nvSpPr>
          <p:cNvPr id="8" name="TextBox 7">
            <a:extLst>
              <a:ext uri="{FF2B5EF4-FFF2-40B4-BE49-F238E27FC236}">
                <a16:creationId xmlns:a16="http://schemas.microsoft.com/office/drawing/2014/main" id="{107E9A29-4462-E762-2BE2-0038557B5104}"/>
              </a:ext>
            </a:extLst>
          </p:cNvPr>
          <p:cNvSpPr txBox="1"/>
          <p:nvPr/>
        </p:nvSpPr>
        <p:spPr>
          <a:xfrm>
            <a:off x="1298448" y="2606041"/>
            <a:ext cx="9418320" cy="1323439"/>
          </a:xfrm>
          <a:prstGeom prst="rect">
            <a:avLst/>
          </a:prstGeom>
          <a:noFill/>
        </p:spPr>
        <p:txBody>
          <a:bodyPr wrap="square" rtlCol="0">
            <a:spAutoFit/>
          </a:bodyPr>
          <a:lstStyle/>
          <a:p>
            <a:pPr algn="ctr"/>
            <a:r>
              <a:rPr lang="en-US" sz="4000" b="1" dirty="0">
                <a:solidFill>
                  <a:srgbClr val="002060"/>
                </a:solidFill>
                <a:latin typeface="Times New Roman" panose="02020603050405020304" pitchFamily="18" charset="0"/>
                <a:cs typeface="Times New Roman" panose="02020603050405020304" pitchFamily="18" charset="0"/>
              </a:rPr>
              <a:t>Ransomware Threat Hunting using Python </a:t>
            </a:r>
          </a:p>
        </p:txBody>
      </p:sp>
      <p:sp>
        <p:nvSpPr>
          <p:cNvPr id="9" name="TextBox 8">
            <a:extLst>
              <a:ext uri="{FF2B5EF4-FFF2-40B4-BE49-F238E27FC236}">
                <a16:creationId xmlns:a16="http://schemas.microsoft.com/office/drawing/2014/main" id="{B826FA05-09F0-640A-3762-D43D74126B83}"/>
              </a:ext>
            </a:extLst>
          </p:cNvPr>
          <p:cNvSpPr txBox="1"/>
          <p:nvPr/>
        </p:nvSpPr>
        <p:spPr>
          <a:xfrm>
            <a:off x="8933688" y="4303457"/>
            <a:ext cx="2029968" cy="138499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Guided by</a:t>
            </a:r>
          </a:p>
          <a:p>
            <a:r>
              <a:rPr lang="en-US" sz="2000" b="1" dirty="0" err="1">
                <a:latin typeface="Times New Roman" panose="02020603050405020304" pitchFamily="18" charset="0"/>
                <a:cs typeface="Times New Roman" panose="02020603050405020304" pitchFamily="18" charset="0"/>
              </a:rPr>
              <a:t>Dr.S.Lavanya</a:t>
            </a:r>
            <a:r>
              <a:rPr lang="en-US" sz="2000" b="1"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ASP,CSE,</a:t>
            </a:r>
          </a:p>
          <a:p>
            <a:r>
              <a:rPr lang="en-US" sz="2000" b="1" dirty="0">
                <a:latin typeface="Times New Roman" panose="02020603050405020304" pitchFamily="18" charset="0"/>
                <a:cs typeface="Times New Roman" panose="02020603050405020304" pitchFamily="18" charset="0"/>
              </a:rPr>
              <a:t>SRIET.</a:t>
            </a:r>
          </a:p>
        </p:txBody>
      </p:sp>
      <p:sp>
        <p:nvSpPr>
          <p:cNvPr id="10" name="TextBox 9">
            <a:extLst>
              <a:ext uri="{FF2B5EF4-FFF2-40B4-BE49-F238E27FC236}">
                <a16:creationId xmlns:a16="http://schemas.microsoft.com/office/drawing/2014/main" id="{59DEEA8A-85AA-9FEA-6452-CFFFB77ED12E}"/>
              </a:ext>
            </a:extLst>
          </p:cNvPr>
          <p:cNvSpPr txBox="1"/>
          <p:nvPr/>
        </p:nvSpPr>
        <p:spPr>
          <a:xfrm>
            <a:off x="978795" y="4303458"/>
            <a:ext cx="5519683" cy="2616101"/>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Presented By</a:t>
            </a:r>
          </a:p>
          <a:p>
            <a:r>
              <a:rPr lang="en-US" sz="2000" b="1" dirty="0" err="1">
                <a:latin typeface="Times New Roman" panose="02020603050405020304" pitchFamily="18" charset="0"/>
                <a:cs typeface="Times New Roman" panose="02020603050405020304" pitchFamily="18" charset="0"/>
              </a:rPr>
              <a:t>P.Hari</a:t>
            </a:r>
            <a:r>
              <a:rPr lang="en-US" sz="2000" b="1" dirty="0">
                <a:latin typeface="Times New Roman" panose="02020603050405020304" pitchFamily="18" charset="0"/>
                <a:cs typeface="Times New Roman" panose="02020603050405020304" pitchFamily="18" charset="0"/>
              </a:rPr>
              <a:t> Vignesh  713921104302</a:t>
            </a:r>
          </a:p>
          <a:p>
            <a:r>
              <a:rPr lang="en-US" sz="2000" b="1" dirty="0" err="1">
                <a:latin typeface="Times New Roman" panose="02020603050405020304" pitchFamily="18" charset="0"/>
                <a:cs typeface="Times New Roman" panose="02020603050405020304" pitchFamily="18" charset="0"/>
              </a:rPr>
              <a:t>R.Mohith</a:t>
            </a:r>
            <a:r>
              <a:rPr lang="en-US" sz="2000" b="1" dirty="0">
                <a:latin typeface="Times New Roman" panose="02020603050405020304" pitchFamily="18" charset="0"/>
                <a:cs typeface="Times New Roman" panose="02020603050405020304" pitchFamily="18" charset="0"/>
              </a:rPr>
              <a:t>           713921104032</a:t>
            </a:r>
          </a:p>
          <a:p>
            <a:r>
              <a:rPr lang="en-US" sz="2000" b="1" dirty="0" err="1">
                <a:latin typeface="Times New Roman" panose="02020603050405020304" pitchFamily="18" charset="0"/>
                <a:cs typeface="Times New Roman" panose="02020603050405020304" pitchFamily="18" charset="0"/>
              </a:rPr>
              <a:t>N.Naveen</a:t>
            </a:r>
            <a:r>
              <a:rPr lang="en-US" sz="2000" b="1" dirty="0">
                <a:latin typeface="Times New Roman" panose="02020603050405020304" pitchFamily="18" charset="0"/>
                <a:cs typeface="Times New Roman" panose="02020603050405020304" pitchFamily="18" charset="0"/>
              </a:rPr>
              <a:t>           713921104036</a:t>
            </a:r>
          </a:p>
          <a:p>
            <a:r>
              <a:rPr lang="en-US" sz="2000" b="1" dirty="0" err="1">
                <a:latin typeface="Times New Roman" panose="02020603050405020304" pitchFamily="18" charset="0"/>
                <a:cs typeface="Times New Roman" panose="02020603050405020304" pitchFamily="18" charset="0"/>
              </a:rPr>
              <a:t>B.VijayBharathi</a:t>
            </a:r>
            <a:r>
              <a:rPr lang="en-US" sz="2000" b="1" dirty="0">
                <a:latin typeface="Times New Roman" panose="02020603050405020304" pitchFamily="18" charset="0"/>
                <a:cs typeface="Times New Roman" panose="02020603050405020304" pitchFamily="18" charset="0"/>
              </a:rPr>
              <a:t> 713921104058</a:t>
            </a:r>
          </a:p>
          <a:p>
            <a:r>
              <a:rPr lang="en-US" sz="2000" b="1" dirty="0">
                <a:latin typeface="Times New Roman" panose="02020603050405020304" pitchFamily="18" charset="0"/>
                <a:cs typeface="Times New Roman" panose="02020603050405020304" pitchFamily="18" charset="0"/>
              </a:rPr>
              <a:t>IV CSE,</a:t>
            </a:r>
          </a:p>
          <a:p>
            <a:r>
              <a:rPr lang="en-US" sz="2000" b="1" dirty="0">
                <a:latin typeface="Times New Roman" panose="02020603050405020304" pitchFamily="18" charset="0"/>
                <a:cs typeface="Times New Roman" panose="02020603050405020304" pitchFamily="18" charset="0"/>
              </a:rPr>
              <a:t>SRIET.</a:t>
            </a:r>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260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79B6B1-BD82-8439-B978-5ADA9DE0C280}"/>
              </a:ext>
            </a:extLst>
          </p:cNvPr>
          <p:cNvSpPr txBox="1"/>
          <p:nvPr/>
        </p:nvSpPr>
        <p:spPr>
          <a:xfrm>
            <a:off x="483617" y="164592"/>
            <a:ext cx="3378459"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Key Components</a:t>
            </a:r>
          </a:p>
        </p:txBody>
      </p:sp>
      <p:sp>
        <p:nvSpPr>
          <p:cNvPr id="3" name="TextBox 2">
            <a:extLst>
              <a:ext uri="{FF2B5EF4-FFF2-40B4-BE49-F238E27FC236}">
                <a16:creationId xmlns:a16="http://schemas.microsoft.com/office/drawing/2014/main" id="{1423A94D-1E34-E6A4-010D-AC22224A211A}"/>
              </a:ext>
            </a:extLst>
          </p:cNvPr>
          <p:cNvSpPr txBox="1"/>
          <p:nvPr/>
        </p:nvSpPr>
        <p:spPr>
          <a:xfrm>
            <a:off x="576072" y="932249"/>
            <a:ext cx="11228832" cy="5632311"/>
          </a:xfrm>
          <a:prstGeom prst="rect">
            <a:avLst/>
          </a:prstGeom>
          <a:noFill/>
        </p:spPr>
        <p:txBody>
          <a:bodyPr wrap="square" rtlCol="0">
            <a:spAutoFit/>
          </a:bodyPr>
          <a:lstStyle/>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develop a comprehensive ransomware threat-hunting solution using Python, the system requires several key components. These components work together to detect, analyze, and respond to ransomware activities effectively.</a:t>
            </a:r>
          </a:p>
          <a:p>
            <a:pPr marL="342891" indent="-342891"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189" indent="-457189" algn="just">
              <a:buAutoNum type="arabicPeriod"/>
            </a:pPr>
            <a:r>
              <a:rPr lang="en-US" sz="2400" b="1" dirty="0">
                <a:latin typeface="Times New Roman" panose="02020603050405020304" pitchFamily="18" charset="0"/>
                <a:cs typeface="Times New Roman" panose="02020603050405020304" pitchFamily="18" charset="0"/>
              </a:rPr>
              <a:t>Data Collection:   </a:t>
            </a:r>
          </a:p>
          <a:p>
            <a:pPr marL="457189" indent="-457189" algn="just">
              <a:buAutoNum type="arabicPeriod"/>
            </a:pPr>
            <a:endParaRPr lang="en-US" sz="2400" b="1" dirty="0">
              <a:latin typeface="Times New Roman" panose="02020603050405020304" pitchFamily="18" charset="0"/>
              <a:cs typeface="Times New Roman" panose="02020603050405020304" pitchFamily="18" charset="0"/>
            </a:endParaRPr>
          </a:p>
          <a:p>
            <a:pPr marL="342891" indent="-342891"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File System Monitoring:</a:t>
            </a:r>
            <a:r>
              <a:rPr lang="en-US" sz="2400" dirty="0">
                <a:latin typeface="Times New Roman" panose="02020603050405020304" pitchFamily="18" charset="0"/>
                <a:cs typeface="Times New Roman" panose="02020603050405020304" pitchFamily="18" charset="0"/>
              </a:rPr>
              <a:t>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Monitors directories and files for suspicious activities such as rapid encryption,         renaming, or deletion.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Tools: Python libraries like </a:t>
            </a:r>
            <a:r>
              <a:rPr lang="en-US" sz="2400" dirty="0" err="1">
                <a:latin typeface="Times New Roman" panose="02020603050405020304" pitchFamily="18" charset="0"/>
                <a:cs typeface="Times New Roman" panose="02020603050405020304" pitchFamily="18" charset="0"/>
              </a:rPr>
              <a:t>os</a:t>
            </a:r>
            <a:r>
              <a:rPr lang="en-US" sz="2400" dirty="0">
                <a:latin typeface="Times New Roman" panose="02020603050405020304" pitchFamily="18" charset="0"/>
                <a:cs typeface="Times New Roman" panose="02020603050405020304" pitchFamily="18" charset="0"/>
              </a:rPr>
              <a:t>, watchdog, and </a:t>
            </a:r>
            <a:r>
              <a:rPr lang="en-US" sz="2400" dirty="0" err="1">
                <a:latin typeface="Times New Roman" panose="02020603050405020304" pitchFamily="18" charset="0"/>
                <a:cs typeface="Times New Roman" panose="02020603050405020304" pitchFamily="18" charset="0"/>
              </a:rPr>
              <a:t>pyinotify</a:t>
            </a:r>
            <a:r>
              <a:rPr lang="en-US" sz="2400" dirty="0">
                <a:latin typeface="Times New Roman" panose="02020603050405020304" pitchFamily="18" charset="0"/>
                <a:cs typeface="Times New Roman" panose="02020603050405020304" pitchFamily="18" charset="0"/>
              </a:rPr>
              <a:t>.     </a:t>
            </a:r>
          </a:p>
          <a:p>
            <a:pPr marL="342891" indent="-342891"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Network Traffic Capture:</a:t>
            </a:r>
            <a:r>
              <a:rPr lang="en-US" sz="2400" dirty="0">
                <a:latin typeface="Times New Roman" panose="02020603050405020304" pitchFamily="18" charset="0"/>
                <a:cs typeface="Times New Roman" panose="02020603050405020304" pitchFamily="18" charset="0"/>
              </a:rPr>
              <a:t>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Collects and analyzes incoming and outgoing traffic to identify anomalies such as connections to known malicious IPs or unusual data exfiltration.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Tools: Libraries like </a:t>
            </a:r>
            <a:r>
              <a:rPr lang="en-US" sz="2400" dirty="0" err="1">
                <a:latin typeface="Times New Roman" panose="02020603050405020304" pitchFamily="18" charset="0"/>
                <a:cs typeface="Times New Roman" panose="02020603050405020304" pitchFamily="18" charset="0"/>
              </a:rPr>
              <a:t>Scapy</a:t>
            </a:r>
            <a:r>
              <a:rPr lang="en-US" sz="2400" dirty="0">
                <a:latin typeface="Times New Roman" panose="02020603050405020304" pitchFamily="18" charset="0"/>
                <a:cs typeface="Times New Roman" panose="02020603050405020304" pitchFamily="18" charset="0"/>
              </a:rPr>
              <a:t> and external tools like Wireshark (integrated with Python).     </a:t>
            </a:r>
          </a:p>
          <a:p>
            <a:pPr algn="just"/>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248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C1F4C3-683E-D393-2734-3C18A08E20DB}"/>
              </a:ext>
            </a:extLst>
          </p:cNvPr>
          <p:cNvSpPr txBox="1"/>
          <p:nvPr/>
        </p:nvSpPr>
        <p:spPr>
          <a:xfrm>
            <a:off x="355600" y="146596"/>
            <a:ext cx="11480800" cy="5509200"/>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 2. Data Analysis and Processing    </a:t>
            </a:r>
          </a:p>
          <a:p>
            <a:pPr algn="just"/>
            <a:endParaRPr lang="en-US" sz="2800" b="1" dirty="0">
              <a:latin typeface="Times New Roman" panose="02020603050405020304" pitchFamily="18" charset="0"/>
              <a:cs typeface="Times New Roman" panose="02020603050405020304" pitchFamily="18" charset="0"/>
            </a:endParaRPr>
          </a:p>
          <a:p>
            <a:pPr marL="457189" indent="-457189"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IoC Matching: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Scans collected data for known IoC’s, such as malicious hashes, domains, and IPs.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Tools: Libraries like </a:t>
            </a:r>
            <a:r>
              <a:rPr lang="en-US" sz="2400" dirty="0" err="1">
                <a:latin typeface="Times New Roman" panose="02020603050405020304" pitchFamily="18" charset="0"/>
                <a:cs typeface="Times New Roman" panose="02020603050405020304" pitchFamily="18" charset="0"/>
              </a:rPr>
              <a:t>hashlib</a:t>
            </a:r>
            <a:r>
              <a:rPr lang="en-US" sz="2400" dirty="0">
                <a:latin typeface="Times New Roman" panose="02020603050405020304" pitchFamily="18" charset="0"/>
                <a:cs typeface="Times New Roman" panose="02020603050405020304" pitchFamily="18" charset="0"/>
              </a:rPr>
              <a:t> for checksum validation and YARA-python for pattern  matching.     </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Anomaly Detection:</a:t>
            </a:r>
            <a:r>
              <a:rPr lang="en-US" sz="2400" dirty="0">
                <a:latin typeface="Times New Roman" panose="02020603050405020304" pitchFamily="18" charset="0"/>
                <a:cs typeface="Times New Roman" panose="02020603050405020304" pitchFamily="18" charset="0"/>
              </a:rPr>
              <a:t>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Identifies unusual patterns in system and network behavior.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Tools: Python libraries like pandas, </a:t>
            </a:r>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statsmodels</a:t>
            </a:r>
            <a:r>
              <a:rPr lang="en-US" sz="2400" dirty="0">
                <a:latin typeface="Times New Roman" panose="02020603050405020304" pitchFamily="18" charset="0"/>
                <a:cs typeface="Times New Roman" panose="02020603050405020304" pitchFamily="18" charset="0"/>
              </a:rPr>
              <a:t> for statistical analysis.     </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Heuristic and Behavioral Analysis:</a:t>
            </a:r>
            <a:r>
              <a:rPr lang="en-US" sz="2400" dirty="0">
                <a:latin typeface="Times New Roman" panose="02020603050405020304" pitchFamily="18" charset="0"/>
                <a:cs typeface="Times New Roman" panose="02020603050405020304" pitchFamily="18" charset="0"/>
              </a:rPr>
              <a:t>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Detects behaviors consistent with ransomware, such as mass file encryption or unexpected process launches.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Tools: </a:t>
            </a:r>
            <a:r>
              <a:rPr lang="en-US" sz="2400" dirty="0" err="1">
                <a:latin typeface="Times New Roman" panose="02020603050405020304" pitchFamily="18" charset="0"/>
                <a:cs typeface="Times New Roman" panose="02020603050405020304" pitchFamily="18" charset="0"/>
              </a:rPr>
              <a:t>psutil</a:t>
            </a:r>
            <a:r>
              <a:rPr lang="en-US" sz="2400" dirty="0">
                <a:latin typeface="Times New Roman" panose="02020603050405020304" pitchFamily="18" charset="0"/>
                <a:cs typeface="Times New Roman" panose="02020603050405020304" pitchFamily="18" charset="0"/>
              </a:rPr>
              <a:t> for process monitoring and subprocess for system command analysis.     </a:t>
            </a:r>
          </a:p>
          <a:p>
            <a:pPr algn="just"/>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58071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C1F4C3-683E-D393-2734-3C18A08E20DB}"/>
              </a:ext>
            </a:extLst>
          </p:cNvPr>
          <p:cNvSpPr txBox="1"/>
          <p:nvPr/>
        </p:nvSpPr>
        <p:spPr>
          <a:xfrm>
            <a:off x="355600" y="146596"/>
            <a:ext cx="11480800" cy="5509200"/>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 2. Data Analysis and Processing    </a:t>
            </a:r>
          </a:p>
          <a:p>
            <a:pPr algn="just"/>
            <a:endParaRPr lang="en-US" sz="2800" b="1" dirty="0">
              <a:latin typeface="Times New Roman" panose="02020603050405020304" pitchFamily="18" charset="0"/>
              <a:cs typeface="Times New Roman" panose="02020603050405020304" pitchFamily="18" charset="0"/>
            </a:endParaRPr>
          </a:p>
          <a:p>
            <a:pPr marL="457189" indent="-457189"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IoC Matching: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Scans collected data for known </a:t>
            </a:r>
            <a:r>
              <a:rPr lang="en-US" sz="2400" dirty="0" err="1">
                <a:latin typeface="Times New Roman" panose="02020603050405020304" pitchFamily="18" charset="0"/>
                <a:cs typeface="Times New Roman" panose="02020603050405020304" pitchFamily="18" charset="0"/>
              </a:rPr>
              <a:t>IoCs</a:t>
            </a:r>
            <a:r>
              <a:rPr lang="en-US" sz="2400" dirty="0">
                <a:latin typeface="Times New Roman" panose="02020603050405020304" pitchFamily="18" charset="0"/>
                <a:cs typeface="Times New Roman" panose="02020603050405020304" pitchFamily="18" charset="0"/>
              </a:rPr>
              <a:t>, such as malicious hashes, domains, and IPs.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Tools: Libraries like </a:t>
            </a:r>
            <a:r>
              <a:rPr lang="en-US" sz="2400" dirty="0" err="1">
                <a:latin typeface="Times New Roman" panose="02020603050405020304" pitchFamily="18" charset="0"/>
                <a:cs typeface="Times New Roman" panose="02020603050405020304" pitchFamily="18" charset="0"/>
              </a:rPr>
              <a:t>hashlib</a:t>
            </a:r>
            <a:r>
              <a:rPr lang="en-US" sz="2400" dirty="0">
                <a:latin typeface="Times New Roman" panose="02020603050405020304" pitchFamily="18" charset="0"/>
                <a:cs typeface="Times New Roman" panose="02020603050405020304" pitchFamily="18" charset="0"/>
              </a:rPr>
              <a:t> for checksum validation and YARA-python for pattern  matching.     </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Anomaly Detection:</a:t>
            </a:r>
            <a:r>
              <a:rPr lang="en-US" sz="2400" dirty="0">
                <a:latin typeface="Times New Roman" panose="02020603050405020304" pitchFamily="18" charset="0"/>
                <a:cs typeface="Times New Roman" panose="02020603050405020304" pitchFamily="18" charset="0"/>
              </a:rPr>
              <a:t>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Identifies unusual patterns in system and network behavior.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Tools: Python libraries like pandas, </a:t>
            </a:r>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statsmodels</a:t>
            </a:r>
            <a:r>
              <a:rPr lang="en-US" sz="2400" dirty="0">
                <a:latin typeface="Times New Roman" panose="02020603050405020304" pitchFamily="18" charset="0"/>
                <a:cs typeface="Times New Roman" panose="02020603050405020304" pitchFamily="18" charset="0"/>
              </a:rPr>
              <a:t> for statistical analysis.     </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Heuristic and Behavioral Analysis:</a:t>
            </a:r>
            <a:r>
              <a:rPr lang="en-US" sz="2400" dirty="0">
                <a:latin typeface="Times New Roman" panose="02020603050405020304" pitchFamily="18" charset="0"/>
                <a:cs typeface="Times New Roman" panose="02020603050405020304" pitchFamily="18" charset="0"/>
              </a:rPr>
              <a:t>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Detects behaviors consistent with ransomware, such as mass file encryption or unexpected process launches.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Tools: </a:t>
            </a:r>
            <a:r>
              <a:rPr lang="en-US" sz="2400" dirty="0" err="1">
                <a:latin typeface="Times New Roman" panose="02020603050405020304" pitchFamily="18" charset="0"/>
                <a:cs typeface="Times New Roman" panose="02020603050405020304" pitchFamily="18" charset="0"/>
              </a:rPr>
              <a:t>psutil</a:t>
            </a:r>
            <a:r>
              <a:rPr lang="en-US" sz="2400" dirty="0">
                <a:latin typeface="Times New Roman" panose="02020603050405020304" pitchFamily="18" charset="0"/>
                <a:cs typeface="Times New Roman" panose="02020603050405020304" pitchFamily="18" charset="0"/>
              </a:rPr>
              <a:t> for process monitoring and subprocess for system command analysis.     </a:t>
            </a:r>
          </a:p>
          <a:p>
            <a:pPr algn="just"/>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94095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10F958-05A6-47C7-DAE8-DDEC448E21BB}"/>
              </a:ext>
            </a:extLst>
          </p:cNvPr>
          <p:cNvSpPr txBox="1"/>
          <p:nvPr/>
        </p:nvSpPr>
        <p:spPr>
          <a:xfrm>
            <a:off x="304800" y="294640"/>
            <a:ext cx="11572240" cy="3046988"/>
          </a:xfrm>
          <a:prstGeom prst="rect">
            <a:avLst/>
          </a:prstGeom>
          <a:noFill/>
        </p:spPr>
        <p:txBody>
          <a:bodyPr wrap="square">
            <a:spAutoFit/>
          </a:bodyPr>
          <a:lstStyle/>
          <a:p>
            <a:pPr algn="just"/>
            <a:r>
              <a:rPr lang="en-US" b="1" dirty="0"/>
              <a:t> </a:t>
            </a:r>
            <a:r>
              <a:rPr lang="en-US" sz="2400" b="1" dirty="0">
                <a:latin typeface="Times New Roman" panose="02020603050405020304" pitchFamily="18" charset="0"/>
                <a:cs typeface="Times New Roman" panose="02020603050405020304" pitchFamily="18" charset="0"/>
              </a:rPr>
              <a:t>3. Detection and Threat Identification:     </a:t>
            </a:r>
            <a:endParaRPr lang="en-US" dirty="0"/>
          </a:p>
          <a:p>
            <a:pPr marL="285744" indent="-285744" algn="just">
              <a:buFont typeface="Wingdings" panose="05000000000000000000" pitchFamily="2" charset="2"/>
              <a:buChar char="Ø"/>
            </a:pPr>
            <a:r>
              <a:rPr lang="en-US" dirty="0"/>
              <a:t> </a:t>
            </a:r>
            <a:r>
              <a:rPr lang="en-US" sz="2400" b="1" dirty="0">
                <a:latin typeface="Times New Roman" panose="02020603050405020304" pitchFamily="18" charset="0"/>
                <a:cs typeface="Times New Roman" panose="02020603050405020304" pitchFamily="18" charset="0"/>
              </a:rPr>
              <a:t>Rule-based Detection Engine:</a:t>
            </a:r>
            <a:r>
              <a:rPr lang="en-US" dirty="0"/>
              <a:t>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Defines rules for detecting ransomware activities (e.g., high-frequency file modifications, abnormal CPU/disk usage).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Tools: Libraries like </a:t>
            </a:r>
            <a:r>
              <a:rPr lang="en-US" b="1" dirty="0">
                <a:latin typeface="Times New Roman" panose="02020603050405020304" pitchFamily="18" charset="0"/>
                <a:cs typeface="Times New Roman" panose="02020603050405020304" pitchFamily="18" charset="0"/>
              </a:rPr>
              <a:t>YARA-python</a:t>
            </a:r>
            <a:r>
              <a:rPr lang="en-US" dirty="0"/>
              <a:t>.     </a:t>
            </a:r>
          </a:p>
          <a:p>
            <a:pPr marL="285744" indent="-285744" algn="just">
              <a:buFont typeface="Wingdings" panose="05000000000000000000" pitchFamily="2" charset="2"/>
              <a:buChar char="Ø"/>
            </a:pPr>
            <a:r>
              <a:rPr lang="en-US" dirty="0"/>
              <a:t> </a:t>
            </a:r>
            <a:r>
              <a:rPr lang="en-US" sz="2400" b="1" dirty="0">
                <a:latin typeface="Times New Roman" panose="02020603050405020304" pitchFamily="18" charset="0"/>
                <a:cs typeface="Times New Roman" panose="02020603050405020304" pitchFamily="18" charset="0"/>
              </a:rPr>
              <a:t>Pattern Recognition:       </a:t>
            </a:r>
          </a:p>
          <a:p>
            <a:pPr marL="342891" indent="-342891"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Matches network or file behaviors to known ransomware activity patterns.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Tools: regex and </a:t>
            </a:r>
            <a:r>
              <a:rPr lang="en-US" sz="2400" dirty="0" err="1">
                <a:latin typeface="Times New Roman" panose="02020603050405020304" pitchFamily="18" charset="0"/>
                <a:cs typeface="Times New Roman" panose="02020603050405020304" pitchFamily="18" charset="0"/>
              </a:rPr>
              <a:t>networkx</a:t>
            </a:r>
            <a:r>
              <a:rPr lang="en-US" sz="2400" dirty="0">
                <a:latin typeface="Times New Roman" panose="02020603050405020304" pitchFamily="18" charset="0"/>
                <a:cs typeface="Times New Roman" panose="02020603050405020304" pitchFamily="18" charset="0"/>
              </a:rPr>
              <a:t> (for graph-based pattern recognition). </a:t>
            </a:r>
          </a:p>
        </p:txBody>
      </p:sp>
      <p:sp>
        <p:nvSpPr>
          <p:cNvPr id="4" name="TextBox 3">
            <a:extLst>
              <a:ext uri="{FF2B5EF4-FFF2-40B4-BE49-F238E27FC236}">
                <a16:creationId xmlns:a16="http://schemas.microsoft.com/office/drawing/2014/main" id="{CBFB9E0C-3FB5-1F00-5C25-07AF0D6EA69F}"/>
              </a:ext>
            </a:extLst>
          </p:cNvPr>
          <p:cNvSpPr txBox="1"/>
          <p:nvPr/>
        </p:nvSpPr>
        <p:spPr>
          <a:xfrm>
            <a:off x="217611" y="3507031"/>
            <a:ext cx="4310429"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  4. Response and Mitigation:</a:t>
            </a:r>
          </a:p>
        </p:txBody>
      </p:sp>
      <p:sp>
        <p:nvSpPr>
          <p:cNvPr id="6" name="TextBox 5">
            <a:extLst>
              <a:ext uri="{FF2B5EF4-FFF2-40B4-BE49-F238E27FC236}">
                <a16:creationId xmlns:a16="http://schemas.microsoft.com/office/drawing/2014/main" id="{A27AB74C-278D-2389-D0EB-FFE11A27FB38}"/>
              </a:ext>
            </a:extLst>
          </p:cNvPr>
          <p:cNvSpPr txBox="1"/>
          <p:nvPr/>
        </p:nvSpPr>
        <p:spPr>
          <a:xfrm>
            <a:off x="304801" y="3978038"/>
            <a:ext cx="11450515" cy="2677656"/>
          </a:xfrm>
          <a:prstGeom prst="rect">
            <a:avLst/>
          </a:prstGeom>
          <a:noFill/>
        </p:spPr>
        <p:txBody>
          <a:bodyPr wrap="square">
            <a:spAutoFit/>
          </a:bodyPr>
          <a:lstStyle/>
          <a:p>
            <a:pPr marL="342891" indent="-342891"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Firewall and Network Controls: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Blocks malicious IPs or domains using APIs for firewalls or network security tools.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Tools: Python libraries for interacting with firewalls, such as </a:t>
            </a:r>
            <a:r>
              <a:rPr lang="en-US" sz="2400" dirty="0" err="1">
                <a:latin typeface="Times New Roman" panose="02020603050405020304" pitchFamily="18" charset="0"/>
                <a:cs typeface="Times New Roman" panose="02020603050405020304" pitchFamily="18" charset="0"/>
              </a:rPr>
              <a:t>paramiko</a:t>
            </a:r>
            <a:r>
              <a:rPr lang="en-US" sz="2400" dirty="0">
                <a:latin typeface="Times New Roman" panose="02020603050405020304" pitchFamily="18" charset="0"/>
                <a:cs typeface="Times New Roman" panose="02020603050405020304" pitchFamily="18" charset="0"/>
              </a:rPr>
              <a:t> for SSH-based configurations.     </a:t>
            </a:r>
          </a:p>
          <a:p>
            <a:pPr marL="342891" indent="-342891"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Incident Reporting: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Generates reports detailing the threat, actions taken, and recommendations.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Tools: Libraries like </a:t>
            </a:r>
            <a:r>
              <a:rPr lang="en-US" sz="2400" dirty="0" err="1">
                <a:latin typeface="Times New Roman" panose="02020603050405020304" pitchFamily="18" charset="0"/>
                <a:cs typeface="Times New Roman" panose="02020603050405020304" pitchFamily="18" charset="0"/>
              </a:rPr>
              <a:t>reportlab</a:t>
            </a:r>
            <a:r>
              <a:rPr lang="en-US" sz="2400" dirty="0">
                <a:latin typeface="Times New Roman" panose="02020603050405020304" pitchFamily="18" charset="0"/>
                <a:cs typeface="Times New Roman" panose="02020603050405020304" pitchFamily="18" charset="0"/>
              </a:rPr>
              <a:t> or Jinja2 for report generation.</a:t>
            </a:r>
          </a:p>
        </p:txBody>
      </p:sp>
    </p:spTree>
    <p:extLst>
      <p:ext uri="{BB962C8B-B14F-4D97-AF65-F5344CB8AC3E}">
        <p14:creationId xmlns:p14="http://schemas.microsoft.com/office/powerpoint/2010/main" val="2298640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3620C7-FB46-1077-3500-DFADFF2DBF69}"/>
              </a:ext>
            </a:extLst>
          </p:cNvPr>
          <p:cNvSpPr txBox="1"/>
          <p:nvPr/>
        </p:nvSpPr>
        <p:spPr>
          <a:xfrm>
            <a:off x="379902" y="157383"/>
            <a:ext cx="11432199" cy="304698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5. </a:t>
            </a:r>
            <a:r>
              <a:rPr lang="en-US" sz="2400" b="1" dirty="0">
                <a:latin typeface="Times New Roman" panose="02020603050405020304" pitchFamily="18" charset="0"/>
                <a:cs typeface="Times New Roman" panose="02020603050405020304" pitchFamily="18" charset="0"/>
              </a:rPr>
              <a:t>Visualization and Reporting:  </a:t>
            </a:r>
          </a:p>
          <a:p>
            <a:pPr algn="just"/>
            <a:r>
              <a:rPr lang="en-US" sz="2400" b="1" dirty="0">
                <a:latin typeface="Times New Roman" panose="02020603050405020304" pitchFamily="18" charset="0"/>
                <a:cs typeface="Times New Roman" panose="02020603050405020304" pitchFamily="18" charset="0"/>
              </a:rPr>
              <a:t>   </a:t>
            </a:r>
          </a:p>
          <a:p>
            <a:pPr marL="342891" indent="-342891"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Dashboards: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Displays ransomware activity, detection metrics, and threat-hunting insights.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Tools: Libraries like </a:t>
            </a:r>
            <a:r>
              <a:rPr lang="en-US" sz="2400" dirty="0" err="1">
                <a:latin typeface="Times New Roman" panose="02020603050405020304" pitchFamily="18" charset="0"/>
                <a:cs typeface="Times New Roman" panose="02020603050405020304" pitchFamily="18" charset="0"/>
              </a:rPr>
              <a:t>Plotly</a:t>
            </a:r>
            <a:r>
              <a:rPr lang="en-US" sz="2400" dirty="0">
                <a:latin typeface="Times New Roman" panose="02020603050405020304" pitchFamily="18" charset="0"/>
                <a:cs typeface="Times New Roman" panose="02020603050405020304" pitchFamily="18" charset="0"/>
              </a:rPr>
              <a:t>, Dash, or matplotlib.     </a:t>
            </a:r>
          </a:p>
          <a:p>
            <a:pPr marL="342891" indent="-342891"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Trend Analysis: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Visualizes historical data to identify recurring ransomware patterns.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Tools: Libraries like seaborn or bokeh. </a:t>
            </a:r>
          </a:p>
        </p:txBody>
      </p:sp>
      <p:sp>
        <p:nvSpPr>
          <p:cNvPr id="5" name="TextBox 4">
            <a:extLst>
              <a:ext uri="{FF2B5EF4-FFF2-40B4-BE49-F238E27FC236}">
                <a16:creationId xmlns:a16="http://schemas.microsoft.com/office/drawing/2014/main" id="{0C81824E-9ACC-90D9-E144-FDC314852E55}"/>
              </a:ext>
            </a:extLst>
          </p:cNvPr>
          <p:cNvSpPr txBox="1"/>
          <p:nvPr/>
        </p:nvSpPr>
        <p:spPr>
          <a:xfrm>
            <a:off x="419834" y="3246348"/>
            <a:ext cx="11186013" cy="3785652"/>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 6. </a:t>
            </a:r>
            <a:r>
              <a:rPr lang="en-US" sz="2400" b="1" dirty="0">
                <a:latin typeface="Times New Roman" panose="02020603050405020304" pitchFamily="18" charset="0"/>
                <a:cs typeface="Times New Roman" panose="02020603050405020304" pitchFamily="18" charset="0"/>
              </a:rPr>
              <a:t>Integration with Security Ecosystem: </a:t>
            </a:r>
          </a:p>
          <a:p>
            <a:pPr algn="just"/>
            <a:r>
              <a:rPr lang="en-US" sz="2400" b="1" dirty="0">
                <a:latin typeface="Times New Roman" panose="02020603050405020304" pitchFamily="18" charset="0"/>
                <a:cs typeface="Times New Roman" panose="02020603050405020304" pitchFamily="18" charset="0"/>
              </a:rPr>
              <a:t>  </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SIEM Integration: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Connects with tools like Splunk, Elasticsearch, or </a:t>
            </a:r>
            <a:r>
              <a:rPr lang="en-US" sz="2400" dirty="0" err="1">
                <a:latin typeface="Times New Roman" panose="02020603050405020304" pitchFamily="18" charset="0"/>
                <a:cs typeface="Times New Roman" panose="02020603050405020304" pitchFamily="18" charset="0"/>
              </a:rPr>
              <a:t>Graylog</a:t>
            </a:r>
            <a:r>
              <a:rPr lang="en-US" sz="2400" dirty="0">
                <a:latin typeface="Times New Roman" panose="02020603050405020304" pitchFamily="18" charset="0"/>
                <a:cs typeface="Times New Roman" panose="02020603050405020304" pitchFamily="18" charset="0"/>
              </a:rPr>
              <a:t> for centralized log management and analysis.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Tools: REST APIs or Python client libraries for SIEM platforms.     </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Threat Intelligence Feeds:       </a:t>
            </a:r>
          </a:p>
          <a:p>
            <a:pPr marL="342891" indent="-342891"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Fetches IoC’s in real time to stay updated on emerging threats.       </a:t>
            </a:r>
          </a:p>
          <a:p>
            <a:pPr marL="342891" indent="-342891"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Tools: APIs from platforms like Virus Total or MISP.     </a:t>
            </a:r>
          </a:p>
          <a:p>
            <a:pPr algn="just"/>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23979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9E55E3-E096-45E1-B7D3-ABA43758F0BF}"/>
              </a:ext>
            </a:extLst>
          </p:cNvPr>
          <p:cNvSpPr txBox="1"/>
          <p:nvPr/>
        </p:nvSpPr>
        <p:spPr>
          <a:xfrm>
            <a:off x="347730" y="283336"/>
            <a:ext cx="397957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Working procedure</a:t>
            </a:r>
          </a:p>
        </p:txBody>
      </p:sp>
      <p:sp>
        <p:nvSpPr>
          <p:cNvPr id="4" name="TextBox 3">
            <a:extLst>
              <a:ext uri="{FF2B5EF4-FFF2-40B4-BE49-F238E27FC236}">
                <a16:creationId xmlns:a16="http://schemas.microsoft.com/office/drawing/2014/main" id="{3385E288-F1CC-4715-AE04-EC03DD38354D}"/>
              </a:ext>
            </a:extLst>
          </p:cNvPr>
          <p:cNvSpPr txBox="1"/>
          <p:nvPr/>
        </p:nvSpPr>
        <p:spPr>
          <a:xfrm>
            <a:off x="218940" y="978796"/>
            <a:ext cx="11565229" cy="4893647"/>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Step 1</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Set Up the Environment Before starting the threat-hunting process, ensure that the environment is properly set up.</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This includes installing the necessary libraries and setting up the required tools.</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Install Required Python Libraries: These libraries will help with various tasks like file system monitoring, network traffic analysis, and log parsing.</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Ensure Access to Necessary Data File System: Ensure Python can access file directories and files.</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Network Traffic: Access to network monitoring tools or interfaces for packet sniffing.</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Logs: Access to security logs (e.g., firewall logs, IDS/IPS logs, system logs).</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412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6BBC53-C999-4221-AB49-7A5FC178D799}"/>
              </a:ext>
            </a:extLst>
          </p:cNvPr>
          <p:cNvSpPr txBox="1"/>
          <p:nvPr/>
        </p:nvSpPr>
        <p:spPr>
          <a:xfrm>
            <a:off x="309094" y="1"/>
            <a:ext cx="11230377" cy="7386638"/>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Step 2:</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File System Monitoring: Monitoring the file system for suspicious activity, such as ransomware creating or modifying files, is crucial.</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Monitor File System for Suspicious File </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Extensions : Ransomware often creates encrypted files with specific extensions (e.g., .encrypted, .lock, .enc).</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 Python's watchdog or OS libraries to monitor file creation, modification, or deletion.</a:t>
            </a:r>
          </a:p>
          <a:p>
            <a:pPr marL="342891" indent="-342891"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Step 3:</a:t>
            </a:r>
          </a:p>
          <a:p>
            <a:pPr marL="342891" indent="-342891"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Network Traffic Analysis Ransomware may communicate with external servers to encrypt files, receive commands, or exfiltrate data. </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You can use Python to capture and analyze network traffic for such signs.</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Capture Network Traffic : Use </a:t>
            </a:r>
            <a:r>
              <a:rPr lang="en-US" sz="2400" dirty="0" err="1">
                <a:latin typeface="Times New Roman" panose="02020603050405020304" pitchFamily="18" charset="0"/>
                <a:cs typeface="Times New Roman" panose="02020603050405020304" pitchFamily="18" charset="0"/>
              </a:rPr>
              <a:t>Scapy</a:t>
            </a:r>
            <a:r>
              <a:rPr lang="en-US" sz="2400" dirty="0">
                <a:latin typeface="Times New Roman" panose="02020603050405020304" pitchFamily="18" charset="0"/>
                <a:cs typeface="Times New Roman" panose="02020603050405020304" pitchFamily="18" charset="0"/>
              </a:rPr>
              <a:t> to sniff network packets and identify unusual or suspicious IP addresses.</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Python Look for Suspicious Network Patterns: Look for large outbound data transfers or connections to suspicious IP’s. Check if packets are being sent to known malicious IP addresses using threat intelligence feeds.</a:t>
            </a:r>
          </a:p>
          <a:p>
            <a:pPr marL="342891" indent="-342891"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103119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F8752E-26A3-4730-8574-462A7AABB924}"/>
              </a:ext>
            </a:extLst>
          </p:cNvPr>
          <p:cNvSpPr txBox="1"/>
          <p:nvPr/>
        </p:nvSpPr>
        <p:spPr>
          <a:xfrm>
            <a:off x="296215" y="1"/>
            <a:ext cx="11565228" cy="6647974"/>
          </a:xfrm>
          <a:prstGeom prst="rect">
            <a:avLst/>
          </a:prstGeom>
          <a:noFill/>
        </p:spPr>
        <p:txBody>
          <a:bodyPr wrap="square" rtlCol="0">
            <a:spAutoFit/>
          </a:bodyPr>
          <a:lstStyle/>
          <a:p>
            <a:pPr algn="just"/>
            <a:endParaRPr lang="en-US" dirty="0"/>
          </a:p>
          <a:p>
            <a:pPr algn="just"/>
            <a:r>
              <a:rPr lang="en-US" sz="2400" b="1" dirty="0">
                <a:latin typeface="Times New Roman" panose="02020603050405020304" pitchFamily="18" charset="0"/>
                <a:cs typeface="Times New Roman" panose="02020603050405020304" pitchFamily="18" charset="0"/>
              </a:rPr>
              <a:t>Step 4:</a:t>
            </a:r>
          </a:p>
          <a:p>
            <a:pPr algn="just"/>
            <a:r>
              <a:rPr lang="en-US" sz="2400" b="1" dirty="0">
                <a:latin typeface="Times New Roman" panose="02020603050405020304" pitchFamily="18" charset="0"/>
                <a:cs typeface="Times New Roman" panose="02020603050405020304" pitchFamily="18" charset="0"/>
              </a:rPr>
              <a:t> </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Log Analysis System logs can provide valuable insight into ransomware activities, such as unusual login attempts, file accesses, and network connections.</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Parse System Logs : Parse logs from IDS/IPS, firewalls, or system logs to look for anomalies that may indicate ransomware behavior.</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Python Search for Suspicious Activities :Look for failed login attempts, large file movements, or new processes being executed at odd times.</a:t>
            </a:r>
          </a:p>
          <a:p>
            <a:pPr algn="just"/>
            <a:endParaRPr lang="en-US" sz="2400" dirty="0"/>
          </a:p>
          <a:p>
            <a:pPr algn="just"/>
            <a:r>
              <a:rPr lang="en-US" sz="2400" b="1" dirty="0">
                <a:latin typeface="Times New Roman" panose="02020603050405020304" pitchFamily="18" charset="0"/>
                <a:cs typeface="Times New Roman" panose="02020603050405020304" pitchFamily="18" charset="0"/>
              </a:rPr>
              <a:t>Step 5: </a:t>
            </a:r>
          </a:p>
          <a:p>
            <a:pPr algn="just"/>
            <a:endParaRPr lang="en-US" sz="2400" b="1" dirty="0">
              <a:latin typeface="Times New Roman" panose="02020603050405020304" pitchFamily="18" charset="0"/>
              <a:cs typeface="Times New Roman" panose="02020603050405020304" pitchFamily="18" charset="0"/>
            </a:endParaRP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Behavioral Analysis and Ransomware Indicators Ransomware often exhibits certain behaviors such as mass file encryption or the creation of ransom notes. You can use Python to detect these behaviors .</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Detect Ransomware File Encryption : Ransomware often encrypts many files quickly. You can monitor the number of files modified or created in a short period.</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Track the creation of ransom notes (.txt, .html,.png files) that contain ransom demands.</a:t>
            </a:r>
          </a:p>
        </p:txBody>
      </p:sp>
    </p:spTree>
    <p:extLst>
      <p:ext uri="{BB962C8B-B14F-4D97-AF65-F5344CB8AC3E}">
        <p14:creationId xmlns:p14="http://schemas.microsoft.com/office/powerpoint/2010/main" val="1792943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4D9C23-FD48-475B-88BD-7A0FDA465560}"/>
              </a:ext>
            </a:extLst>
          </p:cNvPr>
          <p:cNvSpPr txBox="1"/>
          <p:nvPr/>
        </p:nvSpPr>
        <p:spPr>
          <a:xfrm>
            <a:off x="231821" y="243512"/>
            <a:ext cx="11243257" cy="6370975"/>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Step 6: </a:t>
            </a:r>
          </a:p>
          <a:p>
            <a:pPr algn="just"/>
            <a:endParaRPr lang="en-US" sz="2400" b="1" dirty="0">
              <a:latin typeface="Times New Roman" panose="02020603050405020304" pitchFamily="18" charset="0"/>
              <a:cs typeface="Times New Roman" panose="02020603050405020304" pitchFamily="18" charset="0"/>
            </a:endParaRP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Malware Detection with YARA Rules .YARA is a tool that can be used to scan files for malware signatures. </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You can create or use pre-defined YARA rules to detect  ransomware.</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Create or Use YARA Rules :Write YARA rules to detect ransomware-specific patterns, such as file names, encryption algorithms, or ransom notes . </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Scan Files Using YARA : Use Python to automate YARA scanning across files. </a:t>
            </a:r>
          </a:p>
          <a:p>
            <a:pPr marL="342891" indent="-342891"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Step 7: </a:t>
            </a:r>
          </a:p>
          <a:p>
            <a:pPr algn="just"/>
            <a:endParaRPr lang="en-US" sz="2400" b="1" dirty="0">
              <a:latin typeface="Times New Roman" panose="02020603050405020304" pitchFamily="18" charset="0"/>
              <a:cs typeface="Times New Roman" panose="02020603050405020304" pitchFamily="18" charset="0"/>
            </a:endParaRP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Alerting and Automated Response If suspicious activity is detected, it is important to send alerts to administrators or trigger automated responses (e.g., blocking IP addresses, quarantining files).</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Send Alerts : Use Python's smtp lib to send email alerts about suspicious activities.</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Python Automate Response : Automate responses like blocking suspicious IPs or quarantining files using Python .</a:t>
            </a:r>
          </a:p>
        </p:txBody>
      </p:sp>
    </p:spTree>
    <p:extLst>
      <p:ext uri="{BB962C8B-B14F-4D97-AF65-F5344CB8AC3E}">
        <p14:creationId xmlns:p14="http://schemas.microsoft.com/office/powerpoint/2010/main" val="434978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F45614-0517-483E-9141-73A4996D3033}"/>
              </a:ext>
            </a:extLst>
          </p:cNvPr>
          <p:cNvSpPr txBox="1"/>
          <p:nvPr/>
        </p:nvSpPr>
        <p:spPr>
          <a:xfrm>
            <a:off x="334852" y="489398"/>
            <a:ext cx="11307651" cy="378565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Step8:</a:t>
            </a:r>
          </a:p>
          <a:p>
            <a:pPr algn="just"/>
            <a:endParaRPr lang="en-US" sz="2400" b="1" dirty="0">
              <a:latin typeface="Times New Roman" panose="02020603050405020304" pitchFamily="18" charset="0"/>
              <a:cs typeface="Times New Roman" panose="02020603050405020304" pitchFamily="18" charset="0"/>
            </a:endParaRP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Continuous Monitoring and Reporting To be proactive, threat hunting should be an ongoing process. </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Automate continuous scanning and generate detailed reports for each detection event.</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Set Up Continuous Monitoring : Use a task scheduler (</a:t>
            </a:r>
            <a:r>
              <a:rPr lang="en-US" sz="2400" dirty="0" err="1">
                <a:latin typeface="Times New Roman" panose="02020603050405020304" pitchFamily="18" charset="0"/>
                <a:cs typeface="Times New Roman" panose="02020603050405020304" pitchFamily="18" charset="0"/>
              </a:rPr>
              <a:t>eg.cron</a:t>
            </a:r>
            <a:r>
              <a:rPr lang="en-US" sz="2400" dirty="0">
                <a:latin typeface="Times New Roman" panose="02020603050405020304" pitchFamily="18" charset="0"/>
                <a:cs typeface="Times New Roman" panose="02020603050405020304" pitchFamily="18" charset="0"/>
              </a:rPr>
              <a:t> job on Linux or Task Scheduler on Windows) to run Python scripts at regular intervals.</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Generate Reports : Use Python to generate reports on detected ransomware activities, which can be saved in CSV or PDF formats for further analysis</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0321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AD99B1-50A7-3C48-798C-661B62B6F15F}"/>
              </a:ext>
            </a:extLst>
          </p:cNvPr>
          <p:cNvSpPr txBox="1"/>
          <p:nvPr/>
        </p:nvSpPr>
        <p:spPr>
          <a:xfrm>
            <a:off x="433210" y="428179"/>
            <a:ext cx="11325581" cy="5509200"/>
          </a:xfrm>
          <a:prstGeom prst="rect">
            <a:avLst/>
          </a:prstGeom>
          <a:noFill/>
        </p:spPr>
        <p:txBody>
          <a:bodyPr wrap="square" rtlCol="0">
            <a:spAutoFit/>
          </a:bodyPr>
          <a:lstStyle/>
          <a:p>
            <a:pPr algn="just"/>
            <a:r>
              <a:rPr lang="en-US" sz="3200" b="1" dirty="0">
                <a:latin typeface="Times New Roman" panose="02020603050405020304" pitchFamily="18" charset="0"/>
                <a:cs typeface="Times New Roman" panose="02020603050405020304" pitchFamily="18" charset="0"/>
              </a:rPr>
              <a:t>Abstract :</a:t>
            </a:r>
          </a:p>
          <a:p>
            <a:pPr algn="just"/>
            <a:endParaRPr lang="en-US" sz="32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We are Initiating the work in the Domain of  Cyber security for the various  threats  like </a:t>
            </a:r>
          </a:p>
          <a:p>
            <a:pPr algn="just"/>
            <a:r>
              <a:rPr lang="en-US" sz="2400" dirty="0">
                <a:latin typeface="Times New Roman" panose="02020603050405020304" pitchFamily="18" charset="0"/>
                <a:cs typeface="Times New Roman" panose="02020603050405020304" pitchFamily="18" charset="0"/>
              </a:rPr>
              <a:t>Malicious attacks, malware, and ransomware families pose critical security issues to cybersecurity, and it may cause catastrophic damages to computer systems, data centers, web, and mobile applications across various industries and businesses. Traditional anti-ransomware systems struggle to fight against newly created sophisticated attacks. Therefore, state-of-the-art techniques like traditional and neural network-based architectures can be immensely utilized in the development of innovative ransomware solutions. In this paper, we present a feature selection-based framework with adopting different machine learning algorithms including neural network-based architectures to classify the security level for ransomware detection and </a:t>
            </a:r>
            <a:r>
              <a:rPr lang="en-US" sz="2400" dirty="0" err="1">
                <a:latin typeface="Times New Roman" panose="02020603050405020304" pitchFamily="18" charset="0"/>
                <a:cs typeface="Times New Roman" panose="02020603050405020304" pitchFamily="18" charset="0"/>
              </a:rPr>
              <a:t>prevention.The</a:t>
            </a:r>
            <a:r>
              <a:rPr lang="en-US" sz="2400" dirty="0">
                <a:latin typeface="Times New Roman" panose="02020603050405020304" pitchFamily="18" charset="0"/>
                <a:cs typeface="Times New Roman" panose="02020603050405020304" pitchFamily="18" charset="0"/>
              </a:rPr>
              <a:t> experimental results demonstrate that RF classifiers outperform other methods in terms of accuracy, F-beta, and precision scores.</a:t>
            </a:r>
          </a:p>
        </p:txBody>
      </p:sp>
    </p:spTree>
    <p:extLst>
      <p:ext uri="{BB962C8B-B14F-4D97-AF65-F5344CB8AC3E}">
        <p14:creationId xmlns:p14="http://schemas.microsoft.com/office/powerpoint/2010/main" val="4177183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222CDB-3A7E-67DE-6745-421A235FA146}"/>
              </a:ext>
            </a:extLst>
          </p:cNvPr>
          <p:cNvSpPr txBox="1"/>
          <p:nvPr/>
        </p:nvSpPr>
        <p:spPr>
          <a:xfrm>
            <a:off x="270545" y="192839"/>
            <a:ext cx="6094602" cy="646331"/>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Reference </a:t>
            </a:r>
            <a:r>
              <a:rPr lang="en-US" sz="3600" b="1" dirty="0">
                <a:latin typeface="Abadi" panose="020B0604020104020204" pitchFamily="34" charset="0"/>
              </a:rPr>
              <a:t>:</a:t>
            </a:r>
            <a:endParaRPr lang="en-US" sz="3600" dirty="0"/>
          </a:p>
        </p:txBody>
      </p:sp>
      <p:sp>
        <p:nvSpPr>
          <p:cNvPr id="5" name="TextBox 4">
            <a:extLst>
              <a:ext uri="{FF2B5EF4-FFF2-40B4-BE49-F238E27FC236}">
                <a16:creationId xmlns:a16="http://schemas.microsoft.com/office/drawing/2014/main" id="{06A65804-E578-18BB-B9D8-2E67DAE04577}"/>
              </a:ext>
            </a:extLst>
          </p:cNvPr>
          <p:cNvSpPr txBox="1"/>
          <p:nvPr/>
        </p:nvSpPr>
        <p:spPr>
          <a:xfrm>
            <a:off x="662730" y="1023457"/>
            <a:ext cx="11274804" cy="3785652"/>
          </a:xfrm>
          <a:prstGeom prst="rect">
            <a:avLst/>
          </a:prstGeom>
          <a:noFill/>
        </p:spPr>
        <p:txBody>
          <a:bodyPr wrap="square">
            <a:spAutoFit/>
          </a:bodyPr>
          <a:lstStyle/>
          <a:p>
            <a:pPr marL="285750" indent="-285750">
              <a:buFont typeface="Wingdings" panose="05000000000000000000" pitchFamily="2" charset="2"/>
              <a:buChar char="Ø"/>
            </a:pPr>
            <a:r>
              <a:rPr lang="en-US" sz="2400" dirty="0">
                <a:latin typeface="Times New Roman" panose="02020603050405020304" pitchFamily="18" charset="0"/>
                <a:ea typeface="ADLaM Display" panose="020F0502020204030204" pitchFamily="2" charset="0"/>
                <a:cs typeface="Times New Roman" panose="02020603050405020304" pitchFamily="18" charset="0"/>
              </a:rPr>
              <a:t>How Ransomware Attacks, 2021, [online] Available: https://www.sophos.com/en-us/medialibrary/PDFs/technical-papers/sophoslabs-ransomware-behavior-report.pdf. </a:t>
            </a:r>
          </a:p>
          <a:p>
            <a:pPr marL="285750" indent="-285750">
              <a:buFont typeface="Wingdings" panose="05000000000000000000" pitchFamily="2" charset="2"/>
              <a:buChar char="Ø"/>
            </a:pPr>
            <a:r>
              <a:rPr lang="en-US" sz="2400" dirty="0">
                <a:latin typeface="Times New Roman" panose="02020603050405020304" pitchFamily="18" charset="0"/>
                <a:ea typeface="ADLaM Display" panose="020F0502020204030204" pitchFamily="2" charset="0"/>
                <a:cs typeface="Times New Roman" panose="02020603050405020304" pitchFamily="18" charset="0"/>
              </a:rPr>
              <a:t>"Ransomware: Defending Against Digital Extortion" by Allan Liska and Timothy Gallo</a:t>
            </a:r>
          </a:p>
          <a:p>
            <a:pPr marL="285750" indent="-285750">
              <a:buFont typeface="Wingdings" panose="05000000000000000000" pitchFamily="2" charset="2"/>
              <a:buChar char="Ø"/>
            </a:pPr>
            <a:r>
              <a:rPr lang="en-US" sz="2400" dirty="0">
                <a:latin typeface="Times New Roman" panose="02020603050405020304" pitchFamily="18" charset="0"/>
                <a:ea typeface="ADLaM Display" panose="020F0502020204030204" pitchFamily="2" charset="0"/>
                <a:cs typeface="Times New Roman" panose="02020603050405020304" pitchFamily="18" charset="0"/>
              </a:rPr>
              <a:t>"Threat Hunting: A Guide to Threat Hunting and Incident Response" by Fernando Martinez and Ryan Chapman</a:t>
            </a:r>
          </a:p>
          <a:p>
            <a:pPr marL="285750" indent="-285750">
              <a:buFont typeface="Wingdings" panose="05000000000000000000" pitchFamily="2" charset="2"/>
              <a:buChar char="Ø"/>
            </a:pPr>
            <a:r>
              <a:rPr lang="en-US" sz="2400" dirty="0">
                <a:latin typeface="Times New Roman" panose="02020603050405020304" pitchFamily="18" charset="0"/>
                <a:ea typeface="ADLaM Display" panose="020F0502020204030204" pitchFamily="2" charset="0"/>
                <a:cs typeface="Times New Roman" panose="02020603050405020304" pitchFamily="18" charset="0"/>
              </a:rPr>
              <a:t>"Cybersecurity Threats: A Guide to Understanding and Mitigating Threats" by Mark Stanislav </a:t>
            </a:r>
          </a:p>
          <a:p>
            <a:pPr marL="285750" indent="-285750">
              <a:buFont typeface="Wingdings" panose="05000000000000000000" pitchFamily="2" charset="2"/>
              <a:buChar char="Ø"/>
            </a:pPr>
            <a:r>
              <a:rPr lang="en-US" sz="2400" dirty="0" err="1">
                <a:latin typeface="Times New Roman" panose="02020603050405020304" pitchFamily="18" charset="0"/>
                <a:ea typeface="ADLaM Display" panose="020F0502020204030204" pitchFamily="2" charset="0"/>
                <a:cs typeface="Times New Roman" panose="02020603050405020304" pitchFamily="18" charset="0"/>
              </a:rPr>
              <a:t>Sharmeen</a:t>
            </a:r>
            <a:r>
              <a:rPr lang="en-US" sz="2400" dirty="0">
                <a:latin typeface="Times New Roman" panose="02020603050405020304" pitchFamily="18" charset="0"/>
                <a:ea typeface="ADLaM Display" panose="020F0502020204030204" pitchFamily="2" charset="0"/>
                <a:cs typeface="Times New Roman" panose="02020603050405020304" pitchFamily="18" charset="0"/>
              </a:rPr>
              <a:t> , Y. A. Ahmed, S. Huda, B. S. </a:t>
            </a:r>
            <a:r>
              <a:rPr lang="en-US" sz="2400" dirty="0" err="1">
                <a:latin typeface="Times New Roman" panose="02020603050405020304" pitchFamily="18" charset="0"/>
                <a:ea typeface="ADLaM Display" panose="020F0502020204030204" pitchFamily="2" charset="0"/>
                <a:cs typeface="Times New Roman" panose="02020603050405020304" pitchFamily="18" charset="0"/>
              </a:rPr>
              <a:t>Kocer</a:t>
            </a:r>
            <a:r>
              <a:rPr lang="en-US" sz="2400" dirty="0">
                <a:latin typeface="Times New Roman" panose="02020603050405020304" pitchFamily="18" charset="0"/>
                <a:ea typeface="ADLaM Display" panose="020F0502020204030204" pitchFamily="2" charset="0"/>
                <a:cs typeface="Times New Roman" panose="02020603050405020304" pitchFamily="18" charset="0"/>
              </a:rPr>
              <a:t> and M. M. Hassan, "Avoiding future digital extortion through robust protection against ransomware threats using deep learning based adaptive approaches", IEEE Access, vol. 8, pp. 24522-24534, 2020</a:t>
            </a:r>
          </a:p>
        </p:txBody>
      </p:sp>
    </p:spTree>
    <p:extLst>
      <p:ext uri="{BB962C8B-B14F-4D97-AF65-F5344CB8AC3E}">
        <p14:creationId xmlns:p14="http://schemas.microsoft.com/office/powerpoint/2010/main" val="756180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C295AE-0003-C7D2-EB95-5F9C67549C4E}"/>
              </a:ext>
            </a:extLst>
          </p:cNvPr>
          <p:cNvSpPr txBox="1"/>
          <p:nvPr/>
        </p:nvSpPr>
        <p:spPr>
          <a:xfrm>
            <a:off x="317973" y="407039"/>
            <a:ext cx="6029587" cy="1077218"/>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Conclusion :</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40AD1E4-9D8C-4BD2-08F1-A4D196FAF487}"/>
              </a:ext>
            </a:extLst>
          </p:cNvPr>
          <p:cNvSpPr txBox="1"/>
          <p:nvPr/>
        </p:nvSpPr>
        <p:spPr>
          <a:xfrm>
            <a:off x="317973" y="1169377"/>
            <a:ext cx="11874027" cy="2123658"/>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ea typeface="ADLaM Display" panose="020F0502020204030204" pitchFamily="2" charset="0"/>
                <a:cs typeface="Times New Roman" panose="02020603050405020304" pitchFamily="18" charset="0"/>
              </a:rPr>
              <a:t>Ransomware has emerged as one of the most significant and evolving cybersecurity threats facing organizations and individuals in the digital age. </a:t>
            </a:r>
          </a:p>
          <a:p>
            <a:pPr marL="342900" indent="-342900" algn="just">
              <a:buFont typeface="Wingdings" panose="05000000000000000000" pitchFamily="2" charset="2"/>
              <a:buChar char="Ø"/>
            </a:pPr>
            <a:r>
              <a:rPr lang="en-US" sz="2400" dirty="0">
                <a:latin typeface="Times New Roman" panose="02020603050405020304" pitchFamily="18" charset="0"/>
                <a:ea typeface="ADLaM Display" panose="020F0502020204030204" pitchFamily="2" charset="0"/>
                <a:cs typeface="Times New Roman" panose="02020603050405020304" pitchFamily="18" charset="0"/>
              </a:rPr>
              <a:t>This paper has provided a comprehensive analysis of current trends in ransomware attacks, examined detection and mitigation strategies, and explored future predictions and research directions.</a:t>
            </a:r>
          </a:p>
          <a:p>
            <a:pPr marL="171450" indent="-171450" algn="just">
              <a:buFont typeface="Wingdings" panose="05000000000000000000" pitchFamily="2" charset="2"/>
              <a:buChar char="Ø"/>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653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FACA45-2AB1-10BA-9F9F-C5ACF15C6183}"/>
              </a:ext>
            </a:extLst>
          </p:cNvPr>
          <p:cNvSpPr txBox="1"/>
          <p:nvPr/>
        </p:nvSpPr>
        <p:spPr>
          <a:xfrm>
            <a:off x="312490" y="100560"/>
            <a:ext cx="828622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Future Scope :</a:t>
            </a:r>
          </a:p>
        </p:txBody>
      </p:sp>
      <p:sp>
        <p:nvSpPr>
          <p:cNvPr id="5" name="TextBox 4">
            <a:extLst>
              <a:ext uri="{FF2B5EF4-FFF2-40B4-BE49-F238E27FC236}">
                <a16:creationId xmlns:a16="http://schemas.microsoft.com/office/drawing/2014/main" id="{47748049-EC5E-5779-544A-81FCC6FA7389}"/>
              </a:ext>
            </a:extLst>
          </p:cNvPr>
          <p:cNvSpPr txBox="1"/>
          <p:nvPr/>
        </p:nvSpPr>
        <p:spPr>
          <a:xfrm>
            <a:off x="383097" y="1025069"/>
            <a:ext cx="11425806" cy="2308324"/>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future scope of ransomware threat hunting will likely focus heavily on utilizing advanced AI and machine learning techniques to proactively identify suspicious activity across networks, detect early signs of ransomware attacks through behavioral analysis, and rapidly respond to potential threats by leveraging automated tools and threat intelligence, especially as ransomware actors become more sophisticated in their methods. </a:t>
            </a:r>
          </a:p>
        </p:txBody>
      </p:sp>
    </p:spTree>
    <p:extLst>
      <p:ext uri="{BB962C8B-B14F-4D97-AF65-F5344CB8AC3E}">
        <p14:creationId xmlns:p14="http://schemas.microsoft.com/office/powerpoint/2010/main" val="1006534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67599F-0F43-EDC3-FC7C-BE41037E374A}"/>
              </a:ext>
            </a:extLst>
          </p:cNvPr>
          <p:cNvSpPr txBox="1"/>
          <p:nvPr/>
        </p:nvSpPr>
        <p:spPr>
          <a:xfrm>
            <a:off x="3047268" y="1819898"/>
            <a:ext cx="6097464" cy="2431435"/>
          </a:xfrm>
          <a:prstGeom prst="rect">
            <a:avLst/>
          </a:prstGeom>
          <a:noFill/>
        </p:spPr>
        <p:txBody>
          <a:bodyPr wrap="square">
            <a:spAutoFit/>
          </a:bodyPr>
          <a:lstStyle/>
          <a:p>
            <a:endParaRPr lang="en-US" dirty="0"/>
          </a:p>
          <a:p>
            <a:endParaRPr lang="en-US" dirty="0"/>
          </a:p>
          <a:p>
            <a:endParaRPr lang="en-US" dirty="0"/>
          </a:p>
          <a:p>
            <a:r>
              <a:rPr lang="en-US" dirty="0">
                <a:latin typeface="Times New Roman" panose="02020603050405020304" pitchFamily="18" charset="0"/>
                <a:cs typeface="Times New Roman" panose="02020603050405020304" pitchFamily="18" charset="0"/>
              </a:rPr>
              <a:t>         </a:t>
            </a:r>
            <a:r>
              <a:rPr lang="en-US" sz="8000" b="1" dirty="0">
                <a:latin typeface="Times New Roman" panose="02020603050405020304" pitchFamily="18" charset="0"/>
                <a:cs typeface="Times New Roman" panose="02020603050405020304" pitchFamily="18" charset="0"/>
              </a:rPr>
              <a:t>Thank You</a:t>
            </a:r>
          </a:p>
          <a:p>
            <a:endParaRPr lang="en-US" dirty="0"/>
          </a:p>
        </p:txBody>
      </p:sp>
    </p:spTree>
    <p:extLst>
      <p:ext uri="{BB962C8B-B14F-4D97-AF65-F5344CB8AC3E}">
        <p14:creationId xmlns:p14="http://schemas.microsoft.com/office/powerpoint/2010/main" val="3879970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E8F43C-891F-6801-4C27-3290529662CE}"/>
              </a:ext>
            </a:extLst>
          </p:cNvPr>
          <p:cNvSpPr txBox="1"/>
          <p:nvPr/>
        </p:nvSpPr>
        <p:spPr>
          <a:xfrm>
            <a:off x="457201" y="483578"/>
            <a:ext cx="241021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B3A0A912-0B20-752D-1B09-9E21664457F9}"/>
              </a:ext>
            </a:extLst>
          </p:cNvPr>
          <p:cNvSpPr txBox="1"/>
          <p:nvPr/>
        </p:nvSpPr>
        <p:spPr>
          <a:xfrm>
            <a:off x="457202" y="1266093"/>
            <a:ext cx="11421207" cy="4524315"/>
          </a:xfrm>
          <a:prstGeom prst="rect">
            <a:avLst/>
          </a:prstGeom>
          <a:noFill/>
        </p:spPr>
        <p:txBody>
          <a:bodyPr wrap="square" rtlCol="0">
            <a:spAutoFit/>
          </a:bodyPr>
          <a:lstStyle/>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Ransomware attacks have emerged as one of the most disruptive cyber threats, targeting organizations and individuals worldwide.</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These malicious programs encrypt victims' data, demanding payment for its release, and often inflict financial and reputational damage. </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As the sophistication of ransomware continues to evolve, proactive measures like threat hunting have become critical for cybersecurity Professionals.</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Threat hunting is a proactive approach to detecting and mitigating potential threats before they cause harm. </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Unlike traditional reactive defense mechanisms, it involves actively searching for hidden indicators of compromise (IoC) within an organization's network.</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By identifying anomalies and patterns indicative of ransomware activity, organizations can neutralize threats early and strengthen their overall security posture</a:t>
            </a:r>
            <a:r>
              <a:rPr lang="en-US" dirty="0"/>
              <a:t>.</a:t>
            </a:r>
          </a:p>
        </p:txBody>
      </p:sp>
    </p:spTree>
    <p:extLst>
      <p:ext uri="{BB962C8B-B14F-4D97-AF65-F5344CB8AC3E}">
        <p14:creationId xmlns:p14="http://schemas.microsoft.com/office/powerpoint/2010/main" val="5503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 of a computer network&#10;&#10;Description automatically generated">
            <a:extLst>
              <a:ext uri="{FF2B5EF4-FFF2-40B4-BE49-F238E27FC236}">
                <a16:creationId xmlns:a16="http://schemas.microsoft.com/office/drawing/2014/main" id="{357013BE-D52B-5E84-4FF3-B44CBE704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714406"/>
            <a:ext cx="10287000" cy="5890855"/>
          </a:xfrm>
          <a:prstGeom prst="rect">
            <a:avLst/>
          </a:prstGeom>
        </p:spPr>
      </p:pic>
      <p:sp>
        <p:nvSpPr>
          <p:cNvPr id="6" name="TextBox 5">
            <a:extLst>
              <a:ext uri="{FF2B5EF4-FFF2-40B4-BE49-F238E27FC236}">
                <a16:creationId xmlns:a16="http://schemas.microsoft.com/office/drawing/2014/main" id="{8364CE1F-00C6-E453-3697-0B3EAA7D0E9B}"/>
              </a:ext>
            </a:extLst>
          </p:cNvPr>
          <p:cNvSpPr txBox="1"/>
          <p:nvPr/>
        </p:nvSpPr>
        <p:spPr>
          <a:xfrm>
            <a:off x="290146" y="252740"/>
            <a:ext cx="439615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Structure of Attack:</a:t>
            </a:r>
          </a:p>
        </p:txBody>
      </p:sp>
    </p:spTree>
    <p:extLst>
      <p:ext uri="{BB962C8B-B14F-4D97-AF65-F5344CB8AC3E}">
        <p14:creationId xmlns:p14="http://schemas.microsoft.com/office/powerpoint/2010/main" val="350387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A512B87-CD29-D462-CF0C-9B9797BB3DE8}"/>
              </a:ext>
            </a:extLst>
          </p:cNvPr>
          <p:cNvSpPr>
            <a:spLocks noGrp="1"/>
          </p:cNvSpPr>
          <p:nvPr>
            <p:ph type="subTitle" idx="1"/>
          </p:nvPr>
        </p:nvSpPr>
        <p:spPr>
          <a:xfrm>
            <a:off x="254468" y="289775"/>
            <a:ext cx="11937533" cy="6278451"/>
          </a:xfrm>
        </p:spPr>
        <p:txBody>
          <a:bodyPr>
            <a:noAutofit/>
          </a:bodyPr>
          <a:lstStyle/>
          <a:p>
            <a:pPr algn="l"/>
            <a:r>
              <a:rPr lang="en-US" sz="3200" b="1" dirty="0">
                <a:latin typeface="Times New Roman" panose="02020603050405020304" pitchFamily="18" charset="0"/>
                <a:cs typeface="Times New Roman" panose="02020603050405020304" pitchFamily="18" charset="0"/>
              </a:rPr>
              <a:t>Problem Statement :</a:t>
            </a:r>
          </a:p>
          <a:p>
            <a:pPr marL="342891" indent="-342891" algn="just">
              <a:lnSpc>
                <a:spcPct val="11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Ransomware attacks have become increasingly prevalent and devastating, targeting individuals, organizations, and critical infrastructure.</a:t>
            </a:r>
          </a:p>
          <a:p>
            <a:pPr marL="342891" indent="-342891" algn="just">
              <a:lnSpc>
                <a:spcPct val="11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These attacks encrypt sensitive data, demanding ransom payments in exchange for decryption keys. The attacker then demands a ransom, usually in cryptocurrency, in exchange for the decryption key or for restoring access to the system.</a:t>
            </a:r>
          </a:p>
          <a:p>
            <a:pPr algn="l"/>
            <a:r>
              <a:rPr lang="en-US" sz="3200" b="1" dirty="0">
                <a:latin typeface="Times New Roman" panose="02020603050405020304" pitchFamily="18" charset="0"/>
                <a:cs typeface="Times New Roman" panose="02020603050405020304" pitchFamily="18" charset="0"/>
              </a:rPr>
              <a:t>The consequences include:</a:t>
            </a:r>
          </a:p>
          <a:p>
            <a:pPr marL="342891" indent="-342891"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Financial losses</a:t>
            </a:r>
          </a:p>
          <a:p>
            <a:pPr marL="342891" indent="-342891"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breaches</a:t>
            </a:r>
          </a:p>
          <a:p>
            <a:pPr marL="342891" indent="-342891"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System downtime</a:t>
            </a:r>
          </a:p>
          <a:p>
            <a:pPr marL="342891" indent="-342891"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Reputation damage</a:t>
            </a:r>
          </a:p>
          <a:p>
            <a:pPr marL="342891" indent="-342891"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Potential national security threats</a:t>
            </a:r>
          </a:p>
        </p:txBody>
      </p:sp>
    </p:spTree>
    <p:extLst>
      <p:ext uri="{BB962C8B-B14F-4D97-AF65-F5344CB8AC3E}">
        <p14:creationId xmlns:p14="http://schemas.microsoft.com/office/powerpoint/2010/main" val="389412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80BE33-7F48-4617-34E6-56ACA0106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998" y="673100"/>
            <a:ext cx="10207903" cy="5445595"/>
          </a:xfrm>
          <a:prstGeom prst="rect">
            <a:avLst/>
          </a:prstGeom>
        </p:spPr>
      </p:pic>
    </p:spTree>
    <p:extLst>
      <p:ext uri="{BB962C8B-B14F-4D97-AF65-F5344CB8AC3E}">
        <p14:creationId xmlns:p14="http://schemas.microsoft.com/office/powerpoint/2010/main" val="4017462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2D6109B-DCC9-4B59-9876-C1FD6A40E24D}"/>
              </a:ext>
            </a:extLst>
          </p:cNvPr>
          <p:cNvSpPr txBox="1"/>
          <p:nvPr/>
        </p:nvSpPr>
        <p:spPr>
          <a:xfrm>
            <a:off x="425004" y="167427"/>
            <a:ext cx="3517161"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Proposed solution</a:t>
            </a:r>
          </a:p>
        </p:txBody>
      </p:sp>
      <p:sp>
        <p:nvSpPr>
          <p:cNvPr id="8" name="TextBox 7">
            <a:extLst>
              <a:ext uri="{FF2B5EF4-FFF2-40B4-BE49-F238E27FC236}">
                <a16:creationId xmlns:a16="http://schemas.microsoft.com/office/drawing/2014/main" id="{8D8E59BE-AFFA-40C5-A8FA-8E456C233AA5}"/>
              </a:ext>
            </a:extLst>
          </p:cNvPr>
          <p:cNvSpPr txBox="1"/>
          <p:nvPr/>
        </p:nvSpPr>
        <p:spPr>
          <a:xfrm>
            <a:off x="283336" y="752201"/>
            <a:ext cx="11550203" cy="6001643"/>
          </a:xfrm>
          <a:prstGeom prst="rect">
            <a:avLst/>
          </a:prstGeom>
          <a:noFill/>
        </p:spPr>
        <p:txBody>
          <a:bodyPr wrap="square" rtlCol="0">
            <a:spAutoFit/>
          </a:bodyPr>
          <a:lstStyle/>
          <a:p>
            <a:pPr marL="285744" indent="-285744"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Develop a Python-based tool to detect and hunt ransomware threats in real-time.</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Methodologies used:</a:t>
            </a:r>
          </a:p>
          <a:p>
            <a:pPr algn="just"/>
            <a:endParaRPr lang="en-US" sz="2400" b="1" dirty="0">
              <a:latin typeface="Times New Roman" panose="02020603050405020304" pitchFamily="18" charset="0"/>
              <a:cs typeface="Times New Roman" panose="02020603050405020304" pitchFamily="18" charset="0"/>
            </a:endParaRPr>
          </a:p>
          <a:p>
            <a:pPr marL="342891" indent="-342891"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Data Collection</a:t>
            </a:r>
            <a:r>
              <a:rPr lang="en-US" sz="2400" dirty="0">
                <a:latin typeface="Times New Roman" panose="02020603050405020304" pitchFamily="18" charset="0"/>
                <a:cs typeface="Times New Roman" panose="02020603050405020304" pitchFamily="18" charset="0"/>
              </a:rPr>
              <a:t>: Collect samples of known ransomware families and analyze their behavior, API calls, and network traffic.</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Feature Engineering</a:t>
            </a:r>
            <a:r>
              <a:rPr lang="en-US" sz="2400" dirty="0">
                <a:latin typeface="Times New Roman" panose="02020603050405020304" pitchFamily="18" charset="0"/>
                <a:cs typeface="Times New Roman" panose="02020603050405020304" pitchFamily="18" charset="0"/>
              </a:rPr>
              <a:t>: Extract relevant features from the collected data, such as API call sequences, network traffic patterns, and file system interactions.</a:t>
            </a:r>
          </a:p>
          <a:p>
            <a:pPr marL="342891" indent="-342891"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Machine Learning</a:t>
            </a:r>
            <a:r>
              <a:rPr lang="en-US" sz="2400" dirty="0">
                <a:latin typeface="Times New Roman" panose="02020603050405020304" pitchFamily="18" charset="0"/>
                <a:cs typeface="Times New Roman" panose="02020603050405020304" pitchFamily="18" charset="0"/>
              </a:rPr>
              <a:t>: Train a machine learning model using the extracted features to classify malware as ransomware or .</a:t>
            </a:r>
          </a:p>
          <a:p>
            <a:pPr marL="342891" indent="-342891"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Real-time Detection</a:t>
            </a:r>
            <a:r>
              <a:rPr lang="en-US" sz="2400" dirty="0">
                <a:latin typeface="Times New Roman" panose="02020603050405020304" pitchFamily="18" charset="0"/>
                <a:cs typeface="Times New Roman" panose="02020603050405020304" pitchFamily="18" charset="0"/>
              </a:rPr>
              <a:t>: Implement a real-time detection system that monitors system activity and network traffic for signs of ransomware.</a:t>
            </a:r>
          </a:p>
          <a:p>
            <a:pPr marL="342891" indent="-342891"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Alerting and Reporting: </a:t>
            </a:r>
            <a:r>
              <a:rPr lang="en-US" sz="2400" dirty="0">
                <a:latin typeface="Times New Roman" panose="02020603050405020304" pitchFamily="18" charset="0"/>
                <a:cs typeface="Times New Roman" panose="02020603050405020304" pitchFamily="18" charset="0"/>
              </a:rPr>
              <a:t>Generate alerts and reports when ransomware is detected, including detailed information about the attack.</a:t>
            </a:r>
          </a:p>
          <a:p>
            <a:pPr marL="342891" indent="-342891"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Continuous Improvement: </a:t>
            </a:r>
            <a:r>
              <a:rPr lang="en-US" sz="2400" dirty="0">
                <a:latin typeface="Times New Roman" panose="02020603050405020304" pitchFamily="18" charset="0"/>
                <a:cs typeface="Times New Roman" panose="02020603050405020304" pitchFamily="18" charset="0"/>
              </a:rPr>
              <a:t>Continuously update the tool with new ransomware samples and improve the machine learning model's accuracy.</a:t>
            </a:r>
          </a:p>
        </p:txBody>
      </p:sp>
    </p:spTree>
    <p:extLst>
      <p:ext uri="{BB962C8B-B14F-4D97-AF65-F5344CB8AC3E}">
        <p14:creationId xmlns:p14="http://schemas.microsoft.com/office/powerpoint/2010/main" val="272894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FE7CA3-4EC6-3A02-78A6-F04847BF9BD4}"/>
              </a:ext>
            </a:extLst>
          </p:cNvPr>
          <p:cNvSpPr txBox="1"/>
          <p:nvPr/>
        </p:nvSpPr>
        <p:spPr>
          <a:xfrm>
            <a:off x="501161" y="422031"/>
            <a:ext cx="258756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Why Python?</a:t>
            </a:r>
          </a:p>
        </p:txBody>
      </p:sp>
      <p:sp>
        <p:nvSpPr>
          <p:cNvPr id="3" name="TextBox 2">
            <a:extLst>
              <a:ext uri="{FF2B5EF4-FFF2-40B4-BE49-F238E27FC236}">
                <a16:creationId xmlns:a16="http://schemas.microsoft.com/office/drawing/2014/main" id="{428BBF20-4005-DE1A-0798-02635B400D5E}"/>
              </a:ext>
            </a:extLst>
          </p:cNvPr>
          <p:cNvSpPr txBox="1"/>
          <p:nvPr/>
        </p:nvSpPr>
        <p:spPr>
          <a:xfrm>
            <a:off x="571903" y="1196158"/>
            <a:ext cx="10893671" cy="4893647"/>
          </a:xfrm>
          <a:prstGeom prst="rect">
            <a:avLst/>
          </a:prstGeom>
          <a:noFill/>
        </p:spPr>
        <p:txBody>
          <a:bodyPr wrap="square" rtlCol="0">
            <a:spAutoFit/>
          </a:bodyPr>
          <a:lstStyle/>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Python, with its simplicity and extensive libraries, is an ideal language for ransomware threat hunting.</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Python's robust capabilities allow cybersecurity professionals to automate tasks such as scanning file systems for suspicious patterns, analyzing network traffic for ransomware signatures, and correlating logs to detect anomalies. </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Additionally, Python libraries like </a:t>
            </a:r>
            <a:r>
              <a:rPr lang="en-US" sz="2400" dirty="0" err="1">
                <a:latin typeface="Times New Roman" panose="02020603050405020304" pitchFamily="18" charset="0"/>
                <a:cs typeface="Times New Roman" panose="02020603050405020304" pitchFamily="18" charset="0"/>
              </a:rPr>
              <a:t>Scapy</a:t>
            </a:r>
            <a:r>
              <a:rPr lang="en-US" sz="2400" dirty="0">
                <a:latin typeface="Times New Roman" panose="02020603050405020304" pitchFamily="18" charset="0"/>
                <a:cs typeface="Times New Roman" panose="02020603050405020304" pitchFamily="18" charset="0"/>
              </a:rPr>
              <a:t>, YARA-python, and pandas empower analysts to build custom tools tailored to their specific security requirements. </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guide explores the use of Python for ransomware threat hunting, providing practical insights into detecting and mitigating ransomware threats. </a:t>
            </a:r>
          </a:p>
          <a:p>
            <a:pPr marL="342891" indent="-342891"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covers techniques for identifying ransomware behavior, developing detection scripts, and leveraging Python's ecosystem to enhance threat-hunting capabilities. By the end, readers will understand how to use Python as a powerful ally in the fight against ransomware.</a:t>
            </a:r>
          </a:p>
        </p:txBody>
      </p:sp>
    </p:spTree>
    <p:extLst>
      <p:ext uri="{BB962C8B-B14F-4D97-AF65-F5344CB8AC3E}">
        <p14:creationId xmlns:p14="http://schemas.microsoft.com/office/powerpoint/2010/main" val="4003055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F2F9-8163-9E71-75C7-847AD9E25AE8}"/>
              </a:ext>
            </a:extLst>
          </p:cNvPr>
          <p:cNvSpPr>
            <a:spLocks noGrp="1"/>
          </p:cNvSpPr>
          <p:nvPr>
            <p:ph type="title"/>
          </p:nvPr>
        </p:nvSpPr>
        <p:spPr>
          <a:xfrm>
            <a:off x="594949" y="1"/>
            <a:ext cx="10720755" cy="1085607"/>
          </a:xfrm>
        </p:spPr>
        <p:txBody>
          <a:bodyPr>
            <a:normAutofit/>
          </a:bodyPr>
          <a:lstStyle/>
          <a:p>
            <a:r>
              <a:rPr lang="en-US" sz="3200" b="1" dirty="0">
                <a:latin typeface="Times New Roman" panose="02020603050405020304" pitchFamily="18" charset="0"/>
                <a:cs typeface="Times New Roman" panose="02020603050405020304" pitchFamily="18" charset="0"/>
              </a:rPr>
              <a:t>Technologies Used:</a:t>
            </a:r>
          </a:p>
        </p:txBody>
      </p:sp>
      <p:sp>
        <p:nvSpPr>
          <p:cNvPr id="7" name="Content Placeholder 6">
            <a:extLst>
              <a:ext uri="{FF2B5EF4-FFF2-40B4-BE49-F238E27FC236}">
                <a16:creationId xmlns:a16="http://schemas.microsoft.com/office/drawing/2014/main" id="{918B6102-EFD7-6D78-D0EB-4602D7DEC296}"/>
              </a:ext>
            </a:extLst>
          </p:cNvPr>
          <p:cNvSpPr>
            <a:spLocks noGrp="1"/>
          </p:cNvSpPr>
          <p:nvPr>
            <p:ph idx="1"/>
          </p:nvPr>
        </p:nvSpPr>
        <p:spPr>
          <a:xfrm>
            <a:off x="594949" y="1085605"/>
            <a:ext cx="10122876" cy="3942131"/>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Machine Learning (ML): Train models to recognize ransomware patterns.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Deep Learning (DL): Utilize Convolutional Neural Networks (CNNs) for image-based detection.</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Natural Language Processing (NLP): Analyze ransomware notes and communication.</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File Analysis: Examine file attributes, entropy, and signatures.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System Monitoring: Track system calls, API interactions, and network activity.</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Behavioral Analysis: Monitor process behavior and system changes</a:t>
            </a:r>
            <a:r>
              <a:rPr lang="en-US" dirty="0"/>
              <a:t>.</a:t>
            </a:r>
          </a:p>
        </p:txBody>
      </p:sp>
    </p:spTree>
    <p:extLst>
      <p:ext uri="{BB962C8B-B14F-4D97-AF65-F5344CB8AC3E}">
        <p14:creationId xmlns:p14="http://schemas.microsoft.com/office/powerpoint/2010/main" val="3890284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1331</TotalTime>
  <Words>2304</Words>
  <Application>Microsoft Office PowerPoint</Application>
  <PresentationFormat>Widescreen</PresentationFormat>
  <Paragraphs>189</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Abadi</vt:lpstr>
      <vt:lpstr>Aptos</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Technologies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jjeni0211@gmail.com</dc:creator>
  <cp:lastModifiedBy>mohith reddy</cp:lastModifiedBy>
  <cp:revision>15</cp:revision>
  <dcterms:created xsi:type="dcterms:W3CDTF">2024-11-19T10:32:23Z</dcterms:created>
  <dcterms:modified xsi:type="dcterms:W3CDTF">2024-11-28T05:57:23Z</dcterms:modified>
</cp:coreProperties>
</file>