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2"/>
  </p:notesMasterIdLst>
  <p:sldIdLst>
    <p:sldId id="280" r:id="rId2"/>
    <p:sldId id="281" r:id="rId3"/>
    <p:sldId id="282" r:id="rId4"/>
    <p:sldId id="283" r:id="rId5"/>
    <p:sldId id="284" r:id="rId6"/>
    <p:sldId id="285" r:id="rId7"/>
    <p:sldId id="286" r:id="rId8"/>
    <p:sldId id="287" r:id="rId9"/>
    <p:sldId id="288" r:id="rId10"/>
    <p:sldId id="289" r:id="rId11"/>
    <p:sldId id="291" r:id="rId12"/>
    <p:sldId id="292" r:id="rId13"/>
    <p:sldId id="293" r:id="rId14"/>
    <p:sldId id="294" r:id="rId15"/>
    <p:sldId id="295" r:id="rId16"/>
    <p:sldId id="296" r:id="rId17"/>
    <p:sldId id="297" r:id="rId18"/>
    <p:sldId id="298" r:id="rId19"/>
    <p:sldId id="299" r:id="rId20"/>
    <p:sldId id="300"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3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user\Desktop\naan%20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smtClean="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smtClean="0"/>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smtClean="0"/>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smtClean="0"/>
            <a:t>Compensation</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smtClean="0"/>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smtClean="0"/>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t>
        <a:bodyPr/>
        <a:lstStyle/>
        <a:p>
          <a:endParaRPr lang="en-IN"/>
        </a:p>
      </dgm:t>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t>
        <a:bodyPr/>
        <a:lstStyle/>
        <a:p>
          <a:endParaRPr lang="en-IN"/>
        </a:p>
      </dgm:t>
    </dgm:pt>
    <dgm:pt modelId="{F09B0D14-E37C-4699-B140-7C0C523F88E1}" type="pres">
      <dgm:prSet presAssocID="{18E9BCC6-90B1-4C48-9008-584C5B5D80C6}" presName="Name25" presStyleLbl="parChTrans1D1" presStyleIdx="0" presStyleCnt="1"/>
      <dgm:spPr/>
      <dgm:t>
        <a:bodyPr/>
        <a:lstStyle/>
        <a:p>
          <a:endParaRPr lang="en-IN"/>
        </a:p>
      </dgm:t>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t>
        <a:bodyPr/>
        <a:lstStyle/>
        <a:p>
          <a:endParaRPr lang="en-IN"/>
        </a:p>
      </dgm:t>
    </dgm:pt>
    <dgm:pt modelId="{FC92C6D7-4D9C-49AB-899E-6FFDB640E74E}" type="pres">
      <dgm:prSet presAssocID="{3F345971-7F5A-4586-8AEC-06974C2D4F58}" presName="childNode" presStyleLbl="revTx" presStyleIdx="0" presStyleCnt="1">
        <dgm:presLayoutVars>
          <dgm:bulletEnabled val="1"/>
        </dgm:presLayoutVars>
      </dgm:prSet>
      <dgm:spPr/>
      <dgm:t>
        <a:bodyPr/>
        <a:lstStyle/>
        <a:p>
          <a:endParaRPr lang="en-IN"/>
        </a:p>
      </dgm:t>
    </dgm:pt>
  </dgm:ptLst>
  <dgm:cxnLst>
    <dgm:cxn modelId="{3C61D028-0888-48D1-AB14-E31D8E46B06E}" type="presOf" srcId="{3A76C8A7-2ED6-4D45-982D-B576357BA314}" destId="{FC92C6D7-4D9C-49AB-899E-6FFDB640E74E}"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CC3869FE-1F26-4667-BA17-8211E7ACD732}" srcId="{3F345971-7F5A-4586-8AEC-06974C2D4F58}" destId="{39892338-7C0A-4FA7-A82B-B98DAC5FEBC8}" srcOrd="4" destOrd="0" parTransId="{0CF77C93-8B97-4D6F-8AB7-995D4E6B5D14}" sibTransId="{3055407D-9E93-4387-939F-9C963CA6E8E6}"/>
    <dgm:cxn modelId="{F9309B94-665C-44C8-A1CD-7F1298705D64}" type="presOf" srcId="{2E104625-38D7-4735-B44A-6C16535E6378}" destId="{5050D8CE-89EF-43EF-8C70-F0E3DB8982E3}" srcOrd="0" destOrd="0" presId="urn:microsoft.com/office/officeart/2005/8/layout/radial2"/>
    <dgm:cxn modelId="{1ABA74B9-6D37-469E-AA41-80EE76D12611}" type="presOf" srcId="{9B4097E7-1E0C-4E92-A238-437923B8DB4B}" destId="{FC92C6D7-4D9C-49AB-899E-6FFDB640E74E}" srcOrd="0" destOrd="1"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8AA7A58C-D3DE-4075-BB26-F63AD1118A33}" srcId="{3F345971-7F5A-4586-8AEC-06974C2D4F58}" destId="{9B4097E7-1E0C-4E92-A238-437923B8DB4B}" srcOrd="1" destOrd="0" parTransId="{B418DA6F-941C-4B07-BBEE-E46448137F67}" sibTransId="{38A20F30-7238-4EB9-8C11-E070A8B9E8BB}"/>
    <dgm:cxn modelId="{C12DC612-A20C-4F2F-B840-D9F6700FC5E7}" type="presOf" srcId="{3F345971-7F5A-4586-8AEC-06974C2D4F58}" destId="{04322C53-86B4-4747-934D-6B1B88815D9C}"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D9157D7B-14D3-47E8-8B48-DFF816A8CF9C}" srcId="{3F345971-7F5A-4586-8AEC-06974C2D4F58}" destId="{5DAC9FA3-F308-48E5-BBCE-CFA1297D5562}" srcOrd="2" destOrd="0" parTransId="{388EC27C-3ECE-45CB-9D50-EF1761435E25}" sibTransId="{DAAD7BB6-61C7-4535-8504-2BBA6944B9DF}"/>
    <dgm:cxn modelId="{24872299-9207-4333-A3F4-401FCA54ACF3}" type="presOf" srcId="{5DAC9FA3-F308-48E5-BBCE-CFA1297D5562}" destId="{FC92C6D7-4D9C-49AB-899E-6FFDB640E74E}" srcOrd="0" destOrd="2" presId="urn:microsoft.com/office/officeart/2005/8/layout/radial2"/>
    <dgm:cxn modelId="{5417B1C5-7E7E-4361-A6BF-419D64881A66}" type="presOf" srcId="{18E9BCC6-90B1-4C48-9008-584C5B5D80C6}" destId="{F09B0D14-E37C-4699-B140-7C0C523F88E1}" srcOrd="0" destOrd="0" presId="urn:microsoft.com/office/officeart/2005/8/layout/radial2"/>
    <dgm:cxn modelId="{A814D68C-3AF4-43E9-B4A3-751E52E3DFE0}" srcId="{3F345971-7F5A-4586-8AEC-06974C2D4F58}" destId="{96BD259F-F624-41BC-995F-252217AC5B86}" srcOrd="3" destOrd="0" parTransId="{CF9DDA77-FE1F-408E-A548-CAAE36E630C9}" sibTransId="{EB131DC8-F32B-440C-BCB3-20122661EA7B}"/>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04-10-2024</a:t>
            </a:fld>
            <a:endParaRPr lang="en-IN"/>
          </a:p>
        </p:txBody>
      </p:sp>
      <p:sp>
        <p:nvSpPr>
          <p:cNvPr id="104871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2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69037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383121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p:sp>
      <p:sp>
        <p:nvSpPr>
          <p:cNvPr id="1048666" name="Notes Placeholder 2"/>
          <p:cNvSpPr>
            <a:spLocks noGrp="1"/>
          </p:cNvSpPr>
          <p:nvPr>
            <p:ph type="body" idx="1"/>
          </p:nvPr>
        </p:nvSpPr>
        <p:spPr/>
        <p:txBody>
          <a:bodyPr/>
          <a:lstStyle/>
          <a:p>
            <a:endParaRPr lang="en-IN"/>
          </a:p>
        </p:txBody>
      </p:sp>
      <p:sp>
        <p:nvSpPr>
          <p:cNvPr id="1048667"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02101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6" name="Holder 3"/>
          <p:cNvSpPr>
            <a:spLocks noGrp="1"/>
          </p:cNvSpPr>
          <p:nvPr>
            <p:ph type="body" idx="1"/>
          </p:nvPr>
        </p:nvSpPr>
        <p:spPr/>
        <p:txBody>
          <a:bodyPr lIns="0" tIns="0" rIns="0" bIns="0"/>
          <a:lstStyle/>
          <a:p>
            <a:endParaRPr/>
          </a:p>
        </p:txBody>
      </p:sp>
      <p:sp>
        <p:nvSpPr>
          <p:cNvPr id="104870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104870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1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1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1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1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104871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7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7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104867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F8FD"/>
            </a:gs>
            <a:gs pos="38036">
              <a:srgbClr val="DDD8E8"/>
            </a:gs>
            <a:gs pos="64613">
              <a:srgbClr val="CCC1DA"/>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124200"/>
            <a:ext cx="8610600" cy="1569660"/>
          </a:xfrm>
          <a:prstGeom prst="rect">
            <a:avLst/>
          </a:prstGeom>
          <a:noFill/>
        </p:spPr>
        <p:txBody>
          <a:bodyPr wrap="square" rtlCol="0">
            <a:spAutoFit/>
          </a:bodyPr>
          <a:lstStyle/>
          <a:p>
            <a:r>
              <a:rPr lang="en-US" sz="2400" dirty="0"/>
              <a:t>STUDENT NAME</a:t>
            </a:r>
            <a:r>
              <a:rPr lang="en-US" altLang="en-IN" sz="2400" dirty="0" smtClean="0"/>
              <a:t>: </a:t>
            </a:r>
            <a:r>
              <a:rPr lang="en-US" altLang="en-IN" sz="2400" dirty="0" smtClean="0"/>
              <a:t>NAVEEN .V  </a:t>
            </a:r>
            <a:endParaRPr lang="en-US" sz="2400" dirty="0"/>
          </a:p>
          <a:p>
            <a:r>
              <a:rPr lang="en-US" sz="2400" dirty="0"/>
              <a:t>REGISTER NO</a:t>
            </a:r>
            <a:r>
              <a:rPr lang="en-US" sz="2400" smtClean="0"/>
              <a:t>: </a:t>
            </a:r>
            <a:r>
              <a:rPr lang="en-US" sz="2400" smtClean="0"/>
              <a:t>3122113</a:t>
            </a:r>
            <a:r>
              <a:rPr lang="en-US" altLang="en-IN" sz="2400" smtClean="0"/>
              <a:t>11/asunm1425unm1425naveenv </a:t>
            </a:r>
            <a:endParaRPr lang="en-US" sz="2400" dirty="0"/>
          </a:p>
          <a:p>
            <a:r>
              <a:rPr lang="en-US" sz="2400" dirty="0" smtClean="0"/>
              <a:t>DEPARTMENT: </a:t>
            </a:r>
            <a:r>
              <a:rPr lang="en-US" sz="2400" dirty="0" err="1" smtClean="0"/>
              <a:t>B.Com</a:t>
            </a:r>
            <a:r>
              <a:rPr lang="en-US" sz="2400" dirty="0" smtClean="0"/>
              <a:t> (Commerce)</a:t>
            </a:r>
            <a:endParaRPr lang="en-US" sz="2400" dirty="0"/>
          </a:p>
          <a:p>
            <a:r>
              <a:rPr lang="en-US" sz="2400" dirty="0" smtClean="0"/>
              <a:t>COLLEGE: </a:t>
            </a:r>
            <a:r>
              <a:rPr lang="en-US" sz="2400" dirty="0" err="1" smtClean="0"/>
              <a:t>Kumararani</a:t>
            </a:r>
            <a:r>
              <a:rPr lang="en-US" sz="2400" dirty="0" smtClean="0"/>
              <a:t> </a:t>
            </a:r>
            <a:r>
              <a:rPr lang="en-US" sz="2400" dirty="0" err="1" smtClean="0"/>
              <a:t>meena</a:t>
            </a:r>
            <a:r>
              <a:rPr lang="en-US" sz="2400" dirty="0" smtClean="0"/>
              <a:t> </a:t>
            </a:r>
            <a:r>
              <a:rPr lang="en-US" sz="2400" dirty="0" err="1" smtClean="0"/>
              <a:t>muthiah</a:t>
            </a:r>
            <a:r>
              <a:rPr lang="en-US" sz="2400" dirty="0" smtClean="0"/>
              <a:t> college of arts and science.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extBox 2"/>
          <p:cNvSpPr txBox="1"/>
          <p:nvPr/>
        </p:nvSpPr>
        <p:spPr>
          <a:xfrm>
            <a:off x="304800" y="1066800"/>
            <a:ext cx="10622280" cy="4358640"/>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CONDITION FORMATING</a:t>
            </a:r>
            <a:r>
              <a:rPr lang="en-US" dirty="0" smtClean="0">
                <a:solidFill>
                  <a:srgbClr val="CC0099"/>
                </a:solidFill>
                <a:latin typeface="Constantia" panose="02030602050306030303" pitchFamily="18" charset="0"/>
              </a:rPr>
              <a:t>: </a:t>
            </a:r>
          </a:p>
          <a:p>
            <a:r>
              <a:rPr lang="en-US" dirty="0">
                <a:latin typeface="Constantia" panose="02030602050306030303" pitchFamily="18" charset="0"/>
              </a:rPr>
              <a:t> </a:t>
            </a:r>
            <a:r>
              <a:rPr lang="en-US" dirty="0" smtClean="0">
                <a:latin typeface="Constantia" panose="02030602050306030303" pitchFamily="18" charset="0"/>
              </a:rPr>
              <a:t>                      We use condition formatting for find out the missing columns and remove it.</a:t>
            </a:r>
          </a:p>
          <a:p>
            <a:r>
              <a:rPr lang="en-US" dirty="0" smtClean="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FILTER:</a:t>
            </a:r>
          </a:p>
          <a:p>
            <a:r>
              <a:rPr lang="en-US" dirty="0">
                <a:latin typeface="Constantia" panose="02030602050306030303" pitchFamily="18" charset="0"/>
              </a:rPr>
              <a:t> </a:t>
            </a:r>
            <a:r>
              <a:rPr lang="en-US" dirty="0" smtClean="0">
                <a:latin typeface="Constantia" panose="02030602050306030303" pitchFamily="18" charset="0"/>
              </a:rPr>
              <a:t>             we use filter to remove the blank column and filter them with gender also. And also use</a:t>
            </a:r>
          </a:p>
          <a:p>
            <a:r>
              <a:rPr lang="en-US" dirty="0" smtClean="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SLICER:</a:t>
            </a:r>
          </a:p>
          <a:p>
            <a:r>
              <a:rPr lang="en-US" dirty="0">
                <a:latin typeface="Constantia" panose="02030602050306030303" pitchFamily="18" charset="0"/>
              </a:rPr>
              <a:t> </a:t>
            </a:r>
            <a:r>
              <a:rPr lang="en-US" dirty="0" smtClean="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IF CONDITION</a:t>
            </a:r>
            <a:r>
              <a:rPr lang="en-US" dirty="0" smtClean="0">
                <a:latin typeface="Lucida Handwriting" panose="03010101010101010101" pitchFamily="66" charset="0"/>
              </a:rPr>
              <a:t>:</a:t>
            </a:r>
          </a:p>
          <a:p>
            <a:r>
              <a:rPr lang="en-US" dirty="0">
                <a:latin typeface="Constantia" panose="02030602050306030303" pitchFamily="18" charset="0"/>
              </a:rPr>
              <a:t> </a:t>
            </a:r>
            <a:r>
              <a:rPr lang="en-US" dirty="0" smtClean="0">
                <a:latin typeface="Constantia" panose="02030602050306030303" pitchFamily="18" charset="0"/>
              </a:rPr>
              <a:t>              I don’t have the features of IFS so I check is there any other condition similar to IFS  but I don’t found</a:t>
            </a:r>
          </a:p>
          <a:p>
            <a:r>
              <a:rPr lang="en-US" dirty="0" smtClean="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PIVOTAL TABLE:</a:t>
            </a:r>
          </a:p>
          <a:p>
            <a:r>
              <a:rPr lang="en-US" dirty="0">
                <a:latin typeface="Constantia" panose="02030602050306030303" pitchFamily="18" charset="0"/>
              </a:rPr>
              <a:t> </a:t>
            </a:r>
            <a:r>
              <a:rPr lang="en-US" dirty="0" smtClean="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smtClean="0">
                <a:solidFill>
                  <a:srgbClr val="CC0099"/>
                </a:solidFill>
                <a:latin typeface="Lucida Handwriting" panose="03010101010101010101" pitchFamily="66" charset="0"/>
              </a:rPr>
              <a:t>BAR CHART:</a:t>
            </a:r>
          </a:p>
          <a:p>
            <a:r>
              <a:rPr lang="en-US" dirty="0" smtClean="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723901"/>
          </a:xfrm>
        </p:spPr>
        <p:txBody>
          <a:bodyPr/>
          <a:lstStyle/>
          <a:p>
            <a:r>
              <a:rPr lang="en-IN" dirty="0"/>
              <a:t>Dataset Description</a:t>
            </a:r>
          </a:p>
        </p:txBody>
      </p:sp>
      <p:sp>
        <p:nvSpPr>
          <p:cNvPr id="1048679" name="TextBox 2"/>
          <p:cNvSpPr txBox="1"/>
          <p:nvPr/>
        </p:nvSpPr>
        <p:spPr>
          <a:xfrm>
            <a:off x="755332" y="1600200"/>
            <a:ext cx="7256781" cy="5069841"/>
          </a:xfrm>
          <a:prstGeom prst="rect">
            <a:avLst/>
          </a:prstGeom>
          <a:noFill/>
        </p:spPr>
        <p:txBody>
          <a:bodyPr wrap="none" rtlCol="0">
            <a:spAutoFit/>
          </a:bodyPr>
          <a:lstStyle/>
          <a:p>
            <a:pPr marL="342900" indent="-342900">
              <a:buFont typeface="Wingdings" panose="05000000000000000000" pitchFamily="2" charset="2"/>
              <a:buChar char="v"/>
            </a:pPr>
            <a:r>
              <a:rPr lang="en-IN" sz="2400" dirty="0" smtClean="0">
                <a:solidFill>
                  <a:schemeClr val="accent6">
                    <a:lumMod val="50000"/>
                  </a:schemeClr>
                </a:solidFill>
                <a:latin typeface="Times New Roman" pitchFamily="18" charset="0"/>
                <a:cs typeface="Times New Roman" pitchFamily="18" charset="0"/>
              </a:rPr>
              <a:t>Employee </a:t>
            </a:r>
            <a:r>
              <a:rPr lang="en-IN" sz="2400" dirty="0">
                <a:solidFill>
                  <a:schemeClr val="accent6">
                    <a:lumMod val="50000"/>
                  </a:schemeClr>
                </a:solidFill>
                <a:latin typeface="Times New Roman" pitchFamily="18" charset="0"/>
                <a:cs typeface="Times New Roman" pitchFamily="18" charset="0"/>
              </a:rPr>
              <a:t>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a:t>
            </a:r>
            <a:r>
              <a:rPr lang="en-IN" sz="2400" dirty="0" smtClean="0">
                <a:solidFill>
                  <a:schemeClr val="accent6">
                    <a:lumMod val="50000"/>
                  </a:schemeClr>
                </a:solidFill>
                <a:latin typeface="Times New Roman" pitchFamily="18" charset="0"/>
                <a:cs typeface="Times New Roman" pitchFamily="18" charset="0"/>
              </a:rPr>
              <a:t>data</a:t>
            </a:r>
          </a:p>
          <a:p>
            <a:pPr marL="342900" indent="-342900">
              <a:buFont typeface="Wingdings" panose="05000000000000000000" pitchFamily="2" charset="2"/>
              <a:buChar char="v"/>
            </a:pPr>
            <a:r>
              <a:rPr lang="en-US" sz="2400" dirty="0" smtClean="0">
                <a:solidFill>
                  <a:schemeClr val="accent6">
                    <a:lumMod val="50000"/>
                  </a:schemeClr>
                </a:solidFill>
                <a:latin typeface="Times New Roman" pitchFamily="18" charset="0"/>
                <a:cs typeface="Times New Roman" pitchFamily="18" charset="0"/>
              </a:rPr>
              <a:t>We used 9 features</a:t>
            </a:r>
          </a:p>
          <a:p>
            <a:endParaRPr lang="en-US" sz="2400" dirty="0" smtClean="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smtClean="0">
                <a:latin typeface="Times New Roman" pitchFamily="18" charset="0"/>
                <a:cs typeface="Times New Roman" pitchFamily="18" charset="0"/>
              </a:rPr>
              <a:t>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 Male / Female</a:t>
            </a:r>
          </a:p>
          <a:p>
            <a:pPr marL="514350" indent="-514350">
              <a:buFont typeface="Wingdings" pitchFamily="2" charset="2"/>
              <a:buChar char="§"/>
            </a:pPr>
            <a:r>
              <a:rPr lang="en-IN" sz="2400" dirty="0">
                <a:latin typeface="Times New Roman" pitchFamily="18" charset="0"/>
                <a:cs typeface="Times New Roman" pitchFamily="18" charset="0"/>
              </a:rPr>
              <a:t>Employee rating  </a:t>
            </a:r>
            <a:r>
              <a:rPr lang="en-IN" sz="2400" dirty="0" smtClean="0">
                <a:latin typeface="Times New Roman" pitchFamily="18" charset="0"/>
                <a:cs typeface="Times New Roman" pitchFamily="18" charset="0"/>
              </a:rPr>
              <a:t> - </a:t>
            </a:r>
            <a:r>
              <a:rPr lang="en-IN" sz="2400" dirty="0" smtClean="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t>
            </a:r>
            <a:r>
              <a:rPr lang="en-IN" sz="2400" dirty="0" smtClean="0">
                <a:solidFill>
                  <a:schemeClr val="accent4">
                    <a:lumMod val="75000"/>
                  </a:schemeClr>
                </a:solidFill>
                <a:latin typeface="Times New Roman" pitchFamily="18" charset="0"/>
                <a:cs typeface="Times New Roman" pitchFamily="18" charset="0"/>
              </a:rPr>
              <a:t>Text </a:t>
            </a:r>
            <a:endParaRPr lang="en-IN" sz="2400" dirty="0">
              <a:solidFill>
                <a:schemeClr val="accent4">
                  <a:lumMod val="75000"/>
                </a:schemeClr>
              </a:solidFill>
              <a:latin typeface="Times New Roman" pitchFamily="18" charset="0"/>
              <a:cs typeface="Times New Roman" pitchFamily="18" charset="0"/>
            </a:endParaRPr>
          </a:p>
          <a:p>
            <a:pPr marL="514350" indent="-514350">
              <a:buFont typeface="Wingdings" pitchFamily="2" charset="2"/>
              <a:buChar char="§"/>
            </a:pPr>
            <a:r>
              <a:rPr lang="en-US" sz="2400" dirty="0" smtClean="0">
                <a:latin typeface="Times New Roman" pitchFamily="18" charset="0"/>
                <a:cs typeface="Times New Roman" pitchFamily="18" charset="0"/>
              </a:rPr>
              <a:t>Performance</a:t>
            </a:r>
            <a:r>
              <a:rPr lang="en-US" sz="2400" dirty="0" smtClean="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smtClean="0">
                <a:latin typeface="Times New Roman" pitchFamily="18" charset="0"/>
                <a:cs typeface="Times New Roman" pitchFamily="18" charset="0"/>
              </a:rPr>
              <a:t>Employee rating   - </a:t>
            </a:r>
            <a:r>
              <a:rPr lang="en-US" sz="2400" dirty="0" smtClean="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6"/>
          <p:cNvPicPr>
            <a:picLocks/>
          </p:cNvPicPr>
          <p:nvPr/>
        </p:nvPicPr>
        <p:blipFill>
          <a:blip r:embed="rId2" cstate="print"/>
          <a:stretch>
            <a:fillRect/>
          </a:stretch>
        </p:blipFill>
        <p:spPr>
          <a:xfrm>
            <a:off x="66675" y="3381373"/>
            <a:ext cx="2466975" cy="3419475"/>
          </a:xfrm>
          <a:prstGeom prst="rect">
            <a:avLst/>
          </a:prstGeom>
        </p:spPr>
      </p:pic>
      <p:sp>
        <p:nvSpPr>
          <p:cNvPr id="104868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7" name="TextBox 9"/>
          <p:cNvSpPr txBox="1"/>
          <p:nvPr/>
        </p:nvSpPr>
        <p:spPr>
          <a:xfrm>
            <a:off x="2591892" y="3001399"/>
            <a:ext cx="8158481" cy="1513840"/>
          </a:xfrm>
          <a:prstGeom prst="rect">
            <a:avLst/>
          </a:prstGeom>
          <a:noFill/>
        </p:spPr>
        <p:txBody>
          <a:bodyPr wrap="none" rtlCol="0">
            <a:spAutoFit/>
          </a:bodyPr>
          <a:lstStyle/>
          <a:p>
            <a:r>
              <a:rPr lang="en-US" sz="2400" dirty="0" smtClean="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a:t>
            </a:r>
            <a:r>
              <a:rPr lang="en-US" sz="2400" dirty="0" smtClean="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a:t>
            </a:r>
            <a:r>
              <a:rPr lang="en-US" sz="2400" dirty="0" smtClean="0">
                <a:solidFill>
                  <a:srgbClr val="C00000"/>
                </a:solidFill>
                <a:latin typeface="Constantia" panose="02030602050306030303" pitchFamily="18" charset="0"/>
              </a:rPr>
              <a:t>find performance </a:t>
            </a:r>
            <a:r>
              <a:rPr lang="en-US" sz="2400" dirty="0" smtClean="0">
                <a:solidFill>
                  <a:srgbClr val="F5F8FD"/>
                </a:solidFill>
                <a:latin typeface="Constantia" panose="02030602050306030303" pitchFamily="18" charset="0"/>
              </a:rPr>
              <a:t>if</a:t>
            </a:r>
            <a:r>
              <a:rPr lang="en-US" sz="2400" dirty="0">
                <a:solidFill>
                  <a:srgbClr val="F5F8FD"/>
                </a:solidFill>
                <a:latin typeface="Constantia" panose="02030602050306030303" pitchFamily="18" charset="0"/>
              </a:rPr>
              <a:t>(=z8&gt;=4,”excellent”,z8&lt;=3,”average”)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TextBox 1"/>
          <p:cNvSpPr txBox="1"/>
          <p:nvPr/>
        </p:nvSpPr>
        <p:spPr>
          <a:xfrm>
            <a:off x="2057400" y="1828800"/>
            <a:ext cx="3675381" cy="3291841"/>
          </a:xfrm>
          <a:prstGeom prst="rect">
            <a:avLst/>
          </a:prstGeom>
          <a:noFill/>
        </p:spPr>
        <p:txBody>
          <a:bodyPr wrap="none" rtlCol="0">
            <a:spAutoFit/>
          </a:bodyPr>
          <a:lstStyle/>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smtClean="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extBox 4"/>
          <p:cNvSpPr txBox="1"/>
          <p:nvPr/>
        </p:nvSpPr>
        <p:spPr>
          <a:xfrm>
            <a:off x="381000" y="381000"/>
            <a:ext cx="7750211" cy="633983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solidFill>
                  <a:srgbClr val="C00000"/>
                </a:solidFill>
                <a:latin typeface="Century" panose="02040604050505020304" pitchFamily="18" charset="0"/>
              </a:rPr>
              <a:t>Data collection</a:t>
            </a:r>
            <a:r>
              <a:rPr lang="en-US" sz="2000" dirty="0" smtClean="0">
                <a:solidFill>
                  <a:srgbClr val="C00000"/>
                </a:solidFill>
                <a:latin typeface="Century" panose="02040604050505020304" pitchFamily="18" charset="0"/>
              </a:rPr>
              <a:t>:</a:t>
            </a:r>
          </a:p>
          <a:p>
            <a:r>
              <a:rPr lang="en-US" sz="2000" dirty="0">
                <a:latin typeface="Century" panose="02040604050505020304" pitchFamily="18" charset="0"/>
              </a:rPr>
              <a:t> </a:t>
            </a:r>
            <a:r>
              <a:rPr lang="en-US" sz="2000" dirty="0" smtClean="0">
                <a:latin typeface="Century" panose="02040604050505020304" pitchFamily="18" charset="0"/>
              </a:rPr>
              <a:t>            Download data set from </a:t>
            </a:r>
            <a:r>
              <a:rPr lang="en-US" sz="2000" dirty="0" err="1" smtClean="0">
                <a:latin typeface="Century" panose="02040604050505020304" pitchFamily="18" charset="0"/>
              </a:rPr>
              <a:t>edunet</a:t>
            </a:r>
            <a:r>
              <a:rPr lang="en-US" sz="2000" dirty="0" smtClean="0">
                <a:latin typeface="Century" panose="02040604050505020304" pitchFamily="18" charset="0"/>
              </a:rPr>
              <a:t> dashboard.</a:t>
            </a:r>
          </a:p>
          <a:p>
            <a:pPr marL="342900" indent="-342900">
              <a:buFont typeface="Wingdings" panose="05000000000000000000" pitchFamily="2" charset="2"/>
              <a:buChar char="Ø"/>
            </a:pPr>
            <a:r>
              <a:rPr lang="en-US" sz="2400" dirty="0" smtClean="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a:t>
            </a:r>
            <a:r>
              <a:rPr lang="en-US" sz="2000" dirty="0" smtClean="0">
                <a:latin typeface="Century" panose="02040604050505020304" pitchFamily="18" charset="0"/>
              </a:rPr>
              <a:t>excel like</a:t>
            </a:r>
          </a:p>
          <a:p>
            <a:pPr marL="2171700" lvl="4" indent="-342900">
              <a:buFont typeface="Courier New" panose="02070309020205020404" pitchFamily="49" charset="0"/>
              <a:buChar char="o"/>
            </a:pPr>
            <a:r>
              <a:rPr lang="en-US" sz="2000" dirty="0" smtClean="0">
                <a:latin typeface="Century" panose="02040604050505020304" pitchFamily="18" charset="0"/>
              </a:rPr>
              <a:t>Name</a:t>
            </a:r>
          </a:p>
          <a:p>
            <a:pPr marL="2171700" lvl="4" indent="-342900">
              <a:buFont typeface="Courier New" panose="02070309020205020404" pitchFamily="49" charset="0"/>
              <a:buChar char="o"/>
            </a:pPr>
            <a:r>
              <a:rPr lang="en-US" sz="2000" dirty="0" smtClean="0">
                <a:latin typeface="Century" panose="02040604050505020304" pitchFamily="18" charset="0"/>
              </a:rPr>
              <a:t>Employee id</a:t>
            </a:r>
          </a:p>
          <a:p>
            <a:pPr marL="2171700" lvl="4" indent="-342900">
              <a:buFont typeface="Courier New" panose="02070309020205020404" pitchFamily="49" charset="0"/>
              <a:buChar char="o"/>
            </a:pPr>
            <a:r>
              <a:rPr lang="en-US" sz="2000" dirty="0" smtClean="0">
                <a:latin typeface="Century" panose="02040604050505020304" pitchFamily="18" charset="0"/>
              </a:rPr>
              <a:t>Business  unit</a:t>
            </a:r>
          </a:p>
          <a:p>
            <a:pPr marL="2171700" lvl="4" indent="-342900">
              <a:buFont typeface="Courier New" panose="02070309020205020404" pitchFamily="49" charset="0"/>
              <a:buChar char="o"/>
            </a:pPr>
            <a:r>
              <a:rPr lang="en-US" sz="2000" dirty="0" smtClean="0">
                <a:latin typeface="Century" panose="02040604050505020304" pitchFamily="18" charset="0"/>
              </a:rPr>
              <a:t>Employee status</a:t>
            </a:r>
          </a:p>
          <a:p>
            <a:pPr marL="2171700" lvl="4" indent="-342900">
              <a:buFont typeface="Courier New" panose="02070309020205020404" pitchFamily="49" charset="0"/>
              <a:buChar char="o"/>
            </a:pPr>
            <a:r>
              <a:rPr lang="en-US" sz="2000" dirty="0" smtClean="0">
                <a:latin typeface="Century" panose="02040604050505020304" pitchFamily="18" charset="0"/>
              </a:rPr>
              <a:t>Employee type</a:t>
            </a:r>
          </a:p>
          <a:p>
            <a:pPr marL="2171700" lvl="4" indent="-342900">
              <a:buFont typeface="Courier New" panose="02070309020205020404" pitchFamily="49" charset="0"/>
              <a:buChar char="o"/>
            </a:pPr>
            <a:r>
              <a:rPr lang="en-US" sz="2000" dirty="0" smtClean="0">
                <a:latin typeface="Century" panose="02040604050505020304" pitchFamily="18" charset="0"/>
              </a:rPr>
              <a:t>Gender</a:t>
            </a:r>
          </a:p>
          <a:p>
            <a:pPr marL="2171700" lvl="4" indent="-342900">
              <a:buFont typeface="Courier New" panose="02070309020205020404" pitchFamily="49" charset="0"/>
              <a:buChar char="o"/>
            </a:pPr>
            <a:r>
              <a:rPr lang="en-US" sz="2000" dirty="0" smtClean="0">
                <a:latin typeface="Century" panose="02040604050505020304" pitchFamily="18" charset="0"/>
              </a:rPr>
              <a:t>Performance status</a:t>
            </a:r>
          </a:p>
          <a:p>
            <a:pPr marL="2171700" lvl="4" indent="-342900">
              <a:buFont typeface="Courier New" panose="02070309020205020404" pitchFamily="49" charset="0"/>
              <a:buChar char="o"/>
            </a:pPr>
            <a:r>
              <a:rPr lang="en-US" sz="2000" dirty="0" smtClean="0">
                <a:latin typeface="Century" panose="02040604050505020304" pitchFamily="18" charset="0"/>
              </a:rPr>
              <a:t>Employee rating       </a:t>
            </a:r>
          </a:p>
          <a:p>
            <a:pPr marL="342900" indent="-342900">
              <a:buFont typeface="Wingdings" panose="05000000000000000000" pitchFamily="2" charset="2"/>
              <a:buChar char="Ø"/>
            </a:pPr>
            <a:r>
              <a:rPr lang="en-US" sz="2400" dirty="0" smtClean="0">
                <a:solidFill>
                  <a:srgbClr val="C00000"/>
                </a:solidFill>
                <a:latin typeface="Century" panose="02040604050505020304" pitchFamily="18" charset="0"/>
              </a:rPr>
              <a:t>Data cleaning</a:t>
            </a:r>
            <a:r>
              <a:rPr lang="en-US" sz="2000" dirty="0" smtClean="0">
                <a:latin typeface="Century" panose="02040604050505020304" pitchFamily="18" charset="0"/>
              </a:rPr>
              <a:t>:</a:t>
            </a:r>
          </a:p>
          <a:p>
            <a:pPr marL="1257300" lvl="2" indent="-342900">
              <a:buFont typeface="Courier New" panose="02070309020205020404" pitchFamily="49" charset="0"/>
              <a:buChar char="o"/>
            </a:pPr>
            <a:r>
              <a:rPr lang="en-US" sz="2000" dirty="0" smtClean="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smtClean="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smtClean="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smtClean="0">
                <a:latin typeface="Century" panose="02040604050505020304" pitchFamily="18" charset="0"/>
              </a:rPr>
              <a:t>And last we cleaning the data which we don’t want             </a:t>
            </a:r>
          </a:p>
          <a:p>
            <a:r>
              <a:rPr lang="en-US" sz="2000" dirty="0" smtClean="0">
                <a:latin typeface="Century" panose="02040604050505020304" pitchFamily="18" charset="0"/>
              </a:rPr>
              <a:t>              </a:t>
            </a:r>
            <a:endParaRPr lang="en-US" sz="2000" dirty="0">
              <a:latin typeface="Century" panose="02040604050505020304" pitchFamily="18" charset="0"/>
            </a:endParaRPr>
          </a:p>
          <a:p>
            <a:endParaRPr lang="en-US" sz="2000" dirty="0" smtClean="0">
              <a:latin typeface="Century" panose="02040604050505020304" pitchFamily="18" charset="0"/>
            </a:endParaRPr>
          </a:p>
          <a:p>
            <a:r>
              <a:rPr lang="en-US" sz="2000" dirty="0">
                <a:latin typeface="Century" panose="02040604050505020304" pitchFamily="18" charset="0"/>
              </a:rPr>
              <a:t> </a:t>
            </a:r>
            <a:r>
              <a:rPr lang="en-US" sz="2000" dirty="0" smtClean="0">
                <a:latin typeface="Century" panose="02040604050505020304" pitchFamily="18" charset="0"/>
              </a:rPr>
              <a: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extBox 3"/>
          <p:cNvSpPr txBox="1"/>
          <p:nvPr/>
        </p:nvSpPr>
        <p:spPr>
          <a:xfrm>
            <a:off x="1219200" y="914400"/>
            <a:ext cx="6088380" cy="5336540"/>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r>
              <a:rPr lang="en-US" sz="2400" dirty="0" smtClean="0">
                <a:solidFill>
                  <a:srgbClr val="C00000"/>
                </a:solidFill>
                <a:latin typeface="Century" panose="02040604050505020304" pitchFamily="18" charset="0"/>
              </a:rPr>
              <a:t>:</a:t>
            </a:r>
          </a:p>
          <a:p>
            <a:pPr marL="1200150" lvl="2" indent="-285750">
              <a:buFont typeface="Courier New" panose="02070309020205020404" pitchFamily="49" charset="0"/>
              <a:buChar char="o"/>
            </a:pPr>
            <a:r>
              <a:rPr lang="en-US" dirty="0" smtClean="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smtClean="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smtClean="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smtClean="0">
                <a:latin typeface="Century" panose="02040604050505020304" pitchFamily="18" charset="0"/>
              </a:rPr>
              <a:t>And convert data into text a</a:t>
            </a:r>
          </a:p>
          <a:p>
            <a:pPr marL="1200150" lvl="2" indent="-285750">
              <a:buFont typeface="Courier New" panose="02070309020205020404" pitchFamily="49" charset="0"/>
              <a:buChar char="o"/>
            </a:pPr>
            <a:r>
              <a:rPr lang="en-US" dirty="0" smtClean="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r>
              <a:rPr lang="en-US" dirty="0" smtClean="0">
                <a:solidFill>
                  <a:srgbClr val="F5F8FD"/>
                </a:solidFill>
                <a:latin typeface="Constantia" panose="02030602050306030303" pitchFamily="18" charset="0"/>
              </a:rPr>
              <a:t>”)</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smtClean="0">
                <a:solidFill>
                  <a:srgbClr val="C00000"/>
                </a:solidFill>
                <a:latin typeface="Century" panose="02040604050505020304" pitchFamily="18" charset="0"/>
              </a:rPr>
              <a:t>Pivotal </a:t>
            </a:r>
            <a:r>
              <a:rPr lang="en-US" sz="2400" dirty="0">
                <a:solidFill>
                  <a:srgbClr val="C00000"/>
                </a:solidFill>
                <a:latin typeface="Century" panose="02040604050505020304" pitchFamily="18" charset="0"/>
              </a:rPr>
              <a:t>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a:t>
            </a:r>
            <a:r>
              <a:rPr lang="en-US" dirty="0" smtClean="0">
                <a:latin typeface="Century" panose="02040604050505020304" pitchFamily="18" charset="0"/>
              </a:rPr>
              <a:t>project</a:t>
            </a:r>
            <a:endParaRPr lang="en-US" dirty="0">
              <a:latin typeface="Century" panose="02040604050505020304" pitchFamily="18" charset="0"/>
            </a:endParaRPr>
          </a:p>
          <a:p>
            <a:pPr marL="1200150" lvl="2" indent="-285750">
              <a:buFont typeface="Courier New" panose="02070309020205020404" pitchFamily="49" charset="0"/>
              <a:buChar char="o"/>
            </a:pPr>
            <a:r>
              <a:rPr lang="en-US" dirty="0" smtClean="0">
                <a:latin typeface="Century" panose="02040604050505020304" pitchFamily="18" charset="0"/>
              </a:rPr>
              <a:t>Click all the total cells </a:t>
            </a:r>
          </a:p>
          <a:p>
            <a:pPr marL="1200150" lvl="2" indent="-285750">
              <a:buFont typeface="Courier New" panose="02070309020205020404" pitchFamily="49" charset="0"/>
              <a:buChar char="o"/>
            </a:pPr>
            <a:r>
              <a:rPr lang="en-US" dirty="0" smtClean="0">
                <a:latin typeface="Century" panose="02040604050505020304" pitchFamily="18" charset="0"/>
              </a:rPr>
              <a:t>Create pivotal table</a:t>
            </a:r>
          </a:p>
          <a:p>
            <a:pPr marL="1200150" lvl="2" indent="-285750">
              <a:buFont typeface="Courier New" panose="02070309020205020404" pitchFamily="49" charset="0"/>
              <a:buChar char="o"/>
            </a:pPr>
            <a:r>
              <a:rPr lang="en-US" dirty="0" smtClean="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smtClean="0">
                <a:latin typeface="Century" panose="02040604050505020304" pitchFamily="18" charset="0"/>
              </a:rPr>
              <a:t>Row = Business unit</a:t>
            </a:r>
          </a:p>
          <a:p>
            <a:pPr marL="1200150" lvl="2" indent="-285750">
              <a:buFont typeface="Courier New" panose="02070309020205020404" pitchFamily="49" charset="0"/>
              <a:buChar char="o"/>
            </a:pPr>
            <a:r>
              <a:rPr lang="en-US" dirty="0" smtClean="0">
                <a:latin typeface="Century" panose="02040604050505020304" pitchFamily="18" charset="0"/>
              </a:rPr>
              <a:t>Column = Performance</a:t>
            </a:r>
          </a:p>
          <a:p>
            <a:pPr marL="1200150" lvl="2" indent="-285750">
              <a:buFont typeface="Courier New" panose="02070309020205020404" pitchFamily="49" charset="0"/>
              <a:buChar char="o"/>
            </a:pPr>
            <a:r>
              <a:rPr lang="en-US" dirty="0" smtClean="0">
                <a:latin typeface="Century" panose="02040604050505020304" pitchFamily="18" charset="0"/>
              </a:rPr>
              <a:t>Values = Name</a:t>
            </a:r>
          </a:p>
          <a:p>
            <a:pPr marL="1200150" lvl="2" indent="-285750">
              <a:buFont typeface="Courier New" panose="02070309020205020404" pitchFamily="49" charset="0"/>
              <a:buChar char="o"/>
            </a:pPr>
            <a:r>
              <a:rPr lang="en-US" dirty="0" smtClean="0">
                <a:latin typeface="Century" panose="02040604050505020304" pitchFamily="18" charset="0"/>
              </a:rPr>
              <a:t>Filter = Gender</a:t>
            </a:r>
          </a:p>
          <a:p>
            <a:pPr marL="1200150" lvl="2" indent="-285750">
              <a:buFont typeface="Courier New" panose="02070309020205020404" pitchFamily="49" charset="0"/>
              <a:buChar char="o"/>
            </a:pPr>
            <a:r>
              <a:rPr lang="en-US" dirty="0" smtClean="0">
                <a:latin typeface="Century" panose="02040604050505020304" pitchFamily="18" charset="0"/>
              </a:rPr>
              <a:t>And also use slicer</a:t>
            </a:r>
          </a:p>
          <a:p>
            <a:pPr lvl="2"/>
            <a:endParaRPr lang="en-US" dirty="0" smtClean="0">
              <a:latin typeface="Century" panose="02040604050505020304" pitchFamily="18" charset="0"/>
            </a:endParaRPr>
          </a:p>
          <a:p>
            <a:endParaRPr lang="en-US" dirty="0">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extBox 1"/>
          <p:cNvSpPr txBox="1"/>
          <p:nvPr/>
        </p:nvSpPr>
        <p:spPr>
          <a:xfrm>
            <a:off x="762000" y="685800"/>
            <a:ext cx="5935981" cy="2504440"/>
          </a:xfrm>
          <a:prstGeom prst="rect">
            <a:avLst/>
          </a:prstGeom>
          <a:noFill/>
        </p:spPr>
        <p:txBody>
          <a:bodyPr wrap="none" rtlCol="0">
            <a:spAutoFit/>
          </a:bodyPr>
          <a:lstStyle/>
          <a:p>
            <a:pPr marL="285750" indent="-285750">
              <a:buFont typeface="Wingdings" panose="05000000000000000000" pitchFamily="2" charset="2"/>
              <a:buChar char="Ø"/>
            </a:pPr>
            <a:r>
              <a:rPr lang="en-US" sz="2400" dirty="0" smtClean="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smtClean="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smtClean="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smtClean="0">
                <a:latin typeface="Century" panose="02040604050505020304" pitchFamily="18" charset="0"/>
              </a:rPr>
              <a:t>3D Clustered  bar</a:t>
            </a:r>
          </a:p>
          <a:p>
            <a:pPr marL="1200150" lvl="2" indent="-285750">
              <a:buFont typeface="Courier New" panose="02070309020205020404" pitchFamily="49" charset="0"/>
              <a:buChar char="o"/>
            </a:pPr>
            <a:r>
              <a:rPr lang="en-US" sz="2000" dirty="0" smtClean="0">
                <a:latin typeface="Century" panose="02040604050505020304" pitchFamily="18" charset="0"/>
              </a:rPr>
              <a:t>And pie for percentage</a:t>
            </a:r>
          </a:p>
          <a:p>
            <a:pPr marL="1200150" lvl="2" indent="-285750">
              <a:buFont typeface="Courier New" panose="02070309020205020404" pitchFamily="49" charset="0"/>
              <a:buChar char="o"/>
            </a:pPr>
            <a:r>
              <a:rPr lang="en-US" sz="2000" dirty="0" smtClean="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smtClean="0">
              <a:latin typeface="Century" panose="02040604050505020304" pitchFamily="18" charset="0"/>
            </a:endParaRPr>
          </a:p>
          <a:p>
            <a:pPr lvl="2"/>
            <a:r>
              <a:rPr lang="en-US" dirty="0" smtClean="0"/>
              <a:t>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6"/>
          <p:cNvPicPr>
            <a:picLocks/>
          </p:cNvPicPr>
          <p:nvPr/>
        </p:nvPicPr>
        <p:blipFill>
          <a:blip r:embed="rId2" cstate="print"/>
          <a:stretch>
            <a:fillRect/>
          </a:stretch>
        </p:blipFill>
        <p:spPr>
          <a:xfrm>
            <a:off x="1666875" y="6467475"/>
            <a:ext cx="76200" cy="177800"/>
          </a:xfrm>
          <a:prstGeom prst="rect">
            <a:avLst/>
          </a:prstGeom>
        </p:spPr>
      </p:pic>
      <p:sp>
        <p:nvSpPr>
          <p:cNvPr id="1048699"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70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2097164"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extBox 5"/>
          <p:cNvSpPr txBox="1"/>
          <p:nvPr/>
        </p:nvSpPr>
        <p:spPr>
          <a:xfrm>
            <a:off x="685800" y="533400"/>
            <a:ext cx="1224280" cy="447040"/>
          </a:xfrm>
          <a:prstGeom prst="rect">
            <a:avLst/>
          </a:prstGeom>
          <a:noFill/>
        </p:spPr>
        <p:txBody>
          <a:bodyPr wrap="none" rtlCol="0">
            <a:spAutoFit/>
          </a:bodyPr>
          <a:lstStyle/>
          <a:p>
            <a:r>
              <a:rPr lang="en-US" sz="2400" dirty="0" smtClean="0">
                <a:latin typeface="Century" panose="02040604050505020304" pitchFamily="18" charset="0"/>
              </a:rPr>
              <a:t>RESULTS</a:t>
            </a:r>
            <a:endParaRPr lang="en-IN" sz="2400" dirty="0">
              <a:latin typeface="Century" panose="02040604050505020304" pitchFamily="18" charset="0"/>
            </a:endParaRPr>
          </a:p>
        </p:txBody>
      </p:sp>
      <p:graphicFrame>
        <p:nvGraphicFramePr>
          <p:cNvPr id="4194305" name="Chart 6"/>
          <p:cNvGraphicFramePr>
            <a:graphicFrameLocks/>
          </p:cNvGraphicFramePr>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Chart 1"/>
          <p:cNvGraphicFramePr>
            <a:graphicFrameLocks/>
          </p:cNvGraphicFramePr>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048702" name="TextBox 2"/>
          <p:cNvSpPr txBox="1"/>
          <p:nvPr/>
        </p:nvSpPr>
        <p:spPr>
          <a:xfrm>
            <a:off x="1066800" y="609600"/>
            <a:ext cx="1224280" cy="447040"/>
          </a:xfrm>
          <a:prstGeom prst="rect">
            <a:avLst/>
          </a:prstGeom>
          <a:noFill/>
        </p:spPr>
        <p:txBody>
          <a:bodyPr wrap="none" rtlCol="0">
            <a:spAutoFit/>
          </a:bodyPr>
          <a:lstStyle/>
          <a:p>
            <a:r>
              <a:rPr lang="en-US" sz="2400" dirty="0" smtClean="0">
                <a:latin typeface="Century" panose="02040604050505020304" pitchFamily="18" charset="0"/>
              </a:rPr>
              <a:t>RESULTS</a:t>
            </a:r>
            <a:endParaRPr lang="en-IN" sz="2400" dirty="0">
              <a:latin typeface="Century" panose="020406040505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624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4" name="TextBox 2"/>
          <p:cNvSpPr txBox="1"/>
          <p:nvPr/>
        </p:nvSpPr>
        <p:spPr>
          <a:xfrm>
            <a:off x="304800" y="1524000"/>
            <a:ext cx="9406752" cy="4625340"/>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In this performance there are </a:t>
            </a:r>
            <a:r>
              <a:rPr lang="en-US" sz="2000" b="1" i="1" dirty="0" smtClean="0">
                <a:solidFill>
                  <a:schemeClr val="accent3">
                    <a:lumMod val="75000"/>
                  </a:schemeClr>
                </a:solidFill>
                <a:latin typeface="Times New Roman" pitchFamily="18" charset="0"/>
                <a:cs typeface="Times New Roman" pitchFamily="18" charset="0"/>
              </a:rPr>
              <a:t>2</a:t>
            </a:r>
            <a:r>
              <a:rPr lang="en-US" sz="2000" b="1" i="1" dirty="0" smtClean="0">
                <a:latin typeface="Times New Roman" pitchFamily="18" charset="0"/>
                <a:cs typeface="Times New Roman" pitchFamily="18" charset="0"/>
              </a:rPr>
              <a:t> companies is very average in performance they have </a:t>
            </a:r>
            <a:r>
              <a:rPr lang="en-US" sz="2000" b="1" i="1" dirty="0" smtClean="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of average performing employee.</a:t>
            </a:r>
            <a:endParaRPr lang="en-IN" sz="2000" b="1" i="1" dirty="0" smtClean="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And then there are </a:t>
            </a:r>
            <a:r>
              <a:rPr lang="en-US" sz="2000" b="1" i="1" dirty="0" smtClean="0">
                <a:solidFill>
                  <a:srgbClr val="CC0099"/>
                </a:solidFill>
                <a:latin typeface="Times New Roman" pitchFamily="18" charset="0"/>
                <a:cs typeface="Times New Roman" pitchFamily="18" charset="0"/>
              </a:rPr>
              <a:t>6</a:t>
            </a:r>
            <a:r>
              <a:rPr lang="en-US" sz="2000" b="1" i="1" dirty="0" smtClean="0">
                <a:latin typeface="Times New Roman" pitchFamily="18" charset="0"/>
                <a:cs typeface="Times New Roman" pitchFamily="18" charset="0"/>
              </a:rPr>
              <a:t> companies are having </a:t>
            </a:r>
            <a:r>
              <a:rPr lang="en-US" sz="2000" b="1" i="1" dirty="0" smtClean="0">
                <a:solidFill>
                  <a:srgbClr val="CC0099"/>
                </a:solidFill>
                <a:latin typeface="Times New Roman" pitchFamily="18" charset="0"/>
                <a:cs typeface="Times New Roman" pitchFamily="18" charset="0"/>
              </a:rPr>
              <a:t>10%</a:t>
            </a:r>
            <a:r>
              <a:rPr lang="en-US" sz="2000" b="1" i="1" dirty="0" smtClean="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And there are </a:t>
            </a:r>
            <a:r>
              <a:rPr lang="en-US" sz="2000" b="1" i="1" dirty="0" smtClean="0">
                <a:solidFill>
                  <a:srgbClr val="C00000"/>
                </a:solidFill>
                <a:latin typeface="Times New Roman" pitchFamily="18" charset="0"/>
                <a:cs typeface="Times New Roman" pitchFamily="18" charset="0"/>
              </a:rPr>
              <a:t>2 </a:t>
            </a:r>
            <a:r>
              <a:rPr lang="en-US" sz="2000" b="1" i="1" dirty="0" smtClean="0">
                <a:latin typeface="Times New Roman" pitchFamily="18" charset="0"/>
                <a:cs typeface="Times New Roman" pitchFamily="18" charset="0"/>
              </a:rPr>
              <a:t>companies have only </a:t>
            </a:r>
            <a:r>
              <a:rPr lang="en-US" sz="2000" b="1" i="1" dirty="0" smtClean="0">
                <a:solidFill>
                  <a:srgbClr val="C00000"/>
                </a:solidFill>
                <a:latin typeface="Times New Roman" pitchFamily="18" charset="0"/>
                <a:cs typeface="Times New Roman" pitchFamily="18" charset="0"/>
              </a:rPr>
              <a:t>9%</a:t>
            </a:r>
            <a:r>
              <a:rPr lang="en-US" sz="2000" b="1" i="1" dirty="0" smtClean="0">
                <a:latin typeface="Times New Roman" pitchFamily="18" charset="0"/>
                <a:cs typeface="Times New Roman" pitchFamily="18" charset="0"/>
              </a:rPr>
              <a:t> of underperforming employee.</a:t>
            </a:r>
            <a:endParaRPr lang="en-IN" sz="2000" b="1" i="1" dirty="0" smtClean="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smtClean="0">
                <a:latin typeface="Times New Roman" pitchFamily="18" charset="0"/>
                <a:cs typeface="Times New Roman" pitchFamily="18" charset="0"/>
              </a:rPr>
              <a:t>PL and CCDR have 9% .</a:t>
            </a:r>
          </a:p>
          <a:p>
            <a:r>
              <a:rPr lang="en-US" sz="2000" b="1" i="1" dirty="0" smtClean="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smtClean="0">
              <a:latin typeface="Times New Roman" pitchFamily="18" charset="0"/>
              <a:cs typeface="Times New Roman" pitchFamily="18" charset="0"/>
            </a:endParaRPr>
          </a:p>
          <a:p>
            <a:endParaRPr lang="en-IN" dirty="0">
              <a:latin typeface="Century" panose="020406040505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5118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Rectangle 11"/>
          <p:cNvSpPr/>
          <p:nvPr/>
        </p:nvSpPr>
        <p:spPr>
          <a:xfrm>
            <a:off x="2438400" y="1371600"/>
            <a:ext cx="5616000" cy="33274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smtClean="0">
                <a:ln w="0"/>
                <a:solidFill>
                  <a:schemeClr val="bg1"/>
                </a:solidFill>
                <a:effectLst>
                  <a:outerShdw blurRad="38100" dist="19050" dir="2700000" algn="tl" rotWithShape="0">
                    <a:schemeClr val="dk1">
                      <a:alpha val="40000"/>
                    </a:schemeClr>
                  </a:outerShdw>
                </a:effectLst>
              </a:rPr>
              <a:t>USING</a:t>
            </a:r>
            <a:r>
              <a:rPr lang="en-US" sz="2000" b="0" cap="none" spc="0" dirty="0" smtClean="0">
                <a:ln w="0"/>
                <a:solidFill>
                  <a:schemeClr val="tx1"/>
                </a:solidFill>
                <a:effectLst>
                  <a:outerShdw blurRad="38100" dist="19050" dir="2700000" algn="tl" rotWithShape="0">
                    <a:schemeClr val="dk1">
                      <a:alpha val="40000"/>
                    </a:schemeClr>
                  </a:outerShdw>
                </a:effectLst>
              </a:rPr>
              <a:t> EXCEL</a:t>
            </a:r>
            <a:endParaRPr lang="en-US" sz="20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4194304" name="Diagram 8"/>
          <p:cNvGraphicFramePr>
            <a:graphicFrameLocks/>
          </p:cNvGraphicFramePr>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45720" y="685799"/>
            <a:ext cx="10681335" cy="2171701"/>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smtClean="0">
                <a:solidFill>
                  <a:schemeClr val="accent6">
                    <a:lumMod val="50000"/>
                  </a:schemeClr>
                </a:solidFill>
                <a:latin typeface="Lucida Handwriting" panose="03010101010101010101" pitchFamily="66" charset="0"/>
              </a:rPr>
              <a:t>EMPLOYEE ENGAGEMENT:</a:t>
            </a:r>
            <a:br>
              <a:rPr lang="en-US" sz="2000" i="1" dirty="0" smtClean="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a:t>
            </a:r>
            <a:r>
              <a:rPr lang="en-US" sz="2000" i="1" dirty="0" smtClean="0">
                <a:latin typeface="Lucida Handwriting" panose="03010101010101010101" pitchFamily="66" charset="0"/>
              </a:rPr>
              <a:t>                 1. </a:t>
            </a:r>
            <a:r>
              <a:rPr lang="en-US" sz="2000" i="1" dirty="0" smtClean="0">
                <a:latin typeface="Constantia" panose="02030602050306030303" pitchFamily="18" charset="0"/>
              </a:rPr>
              <a:t>Its help to measure how motivated ,passionate ,invested </a:t>
            </a:r>
            <a:br>
              <a:rPr lang="en-US" sz="2000" i="1" dirty="0" smtClean="0">
                <a:latin typeface="Constantia" panose="02030602050306030303" pitchFamily="18" charset="0"/>
              </a:rPr>
            </a:br>
            <a:r>
              <a:rPr lang="en-US" sz="2000" i="1" dirty="0" smtClean="0">
                <a:latin typeface="Constantia" panose="02030602050306030303" pitchFamily="18" charset="0"/>
              </a:rPr>
              <a:t>employee are in their job. </a:t>
            </a:r>
            <a:br>
              <a:rPr lang="en-US" sz="2000" i="1" dirty="0" smtClean="0">
                <a:latin typeface="Constantia" panose="02030602050306030303" pitchFamily="18" charset="0"/>
              </a:rPr>
            </a:br>
            <a:r>
              <a:rPr lang="en-US" sz="2000" i="1" dirty="0">
                <a:latin typeface="Constantia" panose="02030602050306030303" pitchFamily="18" charset="0"/>
              </a:rPr>
              <a:t> </a:t>
            </a:r>
            <a:r>
              <a:rPr lang="en-US" sz="2000" i="1" dirty="0" smtClean="0">
                <a:latin typeface="Constantia" panose="02030602050306030303" pitchFamily="18" charset="0"/>
              </a:rPr>
              <a:t>                        </a:t>
            </a:r>
            <a:r>
              <a:rPr lang="en-US" sz="2000" i="1" dirty="0">
                <a:latin typeface="Constantia" panose="02030602050306030303" pitchFamily="18" charset="0"/>
              </a:rPr>
              <a:t> </a:t>
            </a:r>
            <a:r>
              <a:rPr lang="en-US" sz="2000" i="1" dirty="0" smtClean="0">
                <a:latin typeface="Constantia" panose="02030602050306030303" pitchFamily="18" charset="0"/>
              </a:rPr>
              <a:t>  2.   Its shows company to if they want to change the employee</a:t>
            </a:r>
            <a:br>
              <a:rPr lang="en-US" sz="2000" i="1" dirty="0" smtClean="0">
                <a:latin typeface="Constantia" panose="02030602050306030303" pitchFamily="18" charset="0"/>
              </a:rPr>
            </a:br>
            <a:r>
              <a:rPr lang="en-US" sz="2000" i="1" dirty="0" smtClean="0">
                <a:latin typeface="Constantia" panose="02030602050306030303" pitchFamily="18" charset="0"/>
              </a:rPr>
              <a:t>are motivate the old employee to  become active in their field so</a:t>
            </a:r>
            <a:br>
              <a:rPr lang="en-US" sz="2000" i="1" dirty="0" smtClean="0">
                <a:latin typeface="Constantia" panose="02030602050306030303" pitchFamily="18" charset="0"/>
              </a:rPr>
            </a:br>
            <a:r>
              <a:rPr lang="en-US" sz="2000" i="1" dirty="0" smtClean="0">
                <a:latin typeface="Constantia" panose="02030602050306030303" pitchFamily="18" charset="0"/>
              </a:rPr>
              <a:t>its very useful for the company.</a:t>
            </a:r>
            <a:r>
              <a:rPr lang="en-US" sz="2000" i="1" dirty="0">
                <a:latin typeface="Constantia" panose="02030602050306030303" pitchFamily="18" charset="0"/>
              </a:rPr>
              <a:t/>
            </a:r>
            <a:br>
              <a:rPr lang="en-US" sz="2000" i="1" dirty="0">
                <a:latin typeface="Constantia" panose="02030602050306030303" pitchFamily="18" charset="0"/>
              </a:rPr>
            </a:br>
            <a:r>
              <a:rPr lang="en-US" sz="2000" i="1" dirty="0" smtClean="0">
                <a:latin typeface="Constantia" panose="02030602050306030303" pitchFamily="18" charset="0"/>
              </a:rPr>
              <a:t/>
            </a:r>
            <a:br>
              <a:rPr lang="en-US" sz="2000" i="1" dirty="0" smtClean="0">
                <a:latin typeface="Constantia" panose="02030602050306030303" pitchFamily="18" charset="0"/>
              </a:rPr>
            </a:br>
            <a:r>
              <a:rPr lang="en-US" sz="2000" i="1" dirty="0" smtClean="0">
                <a:latin typeface="Constantia" panose="02030602050306030303" pitchFamily="18" charset="0"/>
              </a:rPr>
              <a:t/>
            </a:r>
            <a:br>
              <a:rPr lang="en-US" sz="2000" i="1" dirty="0" smtClean="0">
                <a:latin typeface="Constantia" panose="02030602050306030303" pitchFamily="18" charset="0"/>
              </a:rPr>
            </a:br>
            <a:endParaRPr lang="en-IN" sz="2000" i="1" dirty="0">
              <a:latin typeface="Constantia" panose="02030602050306030303" pitchFamily="18" charset="0"/>
            </a:endParaRPr>
          </a:p>
        </p:txBody>
      </p:sp>
      <p:sp>
        <p:nvSpPr>
          <p:cNvPr id="1048651" name="TextBox 5"/>
          <p:cNvSpPr txBox="1"/>
          <p:nvPr/>
        </p:nvSpPr>
        <p:spPr>
          <a:xfrm>
            <a:off x="45720" y="2971800"/>
            <a:ext cx="8983497" cy="151384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the </a:t>
            </a:r>
            <a:r>
              <a:rPr lang="en-US" sz="2000" b="1" i="1" dirty="0" smtClean="0">
                <a:latin typeface="Constantia" panose="02030602050306030303" pitchFamily="18" charset="0"/>
              </a:rPr>
              <a:t>employee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extBox 4"/>
          <p:cNvSpPr txBox="1"/>
          <p:nvPr/>
        </p:nvSpPr>
        <p:spPr>
          <a:xfrm>
            <a:off x="457200" y="838200"/>
            <a:ext cx="9372600" cy="3228340"/>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smtClean="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smtClean="0">
                <a:latin typeface="Lucida Handwriting" panose="03010101010101010101" pitchFamily="66" charset="0"/>
              </a:rPr>
              <a:t>                 </a:t>
            </a:r>
            <a:r>
              <a:rPr lang="en-US" sz="2000" b="1" dirty="0" smtClean="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smtClean="0">
                <a:solidFill>
                  <a:schemeClr val="accent2">
                    <a:lumMod val="50000"/>
                  </a:schemeClr>
                </a:solidFill>
                <a:latin typeface="Lucida Handwriting" panose="03010101010101010101" pitchFamily="66" charset="0"/>
              </a:rPr>
              <a:t>MOTIVATE LOW PERFORMANCE EMPLOYEE</a:t>
            </a:r>
            <a:r>
              <a:rPr lang="en-US" sz="2000" b="1" dirty="0" smtClean="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a:t>
            </a:r>
            <a:r>
              <a:rPr lang="en-US" sz="2000" b="1" dirty="0" smtClean="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r>
              <a:rPr lang="en-US" sz="2000" b="1" dirty="0" smtClean="0">
                <a:latin typeface="Constantia" panose="02030602050306030303" pitchFamily="18" charset="0"/>
              </a:rPr>
              <a:t>    </a:t>
            </a:r>
          </a:p>
          <a:p>
            <a:pPr algn="just"/>
            <a:r>
              <a:rPr lang="en-US" sz="2000" b="1" dirty="0" smtClean="0">
                <a:latin typeface="Lucida Handwriting" panose="03010101010101010101" pitchFamily="66" charset="0"/>
              </a:rPr>
              <a:t>      </a:t>
            </a:r>
            <a:r>
              <a:rPr lang="en-US" sz="2000" b="1" dirty="0" smtClean="0">
                <a:solidFill>
                  <a:schemeClr val="tx2">
                    <a:lumMod val="50000"/>
                  </a:schemeClr>
                </a:solidFill>
                <a:latin typeface="Lucida Handwriting" panose="03010101010101010101" pitchFamily="66" charset="0"/>
              </a:rPr>
              <a:t>STRATEGIES TO IMPROVE</a:t>
            </a:r>
            <a:r>
              <a:rPr lang="en-US" sz="2000" b="1" dirty="0" smtClean="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smtClean="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smtClean="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smtClean="0">
                <a:solidFill>
                  <a:schemeClr val="accent5">
                    <a:lumMod val="75000"/>
                  </a:schemeClr>
                </a:solidFill>
                <a:latin typeface="Lucida Handwriting" panose="03010101010101010101" pitchFamily="66" charset="0"/>
              </a:rPr>
              <a:t>Set goals and expectations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5"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6" name="object 7"/>
          <p:cNvSpPr txBox="1">
            <a:spLocks noGrp="1"/>
          </p:cNvSpPr>
          <p:nvPr>
            <p:ph type="title"/>
          </p:nvPr>
        </p:nvSpPr>
        <p:spPr>
          <a:xfrm>
            <a:off x="506091" y="613639"/>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4865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8" name="TextBox 8"/>
          <p:cNvSpPr txBox="1"/>
          <p:nvPr/>
        </p:nvSpPr>
        <p:spPr>
          <a:xfrm>
            <a:off x="451379" y="2103329"/>
            <a:ext cx="7040880" cy="2580641"/>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smtClean="0">
                <a:solidFill>
                  <a:schemeClr val="accent2">
                    <a:lumMod val="75000"/>
                  </a:schemeClr>
                </a:solidFill>
                <a:latin typeface="Lucida Handwriting" panose="03010101010101010101" pitchFamily="66" charset="0"/>
              </a:rPr>
              <a:t>EMPLOYEE PERFORMANCE ANALYSIS  USING EXCEL</a:t>
            </a:r>
            <a:r>
              <a:rPr lang="en-US" sz="2400" dirty="0" smtClean="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smtClean="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a:t>
            </a:r>
            <a:r>
              <a:rPr lang="en-US" sz="2400" dirty="0" smtClean="0">
                <a:solidFill>
                  <a:schemeClr val="accent5">
                    <a:lumMod val="75000"/>
                  </a:schemeClr>
                </a:solidFill>
                <a:latin typeface="Constantia" panose="02030602050306030303" pitchFamily="18" charset="0"/>
              </a:rPr>
              <a: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64" name="TextBox 9"/>
          <p:cNvSpPr txBox="1"/>
          <p:nvPr/>
        </p:nvSpPr>
        <p:spPr>
          <a:xfrm>
            <a:off x="1219200" y="2514600"/>
            <a:ext cx="4005581" cy="20218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smtClean="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object 2"/>
          <p:cNvPicPr>
            <a:picLocks/>
          </p:cNvPicPr>
          <p:nvPr/>
        </p:nvPicPr>
        <p:blipFill>
          <a:blip r:embed="rId2" cstate="print"/>
          <a:stretch>
            <a:fillRect/>
          </a:stretch>
        </p:blipFill>
        <p:spPr>
          <a:xfrm>
            <a:off x="0" y="1476375"/>
            <a:ext cx="2695574" cy="3248025"/>
          </a:xfrm>
          <a:prstGeom prst="rect">
            <a:avLst/>
          </a:prstGeom>
        </p:spPr>
      </p:pic>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1"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48673" name="TextBox 7"/>
          <p:cNvSpPr txBox="1"/>
          <p:nvPr/>
        </p:nvSpPr>
        <p:spPr>
          <a:xfrm>
            <a:off x="3200400" y="2572322"/>
            <a:ext cx="3789681" cy="2936240"/>
          </a:xfrm>
          <a:prstGeom prst="rect">
            <a:avLst/>
          </a:prstGeom>
          <a:noFill/>
        </p:spPr>
        <p:txBody>
          <a:bodyPr wrap="none" rtlCol="0">
            <a:spAutoFit/>
          </a:bodyPr>
          <a:lstStyle/>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smtClean="0">
                <a:solidFill>
                  <a:srgbClr val="006666"/>
                </a:solidFill>
                <a:latin typeface="Lucida Handwriting" panose="03010101010101010101" pitchFamily="66" charset="0"/>
              </a:rPr>
              <a:t>PIVOT TABLE</a:t>
            </a:r>
          </a:p>
          <a:p>
            <a:endParaRPr lang="en-US" sz="2400" dirty="0" smtClean="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Widescreen</PresentationFormat>
  <Paragraphs>174</Paragraphs>
  <Slides>20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Century</vt:lpstr>
      <vt:lpstr>Constantia</vt:lpstr>
      <vt:lpstr>Courier New</vt:lpstr>
      <vt:lpstr>Lucida Handwriting</vt:lpstr>
      <vt:lpstr>Roboto</vt:lpstr>
      <vt:lpstr>Times New Roman</vt:lpstr>
      <vt:lpstr>Trebuchet MS</vt:lpstr>
      <vt:lpstr>Wingdings</vt: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soundaryasrinivasan25@outlook.com</cp:lastModifiedBy>
  <cp:revision>1</cp:revision>
  <dcterms:created xsi:type="dcterms:W3CDTF">2024-03-28T17:07:22Z</dcterms:created>
  <dcterms:modified xsi:type="dcterms:W3CDTF">2024-10-04T18:18:29Z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fe6bc47294694e3ab6df41b357231c5e</vt:lpwstr>
  </property>
</Properties>
</file>