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73" r:id="rId5"/>
    <p:sldId id="260" r:id="rId6"/>
    <p:sldId id="261" r:id="rId7"/>
    <p:sldId id="272" r:id="rId8"/>
    <p:sldId id="274" r:id="rId9"/>
    <p:sldId id="276" r:id="rId10"/>
    <p:sldId id="277" r:id="rId11"/>
    <p:sldId id="278" r:id="rId12"/>
    <p:sldId id="279" r:id="rId13"/>
    <p:sldId id="266"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08"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260713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A1486-02AD-41CC-B9E2-FA06848D8DE3}"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94871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2453339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091754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121499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120137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41554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1937591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306520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17269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103113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AA1486-02AD-41CC-B9E2-FA06848D8DE3}"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127639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AA1486-02AD-41CC-B9E2-FA06848D8DE3}" type="datetimeFigureOut">
              <a:rPr lang="en-US" smtClean="0"/>
              <a:pPr/>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207337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64431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237598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1AA1486-02AD-41CC-B9E2-FA06848D8DE3}" type="datetimeFigureOut">
              <a:rPr lang="en-US" smtClean="0"/>
              <a:pPr/>
              <a:t>4/22/2016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38464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A1486-02AD-41CC-B9E2-FA06848D8DE3}"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15924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AA1486-02AD-41CC-B9E2-FA06848D8DE3}" type="datetimeFigureOut">
              <a:rPr lang="en-US" smtClean="0"/>
              <a:pPr/>
              <a:t>4/22/2016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7862D6-997B-4830-84AF-3EDAFF406C65}" type="slidenum">
              <a:rPr lang="en-US" smtClean="0"/>
              <a:pPr/>
              <a:t>‹#›</a:t>
            </a:fld>
            <a:endParaRPr lang="en-US"/>
          </a:p>
        </p:txBody>
      </p:sp>
    </p:spTree>
    <p:extLst>
      <p:ext uri="{BB962C8B-B14F-4D97-AF65-F5344CB8AC3E}">
        <p14:creationId xmlns:p14="http://schemas.microsoft.com/office/powerpoint/2010/main" xmlns="" val="14031641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34201" y="1725388"/>
            <a:ext cx="6005490"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MPCA Mini Project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501365" y="2967335"/>
            <a:ext cx="11189282" cy="1754326"/>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Automated Head Light</a:t>
            </a:r>
          </a:p>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For Vehicles and </a:t>
            </a:r>
            <a:r>
              <a:rPr lang="en-US" sz="5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Security System</a:t>
            </a:r>
            <a:endPar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xmlns="" val="467525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a:t>
            </a:r>
            <a:br>
              <a:rPr lang="en-US" dirty="0" smtClean="0"/>
            </a:br>
            <a:r>
              <a:rPr lang="en-US" dirty="0" smtClean="0"/>
              <a:t>DIAGRAM</a:t>
            </a:r>
            <a:endParaRPr lang="en-US" dirty="0"/>
          </a:p>
        </p:txBody>
      </p:sp>
      <p:pic>
        <p:nvPicPr>
          <p:cNvPr id="8" name="Content Placeholder 7" descr="Block2.png"/>
          <p:cNvPicPr>
            <a:picLocks noGrp="1" noChangeAspect="1"/>
          </p:cNvPicPr>
          <p:nvPr>
            <p:ph idx="1"/>
          </p:nvPr>
        </p:nvPicPr>
        <p:blipFill>
          <a:blip r:embed="rId2" cstate="print"/>
          <a:stretch>
            <a:fillRect/>
          </a:stretch>
        </p:blipFill>
        <p:spPr>
          <a:xfrm>
            <a:off x="1293542" y="1940312"/>
            <a:ext cx="8920975" cy="4572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CIRCUIT</a:t>
            </a:r>
            <a:br>
              <a:rPr lang="en-US" dirty="0" smtClean="0"/>
            </a:br>
            <a:r>
              <a:rPr lang="en-US" dirty="0" smtClean="0"/>
              <a:t>DIAGRAM</a:t>
            </a:r>
            <a:endParaRPr lang="en-US" dirty="0"/>
          </a:p>
        </p:txBody>
      </p:sp>
      <p:pic>
        <p:nvPicPr>
          <p:cNvPr id="4" name="Content Placeholder 3" descr="Circuit1.png"/>
          <p:cNvPicPr>
            <a:picLocks noGrp="1" noChangeAspect="1"/>
          </p:cNvPicPr>
          <p:nvPr>
            <p:ph idx="1"/>
          </p:nvPr>
        </p:nvPicPr>
        <p:blipFill>
          <a:blip r:embed="rId2" cstate="print"/>
          <a:stretch>
            <a:fillRect/>
          </a:stretch>
        </p:blipFill>
        <p:spPr>
          <a:xfrm>
            <a:off x="1750742" y="1920958"/>
            <a:ext cx="7750098" cy="448355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CIRCUIT</a:t>
            </a:r>
            <a:br>
              <a:rPr lang="en-US" dirty="0" smtClean="0"/>
            </a:br>
            <a:r>
              <a:rPr lang="en-US" dirty="0" smtClean="0"/>
              <a:t>DIAGRAM</a:t>
            </a:r>
            <a:endParaRPr lang="en-US" dirty="0"/>
          </a:p>
        </p:txBody>
      </p:sp>
      <p:pic>
        <p:nvPicPr>
          <p:cNvPr id="4" name="Content Placeholder 3" descr="Circuit 2.png"/>
          <p:cNvPicPr>
            <a:picLocks noGrp="1" noChangeAspect="1"/>
          </p:cNvPicPr>
          <p:nvPr>
            <p:ph idx="1"/>
          </p:nvPr>
        </p:nvPicPr>
        <p:blipFill>
          <a:blip r:embed="rId2" cstate="print"/>
          <a:stretch>
            <a:fillRect/>
          </a:stretch>
        </p:blipFill>
        <p:spPr>
          <a:xfrm>
            <a:off x="1583473" y="1923863"/>
            <a:ext cx="7605132" cy="460331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003" y="2811439"/>
            <a:ext cx="9498841" cy="2308324"/>
          </a:xfrm>
          <a:prstGeom prst="rect">
            <a:avLst/>
          </a:prstGeom>
        </p:spPr>
        <p:txBody>
          <a:bodyPr wrap="square">
            <a:spAutoFit/>
          </a:bodyPr>
          <a:lstStyle/>
          <a:p>
            <a:r>
              <a:rPr lang="en-US" sz="2400" dirty="0"/>
              <a:t>The working product thus achieves the aim of switching the beam from high to low or vice-versa. This system not only assists the driver but also protects him from the temporary blindness due to the opposing headlight glare. Thus, the product provides safety to the driver especially during the night time. The product is low </a:t>
            </a:r>
            <a:r>
              <a:rPr lang="en-US" sz="2400" dirty="0" smtClean="0"/>
              <a:t>cost and </a:t>
            </a:r>
            <a:r>
              <a:rPr lang="en-US" sz="2400" dirty="0"/>
              <a:t>small in </a:t>
            </a:r>
            <a:r>
              <a:rPr lang="en-US" sz="2400" dirty="0" smtClean="0"/>
              <a:t>size..</a:t>
            </a:r>
            <a:endParaRPr lang="en-US" sz="2400" dirty="0"/>
          </a:p>
        </p:txBody>
      </p:sp>
      <p:sp>
        <p:nvSpPr>
          <p:cNvPr id="3" name="Rectangle 2"/>
          <p:cNvSpPr/>
          <p:nvPr/>
        </p:nvSpPr>
        <p:spPr>
          <a:xfrm>
            <a:off x="2868710" y="1397843"/>
            <a:ext cx="4134465"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xmlns="" val="68824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8936" y="2271300"/>
            <a:ext cx="4051109" cy="1754326"/>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effectLst>
                  <a:outerShdw dist="38100" dir="2640000" algn="bl" rotWithShape="0">
                    <a:schemeClr val="accent1"/>
                  </a:outerShdw>
                </a:effectLst>
              </a:rPr>
              <a:t>THANK YOU</a:t>
            </a:r>
          </a:p>
          <a:p>
            <a:pPr algn="ctr"/>
            <a:r>
              <a:rPr lang="en-US" sz="5400" b="1" dirty="0" smtClean="0">
                <a:ln w="12700">
                  <a:solidFill>
                    <a:schemeClr val="accent1"/>
                  </a:solidFill>
                  <a:prstDash val="solid"/>
                </a:ln>
                <a:effectLst>
                  <a:outerShdw dist="38100" dir="2640000" algn="bl" rotWithShape="0">
                    <a:schemeClr val="accent1"/>
                  </a:outerShdw>
                </a:effectLst>
                <a:sym typeface="Wingdings" panose="05000000000000000000" pitchFamily="2" charset="2"/>
              </a:rPr>
              <a:t></a:t>
            </a:r>
            <a:endParaRPr lang="en-US" sz="5400" b="1" cap="none" spc="0" dirty="0">
              <a:ln w="12700">
                <a:solidFill>
                  <a:schemeClr val="accent1"/>
                </a:solidFill>
                <a:prstDash val="solid"/>
              </a:ln>
              <a:effectLst>
                <a:outerShdw dist="38100" dir="2640000" algn="bl" rotWithShape="0">
                  <a:schemeClr val="accent1"/>
                </a:outerShdw>
              </a:effectLst>
            </a:endParaRPr>
          </a:p>
        </p:txBody>
      </p:sp>
    </p:spTree>
    <p:extLst>
      <p:ext uri="{BB962C8B-B14F-4D97-AF65-F5344CB8AC3E}">
        <p14:creationId xmlns:p14="http://schemas.microsoft.com/office/powerpoint/2010/main" xmlns="" val="2722893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7315" y="360613"/>
            <a:ext cx="4526817"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Team Members: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2870936" y="1916458"/>
            <a:ext cx="6068348" cy="3139321"/>
          </a:xfrm>
          <a:prstGeom prst="rect">
            <a:avLst/>
          </a:prstGeom>
          <a:noFill/>
        </p:spPr>
        <p:txBody>
          <a:bodyPr wrap="square" lIns="91440" tIns="45720" rIns="91440" bIns="45720">
            <a:spAutoFit/>
          </a:bodyPr>
          <a:lstStyle/>
          <a:p>
            <a:pPr algn="ctr"/>
            <a:r>
              <a:rPr lang="en-US" sz="3600" b="1" cap="none" spc="0" dirty="0" err="1" smtClean="0">
                <a:ln w="12700">
                  <a:solidFill>
                    <a:schemeClr val="accent1"/>
                  </a:solidFill>
                  <a:prstDash val="solid"/>
                </a:ln>
                <a:effectLst>
                  <a:outerShdw dist="38100" dir="2640000" algn="bl" rotWithShape="0">
                    <a:schemeClr val="accent1"/>
                  </a:outerShdw>
                </a:effectLst>
              </a:rPr>
              <a:t>Chandan</a:t>
            </a:r>
            <a:r>
              <a:rPr lang="en-US" sz="3600" b="1" cap="none" spc="0" dirty="0" smtClean="0">
                <a:ln w="12700">
                  <a:solidFill>
                    <a:schemeClr val="accent1"/>
                  </a:solidFill>
                  <a:prstDash val="solid"/>
                </a:ln>
                <a:effectLst>
                  <a:outerShdw dist="38100" dir="2640000" algn="bl" rotWithShape="0">
                    <a:schemeClr val="accent1"/>
                  </a:outerShdw>
                </a:effectLst>
              </a:rPr>
              <a:t> </a:t>
            </a:r>
            <a:r>
              <a:rPr lang="en-US" sz="3600" b="1" cap="none" spc="0" dirty="0" err="1" smtClean="0">
                <a:ln w="12700">
                  <a:solidFill>
                    <a:schemeClr val="accent1"/>
                  </a:solidFill>
                  <a:prstDash val="solid"/>
                </a:ln>
                <a:effectLst>
                  <a:outerShdw dist="38100" dir="2640000" algn="bl" rotWithShape="0">
                    <a:schemeClr val="accent1"/>
                  </a:outerShdw>
                </a:effectLst>
              </a:rPr>
              <a:t>Balaji</a:t>
            </a:r>
            <a:r>
              <a:rPr lang="en-US" sz="3600" b="1" cap="none" spc="0" dirty="0" smtClean="0">
                <a:ln w="12700">
                  <a:solidFill>
                    <a:schemeClr val="accent1"/>
                  </a:solidFill>
                  <a:prstDash val="solid"/>
                </a:ln>
                <a:effectLst>
                  <a:outerShdw dist="38100" dir="2640000" algn="bl" rotWithShape="0">
                    <a:schemeClr val="accent1"/>
                  </a:outerShdw>
                </a:effectLst>
              </a:rPr>
              <a:t> BP</a:t>
            </a:r>
          </a:p>
          <a:p>
            <a:pPr algn="ctr"/>
            <a:r>
              <a:rPr lang="en-US" sz="3600" b="1" dirty="0" smtClean="0">
                <a:ln w="12700">
                  <a:solidFill>
                    <a:schemeClr val="accent1"/>
                  </a:solidFill>
                  <a:prstDash val="solid"/>
                </a:ln>
                <a:effectLst>
                  <a:outerShdw dist="38100" dir="2640000" algn="bl" rotWithShape="0">
                    <a:schemeClr val="accent1"/>
                  </a:outerShdw>
                </a:effectLst>
              </a:rPr>
              <a:t>B R Naveen</a:t>
            </a:r>
          </a:p>
          <a:p>
            <a:pPr algn="ctr"/>
            <a:r>
              <a:rPr lang="en-US" sz="3600" b="1" cap="none" spc="0" dirty="0" err="1" smtClean="0">
                <a:ln w="12700">
                  <a:solidFill>
                    <a:schemeClr val="accent1"/>
                  </a:solidFill>
                  <a:prstDash val="solid"/>
                </a:ln>
                <a:effectLst>
                  <a:outerShdw dist="38100" dir="2640000" algn="bl" rotWithShape="0">
                    <a:schemeClr val="accent1"/>
                  </a:outerShdw>
                </a:effectLst>
              </a:rPr>
              <a:t>Akshay</a:t>
            </a:r>
            <a:r>
              <a:rPr lang="en-US" sz="3600" b="1" cap="none" spc="0" dirty="0" smtClean="0">
                <a:ln w="12700">
                  <a:solidFill>
                    <a:schemeClr val="accent1"/>
                  </a:solidFill>
                  <a:prstDash val="solid"/>
                </a:ln>
                <a:effectLst>
                  <a:outerShdw dist="38100" dir="2640000" algn="bl" rotWithShape="0">
                    <a:schemeClr val="accent1"/>
                  </a:outerShdw>
                </a:effectLst>
              </a:rPr>
              <a:t> JS</a:t>
            </a:r>
          </a:p>
          <a:p>
            <a:pPr algn="ctr"/>
            <a:r>
              <a:rPr lang="en-US" sz="3600" b="1" dirty="0" err="1" smtClean="0">
                <a:ln w="12700">
                  <a:solidFill>
                    <a:schemeClr val="accent1"/>
                  </a:solidFill>
                  <a:prstDash val="solid"/>
                </a:ln>
                <a:effectLst>
                  <a:outerShdw dist="38100" dir="2640000" algn="bl" rotWithShape="0">
                    <a:schemeClr val="accent1"/>
                  </a:outerShdw>
                </a:effectLst>
              </a:rPr>
              <a:t>Akanksha</a:t>
            </a:r>
            <a:r>
              <a:rPr lang="en-US" sz="3600" b="1" dirty="0" smtClean="0">
                <a:ln w="12700">
                  <a:solidFill>
                    <a:schemeClr val="accent1"/>
                  </a:solidFill>
                  <a:prstDash val="solid"/>
                </a:ln>
                <a:effectLst>
                  <a:outerShdw dist="38100" dir="2640000" algn="bl" rotWithShape="0">
                    <a:schemeClr val="accent1"/>
                  </a:outerShdw>
                </a:effectLst>
              </a:rPr>
              <a:t> </a:t>
            </a:r>
            <a:r>
              <a:rPr lang="en-US" sz="3600" b="1" dirty="0" err="1" smtClean="0">
                <a:ln w="12700">
                  <a:solidFill>
                    <a:schemeClr val="accent1"/>
                  </a:solidFill>
                  <a:prstDash val="solid"/>
                </a:ln>
                <a:effectLst>
                  <a:outerShdw dist="38100" dir="2640000" algn="bl" rotWithShape="0">
                    <a:schemeClr val="accent1"/>
                  </a:outerShdw>
                </a:effectLst>
              </a:rPr>
              <a:t>Kamble</a:t>
            </a:r>
            <a:endParaRPr lang="en-US" sz="3600" b="1" cap="none" spc="0" dirty="0" smtClean="0">
              <a:ln w="12700">
                <a:solidFill>
                  <a:schemeClr val="accent1"/>
                </a:solidFill>
                <a:prstDash val="solid"/>
              </a:ln>
              <a:effectLst>
                <a:outerShdw dist="38100" dir="2640000" algn="bl" rotWithShape="0">
                  <a:schemeClr val="accent1"/>
                </a:outerShdw>
              </a:effectLst>
            </a:endParaRP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xmlns="" val="3847608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1099" y="401556"/>
            <a:ext cx="1499129" cy="923330"/>
          </a:xfrm>
          <a:prstGeom prst="rect">
            <a:avLst/>
          </a:prstGeom>
          <a:noFill/>
        </p:spPr>
        <p:txBody>
          <a:bodyPr wrap="non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Idea:</a:t>
            </a:r>
            <a:endParaRPr lang="en-US" sz="5400" b="0" cap="none" spc="0" dirty="0">
              <a:ln w="0"/>
              <a:gradFill>
                <a:gsLst>
                  <a:gs pos="21000">
                    <a:srgbClr val="53575C"/>
                  </a:gs>
                  <a:gs pos="88000">
                    <a:srgbClr val="C5C7CA"/>
                  </a:gs>
                </a:gsLst>
                <a:lin ang="5400000"/>
              </a:gradFill>
              <a:effectLst/>
            </a:endParaRPr>
          </a:p>
        </p:txBody>
      </p:sp>
      <p:sp>
        <p:nvSpPr>
          <p:cNvPr id="3" name="Rectangle 2"/>
          <p:cNvSpPr/>
          <p:nvPr/>
        </p:nvSpPr>
        <p:spPr>
          <a:xfrm>
            <a:off x="2466760" y="1583140"/>
            <a:ext cx="7591640" cy="4093428"/>
          </a:xfrm>
          <a:prstGeom prst="rect">
            <a:avLst/>
          </a:prstGeom>
        </p:spPr>
        <p:txBody>
          <a:bodyPr wrap="square">
            <a:spAutoFit/>
          </a:bodyPr>
          <a:lstStyle/>
          <a:p>
            <a:r>
              <a:rPr lang="en-US" sz="2000" dirty="0">
                <a:solidFill>
                  <a:srgbClr val="FFFF00"/>
                </a:solidFill>
                <a:latin typeface="Baskerville Old Face" panose="02020602080505020303" pitchFamily="18" charset="0"/>
              </a:rPr>
              <a:t>#</a:t>
            </a:r>
            <a:r>
              <a:rPr lang="en-US" sz="2000" dirty="0" smtClean="0">
                <a:solidFill>
                  <a:srgbClr val="FFFF00"/>
                </a:solidFill>
                <a:latin typeface="Baskerville Old Face" panose="02020602080505020303" pitchFamily="18" charset="0"/>
              </a:rPr>
              <a:t>According to surveys , most of accidents occur at night time. These accidents are mainly because of driver inattentiveness while driving.</a:t>
            </a:r>
          </a:p>
          <a:p>
            <a:r>
              <a:rPr lang="en-US" sz="2000" dirty="0" smtClean="0">
                <a:solidFill>
                  <a:srgbClr val="FFFF00"/>
                </a:solidFill>
                <a:latin typeface="Baskerville Old Face" panose="02020602080505020303" pitchFamily="18" charset="0"/>
              </a:rPr>
              <a:t> </a:t>
            </a:r>
          </a:p>
          <a:p>
            <a:r>
              <a:rPr lang="en-US" sz="2000" dirty="0">
                <a:solidFill>
                  <a:srgbClr val="FFFF00"/>
                </a:solidFill>
                <a:latin typeface="Baskerville Old Face" panose="02020602080505020303" pitchFamily="18" charset="0"/>
              </a:rPr>
              <a:t>#</a:t>
            </a:r>
            <a:r>
              <a:rPr lang="en-US" sz="2000" dirty="0" smtClean="0">
                <a:solidFill>
                  <a:srgbClr val="FFFF00"/>
                </a:solidFill>
                <a:latin typeface="Baskerville Old Face" panose="02020602080505020303" pitchFamily="18" charset="0"/>
              </a:rPr>
              <a:t>Thus an autonomous car will ensure a safe and easy driving without much human intervention. The effect at night time due to high intensity beam too is responsible for fatal accidents. </a:t>
            </a:r>
          </a:p>
          <a:p>
            <a:endParaRPr lang="en-US" sz="2000" dirty="0" smtClean="0">
              <a:solidFill>
                <a:srgbClr val="FFFF00"/>
              </a:solidFill>
              <a:latin typeface="Baskerville Old Face" panose="02020602080505020303" pitchFamily="18" charset="0"/>
            </a:endParaRPr>
          </a:p>
          <a:p>
            <a:r>
              <a:rPr lang="en-US" sz="2000" dirty="0" smtClean="0">
                <a:solidFill>
                  <a:srgbClr val="FFFF00"/>
                </a:solidFill>
                <a:latin typeface="Baskerville Old Face" panose="02020602080505020303" pitchFamily="18" charset="0"/>
              </a:rPr>
              <a:t>#An automatic beam switcher helps to switch the high beam to low beam even when driver is inattentive, thereby preventing accidents.</a:t>
            </a:r>
          </a:p>
          <a:p>
            <a:endParaRPr lang="en-US" sz="2000" dirty="0">
              <a:solidFill>
                <a:srgbClr val="FFFF00"/>
              </a:solidFill>
              <a:latin typeface="Baskerville Old Face" panose="02020602080505020303" pitchFamily="18" charset="0"/>
            </a:endParaRPr>
          </a:p>
          <a:p>
            <a:r>
              <a:rPr lang="en-US" sz="2000" dirty="0" smtClean="0">
                <a:solidFill>
                  <a:srgbClr val="FFFF00"/>
                </a:solidFill>
                <a:latin typeface="Baskerville Old Face" panose="02020602080505020303" pitchFamily="18" charset="0"/>
              </a:rPr>
              <a:t># The project aims at developing a device or a system to sense the intensity of headlight from opposing vehicle and switching the intensity of headlight automatically based on readings from sensor. </a:t>
            </a:r>
            <a:endParaRPr lang="en-US" sz="2000" dirty="0">
              <a:solidFill>
                <a:srgbClr val="FFFF00"/>
              </a:solidFill>
              <a:latin typeface="Baskerville Old Face" panose="02020602080505020303" pitchFamily="18" charset="0"/>
            </a:endParaRPr>
          </a:p>
        </p:txBody>
      </p:sp>
    </p:spTree>
    <p:extLst>
      <p:ext uri="{BB962C8B-B14F-4D97-AF65-F5344CB8AC3E}">
        <p14:creationId xmlns:p14="http://schemas.microsoft.com/office/powerpoint/2010/main" xmlns="" val="1553820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0112" y="5489585"/>
            <a:ext cx="8284640" cy="523220"/>
          </a:xfrm>
          <a:prstGeom prst="rect">
            <a:avLst/>
          </a:prstGeom>
          <a:noFill/>
        </p:spPr>
        <p:txBody>
          <a:bodyPr wrap="non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Difference between Low Beam and High Beam</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2575931" y="189570"/>
            <a:ext cx="6266985" cy="5260449"/>
          </a:xfrm>
          <a:prstGeom prst="rect">
            <a:avLst/>
          </a:prstGeom>
          <a:noFill/>
          <a:ln w="9525">
            <a:noFill/>
            <a:miter lim="800000"/>
            <a:headEnd/>
            <a:tailEnd/>
          </a:ln>
        </p:spPr>
      </p:pic>
    </p:spTree>
    <p:extLst>
      <p:ext uri="{BB962C8B-B14F-4D97-AF65-F5344CB8AC3E}">
        <p14:creationId xmlns:p14="http://schemas.microsoft.com/office/powerpoint/2010/main" xmlns="" val="129883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0485" y="292374"/>
            <a:ext cx="4981235"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Sensors Required:</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2838733" y="1692322"/>
            <a:ext cx="4232987" cy="1200329"/>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dirty="0" smtClean="0"/>
              <a:t>BH 1750 DLI Sensor</a:t>
            </a:r>
          </a:p>
          <a:p>
            <a:pPr marL="285750" indent="-285750">
              <a:buClr>
                <a:srgbClr val="FF0000"/>
              </a:buClr>
              <a:buFont typeface="Wingdings" panose="05000000000000000000" pitchFamily="2" charset="2"/>
              <a:buChar char="Ø"/>
            </a:pPr>
            <a:r>
              <a:rPr lang="en-US" dirty="0" smtClean="0"/>
              <a:t>RF Transmitter</a:t>
            </a:r>
          </a:p>
          <a:p>
            <a:pPr marL="285750" indent="-285750">
              <a:buClr>
                <a:srgbClr val="FF0000"/>
              </a:buClr>
              <a:buFont typeface="Wingdings" panose="05000000000000000000" pitchFamily="2" charset="2"/>
              <a:buChar char="Ø"/>
            </a:pPr>
            <a:r>
              <a:rPr lang="en-US" dirty="0" smtClean="0"/>
              <a:t>RF Receiver</a:t>
            </a:r>
          </a:p>
          <a:p>
            <a:pPr marL="285750" indent="-285750">
              <a:buClr>
                <a:srgbClr val="FF0000"/>
              </a:buClr>
              <a:buFont typeface="Wingdings" panose="05000000000000000000" pitchFamily="2" charset="2"/>
              <a:buChar char="Ø"/>
            </a:pPr>
            <a:endParaRPr lang="en-US" dirty="0"/>
          </a:p>
        </p:txBody>
      </p:sp>
      <p:sp>
        <p:nvSpPr>
          <p:cNvPr id="4" name="Rectangle 3"/>
          <p:cNvSpPr/>
          <p:nvPr/>
        </p:nvSpPr>
        <p:spPr>
          <a:xfrm>
            <a:off x="2453113" y="3323102"/>
            <a:ext cx="3801041" cy="646331"/>
          </a:xfrm>
          <a:prstGeom prst="rect">
            <a:avLst/>
          </a:prstGeom>
          <a:noFill/>
        </p:spPr>
        <p:txBody>
          <a:bodyPr wrap="none" lIns="91440" tIns="45720" rIns="91440" bIns="45720">
            <a:spAutoFit/>
          </a:bodyPr>
          <a:lstStyle/>
          <a:p>
            <a:pPr algn="ctr"/>
            <a:r>
              <a:rPr lang="en-US" sz="3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Other Components:</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Rectangle 4"/>
          <p:cNvSpPr/>
          <p:nvPr/>
        </p:nvSpPr>
        <p:spPr>
          <a:xfrm>
            <a:off x="2652215" y="4122885"/>
            <a:ext cx="6096000" cy="2031325"/>
          </a:xfrm>
          <a:prstGeom prst="rect">
            <a:avLst/>
          </a:prstGeom>
        </p:spPr>
        <p:txBody>
          <a:bodyPr>
            <a:spAutoFit/>
          </a:bodyPr>
          <a:lstStyle/>
          <a:p>
            <a:pPr marL="285750" indent="-285750">
              <a:buClr>
                <a:srgbClr val="FF0000"/>
              </a:buClr>
              <a:buFont typeface="Wingdings" panose="05000000000000000000" pitchFamily="2" charset="2"/>
              <a:buChar char="Ø"/>
            </a:pPr>
            <a:r>
              <a:rPr lang="en-US" dirty="0" smtClean="0"/>
              <a:t>Arduino Uno Board</a:t>
            </a:r>
          </a:p>
          <a:p>
            <a:pPr marL="285750" indent="-285750">
              <a:buClr>
                <a:srgbClr val="FF0000"/>
              </a:buClr>
              <a:buFont typeface="Wingdings" panose="05000000000000000000" pitchFamily="2" charset="2"/>
              <a:buChar char="Ø"/>
            </a:pPr>
            <a:r>
              <a:rPr lang="en-US" dirty="0" smtClean="0"/>
              <a:t>Connecting Wires</a:t>
            </a:r>
          </a:p>
          <a:p>
            <a:pPr marL="285750" indent="-285750">
              <a:buClr>
                <a:srgbClr val="FF0000"/>
              </a:buClr>
              <a:buFont typeface="Wingdings" panose="05000000000000000000" pitchFamily="2" charset="2"/>
              <a:buChar char="Ø"/>
            </a:pPr>
            <a:r>
              <a:rPr lang="en-US" dirty="0" smtClean="0"/>
              <a:t>Power Supply</a:t>
            </a:r>
          </a:p>
          <a:p>
            <a:pPr marL="285750" indent="-285750">
              <a:buClr>
                <a:srgbClr val="FF0000"/>
              </a:buClr>
              <a:buFont typeface="Wingdings" panose="05000000000000000000" pitchFamily="2" charset="2"/>
              <a:buChar char="Ø"/>
            </a:pPr>
            <a:r>
              <a:rPr lang="en-US" dirty="0" smtClean="0"/>
              <a:t>5V Relay</a:t>
            </a:r>
          </a:p>
          <a:p>
            <a:pPr marL="285750" indent="-285750">
              <a:buClr>
                <a:srgbClr val="FF0000"/>
              </a:buClr>
              <a:buFont typeface="Wingdings" panose="05000000000000000000" pitchFamily="2" charset="2"/>
              <a:buChar char="Ø"/>
            </a:pPr>
            <a:r>
              <a:rPr lang="en-US" dirty="0" smtClean="0"/>
              <a:t>Bread Board</a:t>
            </a:r>
          </a:p>
          <a:p>
            <a:pPr marL="285750" indent="-285750">
              <a:buClr>
                <a:srgbClr val="FF0000"/>
              </a:buClr>
              <a:buFont typeface="Wingdings" panose="05000000000000000000" pitchFamily="2" charset="2"/>
              <a:buChar char="Ø"/>
            </a:pPr>
            <a:r>
              <a:rPr lang="en-US" dirty="0" smtClean="0"/>
              <a:t>LED * 2</a:t>
            </a:r>
          </a:p>
          <a:p>
            <a:pPr marL="285750" indent="-285750">
              <a:buClr>
                <a:srgbClr val="FF0000"/>
              </a:buClr>
              <a:buFont typeface="Wingdings" panose="05000000000000000000" pitchFamily="2" charset="2"/>
              <a:buChar char="Ø"/>
            </a:pPr>
            <a:endParaRPr lang="en-US" dirty="0"/>
          </a:p>
        </p:txBody>
      </p:sp>
    </p:spTree>
    <p:extLst>
      <p:ext uri="{BB962C8B-B14F-4D97-AF65-F5344CB8AC3E}">
        <p14:creationId xmlns:p14="http://schemas.microsoft.com/office/powerpoint/2010/main" xmlns="" val="2375135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1425" y="483442"/>
            <a:ext cx="3108543" cy="923330"/>
          </a:xfrm>
          <a:prstGeom prst="rect">
            <a:avLst/>
          </a:prstGeom>
          <a:noFill/>
        </p:spPr>
        <p:txBody>
          <a:bodyPr wrap="none" lIns="91440" tIns="45720" rIns="91440" bIns="45720">
            <a:spAutoFit/>
          </a:bodyPr>
          <a:lstStyle/>
          <a:p>
            <a:pPr algn="ctr"/>
            <a:r>
              <a:rPr lang="en-US" sz="5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Working:</a:t>
            </a: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Rectangle 2"/>
          <p:cNvSpPr/>
          <p:nvPr/>
        </p:nvSpPr>
        <p:spPr>
          <a:xfrm>
            <a:off x="776041" y="1616206"/>
            <a:ext cx="10251350" cy="3416320"/>
          </a:xfrm>
          <a:prstGeom prst="rect">
            <a:avLst/>
          </a:prstGeom>
          <a:noFill/>
        </p:spPr>
        <p:txBody>
          <a:bodyPr wrap="square" lIns="91440" tIns="45720" rIns="91440" bIns="45720">
            <a:spAutoFit/>
          </a:bodyPr>
          <a:lstStyle/>
          <a:p>
            <a:pPr algn="ctr"/>
            <a:r>
              <a:rPr lang="en-US" sz="2400" dirty="0" smtClean="0"/>
              <a:t>Initially the intensity values from the opposing vehicle are read by the digital light sensor. These readings are sent to the Arduino board. If the value exceeds the limit of around 100lux, indicating that the vehicle is nearing us, the device switches the beam of the headlight from high to low using a 5V relay. Simultaneously, the similar process takes place in the opposing vehicle as well. Once the vehicles have passed by each other the intensity again goes from low to high. Thus the system automates the headlights and assists the driver.</a:t>
            </a:r>
            <a:endParaRPr 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xmlns="" val="3075291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1425" y="483442"/>
            <a:ext cx="3108543" cy="923330"/>
          </a:xfrm>
          <a:prstGeom prst="rect">
            <a:avLst/>
          </a:prstGeom>
          <a:noFill/>
        </p:spPr>
        <p:txBody>
          <a:bodyPr wrap="none" lIns="91440" tIns="45720" rIns="91440" bIns="45720">
            <a:spAutoFit/>
          </a:bodyPr>
          <a:lstStyle/>
          <a:p>
            <a:pPr algn="ctr"/>
            <a:r>
              <a:rPr lang="en-US" sz="5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Working:</a:t>
            </a: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Rectangle 2"/>
          <p:cNvSpPr/>
          <p:nvPr/>
        </p:nvSpPr>
        <p:spPr>
          <a:xfrm>
            <a:off x="776040" y="1616205"/>
            <a:ext cx="10305941" cy="4893647"/>
          </a:xfrm>
          <a:prstGeom prst="rect">
            <a:avLst/>
          </a:prstGeom>
          <a:noFill/>
        </p:spPr>
        <p:txBody>
          <a:bodyPr wrap="square" lIns="91440" tIns="45720" rIns="91440" bIns="45720">
            <a:spAutoFit/>
          </a:bodyPr>
          <a:lstStyle/>
          <a:p>
            <a:pPr algn="ctr"/>
            <a:r>
              <a:rPr lang="en-US" sz="2400"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Two modes will be provided. One mode enables the LDR Sensor</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And detects the light from the approaching vehicle and head light </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(low beam/high beam) is also varied accordingly.</a:t>
            </a:r>
          </a:p>
          <a:p>
            <a:pPr algn="ctr"/>
            <a:endParaRPr lang="en-US" sz="2400"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Second Mode can be used for long Drives.</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Emitter and Receivers have to be mounted in all the vehicles.</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On pressing a button in one vehicle , waves are emitted</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And received by the Receiver Circuit of the approaching vehicle and Low beam mode is activated.</a:t>
            </a:r>
          </a:p>
          <a:p>
            <a:pPr algn="ctr"/>
            <a:r>
              <a:rPr lang="en-US" sz="2400"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Thus , the accidents rates can be reduced.</a:t>
            </a:r>
          </a:p>
          <a:p>
            <a:pPr algn="ctr"/>
            <a:endParaRPr 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2400"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further extension of the project can be merging LDR sensor/BH 1750</a:t>
            </a:r>
            <a:r>
              <a:rPr 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DLI Sensor </a:t>
            </a:r>
            <a:r>
              <a:rPr 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nd Emitter/Receiver for more accurate results.</a:t>
            </a:r>
            <a:endParaRPr lang="en-US" sz="2400"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xmlns="" val="4229378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0255" y="3137650"/>
            <a:ext cx="7502855" cy="584775"/>
          </a:xfrm>
          <a:prstGeom prst="rect">
            <a:avLst/>
          </a:prstGeom>
          <a:noFill/>
        </p:spPr>
        <p:txBody>
          <a:bodyPr wrap="square" lIns="91440" tIns="45720" rIns="91440" bIns="45720">
            <a:spAutoFit/>
          </a:bodyPr>
          <a:lstStyle/>
          <a:p>
            <a:pPr algn="ctr"/>
            <a:r>
              <a:rPr lang="en-US" sz="3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BH 1750 DLI Sensor</a:t>
            </a:r>
            <a:endParaRPr lang="en-US" sz="32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74209" y="1277102"/>
            <a:ext cx="3686351" cy="4305869"/>
          </a:xfrm>
          <a:prstGeom prst="rect">
            <a:avLst/>
          </a:prstGeom>
        </p:spPr>
      </p:pic>
    </p:spTree>
    <p:extLst>
      <p:ext uri="{BB962C8B-B14F-4D97-AF65-F5344CB8AC3E}">
        <p14:creationId xmlns:p14="http://schemas.microsoft.com/office/powerpoint/2010/main" xmlns="" val="3962302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a:t>
            </a:r>
            <a:br>
              <a:rPr lang="en-US" dirty="0" smtClean="0"/>
            </a:br>
            <a:r>
              <a:rPr lang="en-US" dirty="0" smtClean="0"/>
              <a:t>DIAGRAM</a:t>
            </a:r>
            <a:endParaRPr lang="en-US" dirty="0"/>
          </a:p>
        </p:txBody>
      </p:sp>
      <p:pic>
        <p:nvPicPr>
          <p:cNvPr id="4" name="Content Placeholder 3" descr="Block1.png"/>
          <p:cNvPicPr>
            <a:picLocks noGrp="1" noChangeAspect="1"/>
          </p:cNvPicPr>
          <p:nvPr>
            <p:ph idx="1"/>
          </p:nvPr>
        </p:nvPicPr>
        <p:blipFill>
          <a:blip r:embed="rId2" cstate="print"/>
          <a:stretch>
            <a:fillRect/>
          </a:stretch>
        </p:blipFill>
        <p:spPr>
          <a:xfrm>
            <a:off x="1550020" y="1975443"/>
            <a:ext cx="8274204" cy="4562889"/>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512</TotalTime>
  <Words>474</Words>
  <Application>Microsoft Office PowerPoint</Application>
  <PresentationFormat>Custom</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Slide 1</vt:lpstr>
      <vt:lpstr>Slide 2</vt:lpstr>
      <vt:lpstr>Slide 3</vt:lpstr>
      <vt:lpstr>Slide 4</vt:lpstr>
      <vt:lpstr>Slide 5</vt:lpstr>
      <vt:lpstr>Slide 6</vt:lpstr>
      <vt:lpstr>Slide 7</vt:lpstr>
      <vt:lpstr>Slide 8</vt:lpstr>
      <vt:lpstr>BLOCK DIAGRAM</vt:lpstr>
      <vt:lpstr>BLOCK DIAGRAM</vt:lpstr>
      <vt:lpstr>CIRCUIT DIAGRAM</vt:lpstr>
      <vt:lpstr>CIRCUIT DIAGRAM</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Jainam</dc:creator>
  <cp:lastModifiedBy>hp</cp:lastModifiedBy>
  <cp:revision>20</cp:revision>
  <dcterms:created xsi:type="dcterms:W3CDTF">2016-04-04T13:10:59Z</dcterms:created>
  <dcterms:modified xsi:type="dcterms:W3CDTF">2016-04-21T20:31:15Z</dcterms:modified>
</cp:coreProperties>
</file>