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5"/>
  </p:notesMasterIdLst>
  <p:sldIdLst>
    <p:sldId id="330" r:id="rId5"/>
    <p:sldId id="300" r:id="rId6"/>
    <p:sldId id="301" r:id="rId7"/>
    <p:sldId id="302" r:id="rId8"/>
    <p:sldId id="340" r:id="rId9"/>
    <p:sldId id="333" r:id="rId10"/>
    <p:sldId id="304" r:id="rId11"/>
    <p:sldId id="335" r:id="rId12"/>
    <p:sldId id="336" r:id="rId13"/>
    <p:sldId id="305" r:id="rId14"/>
    <p:sldId id="306" r:id="rId15"/>
    <p:sldId id="337" r:id="rId16"/>
    <p:sldId id="342" r:id="rId17"/>
    <p:sldId id="343" r:id="rId18"/>
    <p:sldId id="307" r:id="rId19"/>
    <p:sldId id="315" r:id="rId20"/>
    <p:sldId id="344" r:id="rId21"/>
    <p:sldId id="345" r:id="rId22"/>
    <p:sldId id="346" r:id="rId23"/>
    <p:sldId id="347" r:id="rId24"/>
    <p:sldId id="348" r:id="rId25"/>
    <p:sldId id="349" r:id="rId26"/>
    <p:sldId id="350" r:id="rId27"/>
    <p:sldId id="351" r:id="rId28"/>
    <p:sldId id="352" r:id="rId29"/>
    <p:sldId id="353" r:id="rId30"/>
    <p:sldId id="320" r:id="rId31"/>
    <p:sldId id="321" r:id="rId32"/>
    <p:sldId id="334" r:id="rId33"/>
    <p:sldId id="3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48" d="100"/>
          <a:sy n="48" d="100"/>
        </p:scale>
        <p:origin x="67"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001"/>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2562F-69EE-4BE1-913A-421968688D9E}" type="datetimeFigureOut">
              <a:rPr lang="en-001" smtClean="0"/>
              <a:t>14/03/2025</a:t>
            </a:fld>
            <a:endParaRPr lang="en-001"/>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001"/>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001"/>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001"/>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375C1-A99C-492C-8843-64C35EDDF219}" type="slidenum">
              <a:rPr lang="en-001" smtClean="0"/>
              <a:t>‹#›</a:t>
            </a:fld>
            <a:endParaRPr lang="en-001"/>
          </a:p>
        </p:txBody>
      </p:sp>
    </p:spTree>
    <p:extLst>
      <p:ext uri="{BB962C8B-B14F-4D97-AF65-F5344CB8AC3E}">
        <p14:creationId xmlns:p14="http://schemas.microsoft.com/office/powerpoint/2010/main" val="3532424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fld id="{DEC375C1-A99C-492C-8843-64C35EDDF219}" type="slidenum">
              <a:rPr lang="en-001" smtClean="0"/>
              <a:t>9</a:t>
            </a:fld>
            <a:endParaRPr lang="en-001"/>
          </a:p>
        </p:txBody>
      </p:sp>
    </p:spTree>
    <p:extLst>
      <p:ext uri="{BB962C8B-B14F-4D97-AF65-F5344CB8AC3E}">
        <p14:creationId xmlns:p14="http://schemas.microsoft.com/office/powerpoint/2010/main" val="223366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Naveed-4/Block-Chain-Based-E-vault-for-Legal-Records"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99EB-CDDF-5275-8097-7AC91BA22448}"/>
              </a:ext>
            </a:extLst>
          </p:cNvPr>
          <p:cNvSpPr>
            <a:spLocks noGrp="1"/>
          </p:cNvSpPr>
          <p:nvPr>
            <p:ph type="ctrTitle"/>
          </p:nvPr>
        </p:nvSpPr>
        <p:spPr>
          <a:xfrm>
            <a:off x="1169036" y="1299412"/>
            <a:ext cx="10750248" cy="2654192"/>
          </a:xfrm>
        </p:spPr>
        <p:txBody>
          <a:bodyPr>
            <a:noAutofit/>
          </a:bodyPr>
          <a:lstStyle/>
          <a:p>
            <a:r>
              <a:rPr lang="en-US" sz="6500" dirty="0"/>
              <a:t>E-vault Using Blockchain To Store And Transfer Legal Records</a:t>
            </a:r>
            <a:endParaRPr lang="en-IN" sz="6500" dirty="0"/>
          </a:p>
        </p:txBody>
      </p:sp>
      <p:sp>
        <p:nvSpPr>
          <p:cNvPr id="12" name="TextBox 11">
            <a:extLst>
              <a:ext uri="{FF2B5EF4-FFF2-40B4-BE49-F238E27FC236}">
                <a16:creationId xmlns:a16="http://schemas.microsoft.com/office/drawing/2014/main" id="{34E3B76E-DFA1-34A4-4C6E-4D7EE58EF5FB}"/>
              </a:ext>
            </a:extLst>
          </p:cNvPr>
          <p:cNvSpPr txBox="1"/>
          <p:nvPr/>
        </p:nvSpPr>
        <p:spPr>
          <a:xfrm>
            <a:off x="386080" y="396732"/>
            <a:ext cx="1422400" cy="369332"/>
          </a:xfrm>
          <a:prstGeom prst="rect">
            <a:avLst/>
          </a:prstGeom>
          <a:noFill/>
        </p:spPr>
        <p:txBody>
          <a:bodyPr wrap="square" rtlCol="0">
            <a:spAutoFit/>
          </a:bodyPr>
          <a:lstStyle/>
          <a:p>
            <a:r>
              <a:rPr lang="en-IN" dirty="0"/>
              <a:t>Team: 55</a:t>
            </a:r>
          </a:p>
        </p:txBody>
      </p:sp>
      <p:sp>
        <p:nvSpPr>
          <p:cNvPr id="4" name="Title 1">
            <a:extLst>
              <a:ext uri="{FF2B5EF4-FFF2-40B4-BE49-F238E27FC236}">
                <a16:creationId xmlns:a16="http://schemas.microsoft.com/office/drawing/2014/main" id="{2D11CF40-94BE-58C0-0EDE-68A377B0E02D}"/>
              </a:ext>
            </a:extLst>
          </p:cNvPr>
          <p:cNvSpPr txBox="1">
            <a:spLocks/>
          </p:cNvSpPr>
          <p:nvPr/>
        </p:nvSpPr>
        <p:spPr>
          <a:xfrm>
            <a:off x="1169036" y="3033176"/>
            <a:ext cx="10058400" cy="35661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r>
              <a:rPr lang="en-IN" sz="2000" dirty="0">
                <a:latin typeface="Times New Roman" panose="02020603050405020304" pitchFamily="18" charset="0"/>
                <a:cs typeface="Times New Roman" panose="02020603050405020304" pitchFamily="18" charset="0"/>
              </a:rPr>
              <a:t>2103A52135     Goli Chandana</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2103A52058     Mohammed Mudassir Hussain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2103A52069     Syed Khaja Mukarram Ajaz</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2103A52159     Mohammed Naveed Sharief</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2103A52171     Thangallapally Nihal</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2103A52162     Vuppula Vashista</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endParaRPr lang="en-IN" sz="1800" dirty="0"/>
          </a:p>
        </p:txBody>
      </p:sp>
      <p:sp>
        <p:nvSpPr>
          <p:cNvPr id="11" name="TextBox 10">
            <a:extLst>
              <a:ext uri="{FF2B5EF4-FFF2-40B4-BE49-F238E27FC236}">
                <a16:creationId xmlns:a16="http://schemas.microsoft.com/office/drawing/2014/main" id="{E6802F16-F76A-BC87-9AB7-B173F9A48D68}"/>
              </a:ext>
            </a:extLst>
          </p:cNvPr>
          <p:cNvSpPr txBox="1"/>
          <p:nvPr/>
        </p:nvSpPr>
        <p:spPr>
          <a:xfrm>
            <a:off x="7372351" y="4762753"/>
            <a:ext cx="3855085"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Mentor and Trainer :</a:t>
            </a:r>
          </a:p>
          <a:p>
            <a:r>
              <a:rPr lang="en-US" sz="2000" kern="1200" dirty="0">
                <a:solidFill>
                  <a:srgbClr val="000000"/>
                </a:solidFill>
                <a:effectLst/>
                <a:latin typeface="Times New Roman" panose="02020603050405020304" pitchFamily="18" charset="0"/>
                <a:cs typeface="Times New Roman" panose="02020603050405020304" pitchFamily="18" charset="0"/>
              </a:rPr>
              <a:t>Dr. Balajee Maram</a:t>
            </a:r>
            <a:endParaRPr lang="en-IN" sz="200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Associate </a:t>
            </a:r>
            <a:r>
              <a:rPr lang="en-US" sz="2000" kern="0" dirty="0">
                <a:effectLst/>
                <a:latin typeface="Times New Roman" panose="02020603050405020304" pitchFamily="18" charset="0"/>
                <a:ea typeface="Calibri" panose="020F0502020204030204" pitchFamily="34" charset="0"/>
                <a:cs typeface="Times New Roman" panose="02020603050405020304" pitchFamily="18" charset="0"/>
              </a:rPr>
              <a:t>Professor, School of CS&amp;AI</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045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1D2B-CCA7-7A5F-ECCD-DD845379D6D1}"/>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18EF694-8893-D6B3-C159-EE0D2818B8DA}"/>
              </a:ext>
            </a:extLst>
          </p:cNvPr>
          <p:cNvSpPr>
            <a:spLocks noGrp="1"/>
          </p:cNvSpPr>
          <p:nvPr>
            <p:ph idx="1"/>
          </p:nvPr>
        </p:nvSpPr>
        <p:spPr>
          <a:xfrm>
            <a:off x="1188720" y="1895910"/>
            <a:ext cx="9875520" cy="4312919"/>
          </a:xfrm>
        </p:spPr>
        <p:txBody>
          <a:bodyPr>
            <a:noAutofit/>
          </a:bodyPr>
          <a:lstStyle/>
          <a:p>
            <a:pPr indent="0">
              <a:lnSpc>
                <a:spcPct val="150000"/>
              </a:lnSpc>
              <a:buNone/>
            </a:pPr>
            <a:r>
              <a:rPr lang="en-US" sz="1800" b="1" dirty="0">
                <a:latin typeface="Times New Roman" panose="02020603050405020304" pitchFamily="18" charset="0"/>
                <a:cs typeface="Times New Roman" panose="02020603050405020304" pitchFamily="18" charset="0"/>
              </a:rPr>
              <a:t>Primary Goal:</a:t>
            </a:r>
            <a:r>
              <a:rPr lang="en-US" sz="1800" dirty="0">
                <a:latin typeface="Times New Roman" panose="02020603050405020304" pitchFamily="18" charset="0"/>
                <a:cs typeface="Times New Roman" panose="02020603050405020304" pitchFamily="18" charset="0"/>
              </a:rPr>
              <a:t> To develop a secure, blockchain-based system for storing and transferring legal records that ensures document integrity, ownership verification, and transparent history tracking.</a:t>
            </a:r>
          </a:p>
          <a:p>
            <a:pPr indent="0">
              <a:lnSpc>
                <a:spcPct val="150000"/>
              </a:lnSpc>
              <a:buNone/>
            </a:pPr>
            <a:r>
              <a:rPr lang="en-US" sz="1800" b="1" dirty="0">
                <a:latin typeface="Times New Roman" panose="02020603050405020304" pitchFamily="18" charset="0"/>
                <a:cs typeface="Times New Roman" panose="02020603050405020304" pitchFamily="18" charset="0"/>
              </a:rPr>
              <a:t>Sub-Goals:</a:t>
            </a:r>
            <a:endParaRPr lang="en-US" sz="1800" dirty="0">
              <a:latin typeface="Times New Roman" panose="02020603050405020304" pitchFamily="18" charset="0"/>
              <a:cs typeface="Times New Roman" panose="02020603050405020304" pitchFamily="18" charset="0"/>
            </a:endParaRPr>
          </a:p>
          <a:p>
            <a:pPr marL="377190" indent="-285750">
              <a:lnSpc>
                <a:spcPct val="10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Implement a lightweight blockchain solution for document verification using cryptographic hashing and proof-of-work</a:t>
            </a:r>
          </a:p>
          <a:p>
            <a:pPr marL="377190" indent="-285750">
              <a:lnSpc>
                <a:spcPct val="10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Create a secure document storage system with encryption and access control mechanisms</a:t>
            </a:r>
          </a:p>
          <a:p>
            <a:pPr marL="377190" indent="-285750">
              <a:lnSpc>
                <a:spcPct val="10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 a transparent document transfer mechanism with immutable ownership history</a:t>
            </a:r>
          </a:p>
          <a:p>
            <a:pPr marL="377190" indent="-285750">
              <a:lnSpc>
                <a:spcPct val="10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Build a user-friendly interface using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to make blockchain technology accessible to legal professionals</a:t>
            </a:r>
          </a:p>
          <a:p>
            <a:pPr marL="377190" indent="-285750">
              <a:lnSpc>
                <a:spcPct val="100000"/>
              </a:lnSpc>
              <a:buClr>
                <a:schemeClr val="tx1"/>
              </a:buCl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Establish a comprehensive audit trail for all document activities</a:t>
            </a:r>
          </a:p>
        </p:txBody>
      </p:sp>
    </p:spTree>
    <p:extLst>
      <p:ext uri="{BB962C8B-B14F-4D97-AF65-F5344CB8AC3E}">
        <p14:creationId xmlns:p14="http://schemas.microsoft.com/office/powerpoint/2010/main" val="152239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6B7E-F3F1-372C-6522-285D94768FB3}"/>
              </a:ext>
            </a:extLst>
          </p:cNvPr>
          <p:cNvSpPr>
            <a:spLocks noGrp="1"/>
          </p:cNvSpPr>
          <p:nvPr>
            <p:ph type="title"/>
          </p:nvPr>
        </p:nvSpPr>
        <p:spPr>
          <a:xfrm>
            <a:off x="1097279" y="286603"/>
            <a:ext cx="10260531" cy="1450757"/>
          </a:xfrm>
        </p:spPr>
        <p:txBody>
          <a:bodyPr/>
          <a:lstStyle/>
          <a:p>
            <a:r>
              <a:rPr lang="en-US" dirty="0"/>
              <a:t>Document Storage Structure</a:t>
            </a:r>
          </a:p>
        </p:txBody>
      </p:sp>
      <p:sp>
        <p:nvSpPr>
          <p:cNvPr id="5" name="Rectangle 2">
            <a:extLst>
              <a:ext uri="{FF2B5EF4-FFF2-40B4-BE49-F238E27FC236}">
                <a16:creationId xmlns:a16="http://schemas.microsoft.com/office/drawing/2014/main" id="{6D3169F3-5F7A-298B-0D6F-A7ECF36B8A84}"/>
              </a:ext>
            </a:extLst>
          </p:cNvPr>
          <p:cNvSpPr>
            <a:spLocks noGrp="1" noChangeArrowheads="1"/>
          </p:cNvSpPr>
          <p:nvPr>
            <p:ph idx="1"/>
          </p:nvPr>
        </p:nvSpPr>
        <p:spPr bwMode="auto">
          <a:xfrm>
            <a:off x="1097280" y="2096977"/>
            <a:ext cx="10139763" cy="394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None/>
            </a:pPr>
            <a:r>
              <a:rPr lang="en-US" sz="2400" dirty="0">
                <a:latin typeface="Times New Roman" panose="02020603050405020304" pitchFamily="18" charset="0"/>
                <a:cs typeface="Times New Roman" panose="02020603050405020304" pitchFamily="18" charset="0"/>
              </a:rPr>
              <a:t>Our system manages multiple data structures:</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Records</a:t>
            </a:r>
            <a:r>
              <a:rPr lang="en-US" sz="2400" dirty="0">
                <a:latin typeface="Times New Roman" panose="02020603050405020304" pitchFamily="18" charset="0"/>
                <a:cs typeface="Times New Roman" panose="02020603050405020304" pitchFamily="18" charset="0"/>
              </a:rPr>
              <a:t>: Authentication credentials and access permissions</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Document Metadata</a:t>
            </a:r>
            <a:r>
              <a:rPr lang="en-US" sz="2400" dirty="0">
                <a:latin typeface="Times New Roman" panose="02020603050405020304" pitchFamily="18" charset="0"/>
                <a:cs typeface="Times New Roman" panose="02020603050405020304" pitchFamily="18" charset="0"/>
              </a:rPr>
              <a:t>: Name, type, ownership, timestamps, and access history</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Document Content</a:t>
            </a:r>
            <a:r>
              <a:rPr lang="en-US" sz="2400" dirty="0">
                <a:latin typeface="Times New Roman" panose="02020603050405020304" pitchFamily="18" charset="0"/>
                <a:cs typeface="Times New Roman" panose="02020603050405020304" pitchFamily="18" charset="0"/>
              </a:rPr>
              <a:t>: Encrypted binary data with secure storage</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Blockchain Records</a:t>
            </a:r>
            <a:r>
              <a:rPr lang="en-US" sz="2400" dirty="0">
                <a:latin typeface="Times New Roman" panose="02020603050405020304" pitchFamily="18" charset="0"/>
                <a:cs typeface="Times New Roman" panose="02020603050405020304" pitchFamily="18" charset="0"/>
              </a:rPr>
              <a:t>: Transaction history, validation hashes, and proof-of-work</a:t>
            </a:r>
          </a:p>
          <a:p>
            <a:pPr>
              <a:buClr>
                <a:schemeClr val="tx1"/>
              </a:buCl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Session Data</a:t>
            </a:r>
            <a:r>
              <a:rPr lang="en-US" sz="2400" dirty="0">
                <a:latin typeface="Times New Roman" panose="02020603050405020304" pitchFamily="18" charset="0"/>
                <a:cs typeface="Times New Roman" panose="02020603050405020304" pitchFamily="18" charset="0"/>
              </a:rPr>
              <a:t>: Temporary authentication tokens and user state</a:t>
            </a:r>
          </a:p>
          <a:p>
            <a:pPr marL="0" lvl="1" indent="0" algn="just" eaLnBrk="0" fontAlgn="base" hangingPunct="0">
              <a:lnSpc>
                <a:spcPct val="150000"/>
              </a:lnSpc>
              <a:spcBef>
                <a:spcPct val="0"/>
              </a:spcBef>
              <a:spcAft>
                <a:spcPct val="0"/>
              </a:spcAft>
              <a:buFontTx/>
              <a:buChar char="•"/>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604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5D816-B65B-0D65-6712-A6EAF748F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4F4D9-58BD-041F-9E14-67C960148C25}"/>
              </a:ext>
            </a:extLst>
          </p:cNvPr>
          <p:cNvSpPr>
            <a:spLocks noGrp="1"/>
          </p:cNvSpPr>
          <p:nvPr>
            <p:ph type="title"/>
          </p:nvPr>
        </p:nvSpPr>
        <p:spPr>
          <a:xfrm>
            <a:off x="1097280" y="296763"/>
            <a:ext cx="10058400" cy="1450757"/>
          </a:xfrm>
        </p:spPr>
        <p:txBody>
          <a:bodyPr/>
          <a:lstStyle/>
          <a:p>
            <a:r>
              <a:rPr lang="en-US" dirty="0"/>
              <a:t>Document Storage Structure</a:t>
            </a:r>
          </a:p>
        </p:txBody>
      </p:sp>
      <p:pic>
        <p:nvPicPr>
          <p:cNvPr id="5" name="Picture 4">
            <a:extLst>
              <a:ext uri="{FF2B5EF4-FFF2-40B4-BE49-F238E27FC236}">
                <a16:creationId xmlns:a16="http://schemas.microsoft.com/office/drawing/2014/main" id="{1C9D4DF0-15AA-E113-52E9-8C8396178939}"/>
              </a:ext>
            </a:extLst>
          </p:cNvPr>
          <p:cNvPicPr>
            <a:picLocks noChangeAspect="1"/>
          </p:cNvPicPr>
          <p:nvPr/>
        </p:nvPicPr>
        <p:blipFill>
          <a:blip r:embed="rId2"/>
          <a:srcRect r="19005" b="26283"/>
          <a:stretch/>
        </p:blipFill>
        <p:spPr>
          <a:xfrm>
            <a:off x="1952624" y="1961665"/>
            <a:ext cx="7753351" cy="3867635"/>
          </a:xfrm>
          <a:prstGeom prst="rect">
            <a:avLst/>
          </a:prstGeom>
        </p:spPr>
      </p:pic>
      <p:sp>
        <p:nvSpPr>
          <p:cNvPr id="11" name="TextBox 10">
            <a:extLst>
              <a:ext uri="{FF2B5EF4-FFF2-40B4-BE49-F238E27FC236}">
                <a16:creationId xmlns:a16="http://schemas.microsoft.com/office/drawing/2014/main" id="{8CE84CB6-0133-A151-ABBE-DB31A0A69240}"/>
              </a:ext>
            </a:extLst>
          </p:cNvPr>
          <p:cNvSpPr txBox="1"/>
          <p:nvPr/>
        </p:nvSpPr>
        <p:spPr>
          <a:xfrm>
            <a:off x="3854132" y="5868939"/>
            <a:ext cx="448373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2: Users Info: Harry and Matilda</a:t>
            </a:r>
          </a:p>
        </p:txBody>
      </p:sp>
    </p:spTree>
    <p:extLst>
      <p:ext uri="{BB962C8B-B14F-4D97-AF65-F5344CB8AC3E}">
        <p14:creationId xmlns:p14="http://schemas.microsoft.com/office/powerpoint/2010/main" val="340720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DEBFB-A692-EFB4-9FCD-F007B2282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18DC5-C0AD-6DB8-4B90-C75A395B6A4A}"/>
              </a:ext>
            </a:extLst>
          </p:cNvPr>
          <p:cNvSpPr>
            <a:spLocks noGrp="1"/>
          </p:cNvSpPr>
          <p:nvPr>
            <p:ph type="title"/>
          </p:nvPr>
        </p:nvSpPr>
        <p:spPr/>
        <p:txBody>
          <a:bodyPr/>
          <a:lstStyle/>
          <a:p>
            <a:r>
              <a:rPr lang="en-US" dirty="0"/>
              <a:t>Document Storage Structure</a:t>
            </a:r>
          </a:p>
        </p:txBody>
      </p:sp>
      <p:sp>
        <p:nvSpPr>
          <p:cNvPr id="11" name="TextBox 10">
            <a:extLst>
              <a:ext uri="{FF2B5EF4-FFF2-40B4-BE49-F238E27FC236}">
                <a16:creationId xmlns:a16="http://schemas.microsoft.com/office/drawing/2014/main" id="{10D3610A-EFB7-87FA-3FAE-0CCAB1CB2AB8}"/>
              </a:ext>
            </a:extLst>
          </p:cNvPr>
          <p:cNvSpPr txBox="1"/>
          <p:nvPr/>
        </p:nvSpPr>
        <p:spPr>
          <a:xfrm>
            <a:off x="3441541" y="5815250"/>
            <a:ext cx="530891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3: Blockchain: All Transactions are tracked</a:t>
            </a:r>
          </a:p>
        </p:txBody>
      </p:sp>
      <p:pic>
        <p:nvPicPr>
          <p:cNvPr id="4" name="Picture 3">
            <a:extLst>
              <a:ext uri="{FF2B5EF4-FFF2-40B4-BE49-F238E27FC236}">
                <a16:creationId xmlns:a16="http://schemas.microsoft.com/office/drawing/2014/main" id="{64682A71-5E5C-8EB6-C4E1-AADBE8269C05}"/>
              </a:ext>
            </a:extLst>
          </p:cNvPr>
          <p:cNvPicPr>
            <a:picLocks noChangeAspect="1"/>
          </p:cNvPicPr>
          <p:nvPr/>
        </p:nvPicPr>
        <p:blipFill>
          <a:blip r:embed="rId2"/>
          <a:srcRect b="20302"/>
          <a:stretch/>
        </p:blipFill>
        <p:spPr>
          <a:xfrm>
            <a:off x="2085975" y="2056685"/>
            <a:ext cx="7734299" cy="3439240"/>
          </a:xfrm>
          <a:prstGeom prst="rect">
            <a:avLst/>
          </a:prstGeom>
        </p:spPr>
      </p:pic>
    </p:spTree>
    <p:extLst>
      <p:ext uri="{BB962C8B-B14F-4D97-AF65-F5344CB8AC3E}">
        <p14:creationId xmlns:p14="http://schemas.microsoft.com/office/powerpoint/2010/main" val="24110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A7FD2-170E-48D7-9194-E30613328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9EB23-6672-8FDE-FF91-D26B3725C627}"/>
              </a:ext>
            </a:extLst>
          </p:cNvPr>
          <p:cNvSpPr>
            <a:spLocks noGrp="1"/>
          </p:cNvSpPr>
          <p:nvPr>
            <p:ph type="title"/>
          </p:nvPr>
        </p:nvSpPr>
        <p:spPr/>
        <p:txBody>
          <a:bodyPr/>
          <a:lstStyle/>
          <a:p>
            <a:r>
              <a:rPr lang="en-US" dirty="0"/>
              <a:t>Document Storage Structure</a:t>
            </a:r>
          </a:p>
        </p:txBody>
      </p:sp>
      <p:sp>
        <p:nvSpPr>
          <p:cNvPr id="11" name="TextBox 10">
            <a:extLst>
              <a:ext uri="{FF2B5EF4-FFF2-40B4-BE49-F238E27FC236}">
                <a16:creationId xmlns:a16="http://schemas.microsoft.com/office/drawing/2014/main" id="{67C41E92-D47F-6BB8-D726-8F86411E78FF}"/>
              </a:ext>
            </a:extLst>
          </p:cNvPr>
          <p:cNvSpPr txBox="1"/>
          <p:nvPr/>
        </p:nvSpPr>
        <p:spPr>
          <a:xfrm>
            <a:off x="3441541" y="5815250"/>
            <a:ext cx="530891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4: Documents Stored as Encrypted</a:t>
            </a:r>
          </a:p>
        </p:txBody>
      </p:sp>
      <p:pic>
        <p:nvPicPr>
          <p:cNvPr id="5" name="Picture 4">
            <a:extLst>
              <a:ext uri="{FF2B5EF4-FFF2-40B4-BE49-F238E27FC236}">
                <a16:creationId xmlns:a16="http://schemas.microsoft.com/office/drawing/2014/main" id="{5B08B52E-8A28-F029-756A-2CB047CEF39A}"/>
              </a:ext>
            </a:extLst>
          </p:cNvPr>
          <p:cNvPicPr>
            <a:picLocks noChangeAspect="1"/>
          </p:cNvPicPr>
          <p:nvPr/>
        </p:nvPicPr>
        <p:blipFill>
          <a:blip r:embed="rId2"/>
          <a:stretch>
            <a:fillRect/>
          </a:stretch>
        </p:blipFill>
        <p:spPr>
          <a:xfrm>
            <a:off x="1294546" y="2005305"/>
            <a:ext cx="9663867" cy="3541999"/>
          </a:xfrm>
          <a:prstGeom prst="rect">
            <a:avLst/>
          </a:prstGeom>
        </p:spPr>
      </p:pic>
    </p:spTree>
    <p:extLst>
      <p:ext uri="{BB962C8B-B14F-4D97-AF65-F5344CB8AC3E}">
        <p14:creationId xmlns:p14="http://schemas.microsoft.com/office/powerpoint/2010/main" val="2821246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D4EF-7857-158A-BEB9-1DB6A1035D9D}"/>
              </a:ext>
            </a:extLst>
          </p:cNvPr>
          <p:cNvSpPr>
            <a:spLocks noGrp="1"/>
          </p:cNvSpPr>
          <p:nvPr>
            <p:ph type="title"/>
          </p:nvPr>
        </p:nvSpPr>
        <p:spPr>
          <a:xfrm>
            <a:off x="1097279" y="286603"/>
            <a:ext cx="9997441" cy="1450757"/>
          </a:xfrm>
        </p:spPr>
        <p:txBody>
          <a:bodyPr>
            <a:normAutofit/>
          </a:bodyPr>
          <a:lstStyle/>
          <a:p>
            <a:r>
              <a:rPr lang="en-US" dirty="0"/>
              <a:t>Methodology: Technical Implementation Approach</a:t>
            </a:r>
          </a:p>
        </p:txBody>
      </p:sp>
      <p:sp>
        <p:nvSpPr>
          <p:cNvPr id="5" name="Rectangle 2">
            <a:extLst>
              <a:ext uri="{FF2B5EF4-FFF2-40B4-BE49-F238E27FC236}">
                <a16:creationId xmlns:a16="http://schemas.microsoft.com/office/drawing/2014/main" id="{E604FD58-D062-6CE4-5556-4A89AFD4234E}"/>
              </a:ext>
            </a:extLst>
          </p:cNvPr>
          <p:cNvSpPr>
            <a:spLocks noGrp="1" noChangeArrowheads="1"/>
          </p:cNvSpPr>
          <p:nvPr>
            <p:ph idx="1"/>
          </p:nvPr>
        </p:nvSpPr>
        <p:spPr bwMode="auto">
          <a:xfrm>
            <a:off x="1116207" y="1987941"/>
            <a:ext cx="9978513" cy="409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
                <a:schemeClr val="tx1"/>
              </a:buCl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Blockchain Core Development</a:t>
            </a:r>
            <a:r>
              <a:rPr lang="en-US" dirty="0">
                <a:solidFill>
                  <a:schemeClr val="tx1"/>
                </a:solidFill>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Custom Python implementation with proof-of-work consensus</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Block structure with transaction batching and hash validation</a:t>
            </a:r>
          </a:p>
          <a:p>
            <a:pPr>
              <a:buClr>
                <a:schemeClr val="tx1"/>
              </a:buClr>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Document Management</a:t>
            </a:r>
            <a:r>
              <a:rPr lang="en-US" dirty="0">
                <a:solidFill>
                  <a:schemeClr val="tx1"/>
                </a:solidFill>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AES encryption for document security</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Hash-based verification for content integrity</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Segregated storage for metadata and encrypted content</a:t>
            </a:r>
          </a:p>
          <a:p>
            <a:pPr>
              <a:buClrTx/>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User Interface</a:t>
            </a:r>
            <a:r>
              <a:rPr lang="en-US" dirty="0">
                <a:solidFill>
                  <a:schemeClr val="tx1"/>
                </a:solidFill>
                <a:latin typeface="Times New Roman" panose="02020603050405020304" pitchFamily="18" charset="0"/>
                <a:cs typeface="Times New Roman" panose="02020603050405020304" pitchFamily="18" charset="0"/>
              </a:rPr>
              <a:t>: </a:t>
            </a:r>
          </a:p>
          <a:p>
            <a:pPr marL="742950" lvl="1" indent="-285750">
              <a:buFont typeface="+mj-lt"/>
              <a:buAutoNum type="arabicPeriod"/>
            </a:pPr>
            <a:r>
              <a:rPr lang="en-US" dirty="0" err="1">
                <a:solidFill>
                  <a:schemeClr val="tx1"/>
                </a:solidFill>
                <a:latin typeface="Times New Roman" panose="02020603050405020304" pitchFamily="18" charset="0"/>
                <a:cs typeface="Times New Roman" panose="02020603050405020304" pitchFamily="18" charset="0"/>
              </a:rPr>
              <a:t>Streamlit</a:t>
            </a:r>
            <a:r>
              <a:rPr lang="en-US" dirty="0">
                <a:solidFill>
                  <a:schemeClr val="tx1"/>
                </a:solidFill>
                <a:latin typeface="Times New Roman" panose="02020603050405020304" pitchFamily="18" charset="0"/>
                <a:cs typeface="Times New Roman" panose="02020603050405020304" pitchFamily="18" charset="0"/>
              </a:rPr>
              <a:t>-based responsive design</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Session-based authentication with token validation</a:t>
            </a:r>
          </a:p>
          <a:p>
            <a:pPr marL="742950" lvl="1" indent="-28575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Intuitive document upload, view, and transfer workflows</a:t>
            </a:r>
          </a:p>
        </p:txBody>
      </p:sp>
    </p:spTree>
    <p:extLst>
      <p:ext uri="{BB962C8B-B14F-4D97-AF65-F5344CB8AC3E}">
        <p14:creationId xmlns:p14="http://schemas.microsoft.com/office/powerpoint/2010/main" val="798517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A117-53D9-6DA7-D975-024127056284}"/>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85D91B1D-126C-179D-8AAC-5E9C0B729C74}"/>
              </a:ext>
            </a:extLst>
          </p:cNvPr>
          <p:cNvSpPr txBox="1"/>
          <p:nvPr/>
        </p:nvSpPr>
        <p:spPr>
          <a:xfrm>
            <a:off x="4929187" y="6036876"/>
            <a:ext cx="233362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5: Landing Page</a:t>
            </a:r>
          </a:p>
        </p:txBody>
      </p:sp>
      <p:pic>
        <p:nvPicPr>
          <p:cNvPr id="5" name="Picture 4">
            <a:extLst>
              <a:ext uri="{FF2B5EF4-FFF2-40B4-BE49-F238E27FC236}">
                <a16:creationId xmlns:a16="http://schemas.microsoft.com/office/drawing/2014/main" id="{1AE6C506-C422-A79C-5168-6F5F3A9DC37F}"/>
              </a:ext>
            </a:extLst>
          </p:cNvPr>
          <p:cNvPicPr>
            <a:picLocks noChangeAspect="1"/>
          </p:cNvPicPr>
          <p:nvPr/>
        </p:nvPicPr>
        <p:blipFill>
          <a:blip r:embed="rId2"/>
          <a:stretch>
            <a:fillRect/>
          </a:stretch>
        </p:blipFill>
        <p:spPr>
          <a:xfrm>
            <a:off x="2575559" y="2017744"/>
            <a:ext cx="7040880" cy="3738748"/>
          </a:xfrm>
          <a:prstGeom prst="rect">
            <a:avLst/>
          </a:prstGeom>
        </p:spPr>
      </p:pic>
    </p:spTree>
    <p:extLst>
      <p:ext uri="{BB962C8B-B14F-4D97-AF65-F5344CB8AC3E}">
        <p14:creationId xmlns:p14="http://schemas.microsoft.com/office/powerpoint/2010/main" val="208771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FA57F-6431-8982-61D2-BA2B7B94A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63520-262E-DF9E-BA2C-ED31C0DF0B8B}"/>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2FD8785A-6BFA-E8F6-8A3F-5235BF0F2F8B}"/>
              </a:ext>
            </a:extLst>
          </p:cNvPr>
          <p:cNvSpPr txBox="1"/>
          <p:nvPr/>
        </p:nvSpPr>
        <p:spPr>
          <a:xfrm>
            <a:off x="4208126" y="6036876"/>
            <a:ext cx="450915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6: Registration Page: Harry registered</a:t>
            </a:r>
          </a:p>
        </p:txBody>
      </p:sp>
      <p:pic>
        <p:nvPicPr>
          <p:cNvPr id="5" name="Picture 4">
            <a:extLst>
              <a:ext uri="{FF2B5EF4-FFF2-40B4-BE49-F238E27FC236}">
                <a16:creationId xmlns:a16="http://schemas.microsoft.com/office/drawing/2014/main" id="{242CEF42-7A01-3943-88E4-B75E0417E52E}"/>
              </a:ext>
            </a:extLst>
          </p:cNvPr>
          <p:cNvPicPr>
            <a:picLocks noChangeAspect="1"/>
          </p:cNvPicPr>
          <p:nvPr/>
        </p:nvPicPr>
        <p:blipFill>
          <a:blip r:embed="rId2"/>
          <a:stretch>
            <a:fillRect/>
          </a:stretch>
        </p:blipFill>
        <p:spPr>
          <a:xfrm>
            <a:off x="2310063" y="1916221"/>
            <a:ext cx="7571874" cy="3941794"/>
          </a:xfrm>
          <a:prstGeom prst="rect">
            <a:avLst/>
          </a:prstGeom>
        </p:spPr>
      </p:pic>
    </p:spTree>
    <p:extLst>
      <p:ext uri="{BB962C8B-B14F-4D97-AF65-F5344CB8AC3E}">
        <p14:creationId xmlns:p14="http://schemas.microsoft.com/office/powerpoint/2010/main" val="88673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3707D-36C8-3553-51A4-84B9BB509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85FB5-9870-D385-F1B9-E63CBC2FE1BB}"/>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349F67EE-55ED-4154-49ED-9F4669D7F2CA}"/>
              </a:ext>
            </a:extLst>
          </p:cNvPr>
          <p:cNvSpPr txBox="1"/>
          <p:nvPr/>
        </p:nvSpPr>
        <p:spPr>
          <a:xfrm>
            <a:off x="4208126" y="6036876"/>
            <a:ext cx="450915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7: Initial Dashboard: Harry</a:t>
            </a:r>
          </a:p>
        </p:txBody>
      </p:sp>
      <p:pic>
        <p:nvPicPr>
          <p:cNvPr id="8" name="Picture 7">
            <a:extLst>
              <a:ext uri="{FF2B5EF4-FFF2-40B4-BE49-F238E27FC236}">
                <a16:creationId xmlns:a16="http://schemas.microsoft.com/office/drawing/2014/main" id="{948B37DA-2BCA-3D09-79DE-AAC0C6A5E9C4}"/>
              </a:ext>
            </a:extLst>
          </p:cNvPr>
          <p:cNvPicPr>
            <a:picLocks noChangeAspect="1"/>
          </p:cNvPicPr>
          <p:nvPr/>
        </p:nvPicPr>
        <p:blipFill>
          <a:blip r:embed="rId2"/>
          <a:stretch>
            <a:fillRect/>
          </a:stretch>
        </p:blipFill>
        <p:spPr>
          <a:xfrm>
            <a:off x="2440145" y="2080285"/>
            <a:ext cx="7311710" cy="3829218"/>
          </a:xfrm>
          <a:prstGeom prst="rect">
            <a:avLst/>
          </a:prstGeom>
        </p:spPr>
      </p:pic>
    </p:spTree>
    <p:extLst>
      <p:ext uri="{BB962C8B-B14F-4D97-AF65-F5344CB8AC3E}">
        <p14:creationId xmlns:p14="http://schemas.microsoft.com/office/powerpoint/2010/main" val="3365774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F4E60-3248-3810-5139-2F1431BCC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574AD-7B6C-DE35-614E-F61D7F525EBA}"/>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1AF115DB-B9AA-20F6-FDEE-6E9AC7681732}"/>
              </a:ext>
            </a:extLst>
          </p:cNvPr>
          <p:cNvSpPr txBox="1"/>
          <p:nvPr/>
        </p:nvSpPr>
        <p:spPr>
          <a:xfrm>
            <a:off x="4208126" y="6036876"/>
            <a:ext cx="450915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8: Uploading Document\Contract: Harry</a:t>
            </a:r>
          </a:p>
        </p:txBody>
      </p:sp>
      <p:pic>
        <p:nvPicPr>
          <p:cNvPr id="7" name="Picture 6">
            <a:extLst>
              <a:ext uri="{FF2B5EF4-FFF2-40B4-BE49-F238E27FC236}">
                <a16:creationId xmlns:a16="http://schemas.microsoft.com/office/drawing/2014/main" id="{7C438C85-E571-2D26-FB2F-CB0FCD7E64A7}"/>
              </a:ext>
            </a:extLst>
          </p:cNvPr>
          <p:cNvPicPr>
            <a:picLocks noChangeAspect="1"/>
          </p:cNvPicPr>
          <p:nvPr/>
        </p:nvPicPr>
        <p:blipFill>
          <a:blip r:embed="rId2"/>
          <a:stretch>
            <a:fillRect/>
          </a:stretch>
        </p:blipFill>
        <p:spPr>
          <a:xfrm>
            <a:off x="2423160" y="1979516"/>
            <a:ext cx="7345680" cy="3835524"/>
          </a:xfrm>
          <a:prstGeom prst="rect">
            <a:avLst/>
          </a:prstGeom>
        </p:spPr>
      </p:pic>
    </p:spTree>
    <p:extLst>
      <p:ext uri="{BB962C8B-B14F-4D97-AF65-F5344CB8AC3E}">
        <p14:creationId xmlns:p14="http://schemas.microsoft.com/office/powerpoint/2010/main" val="203853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latin typeface="Times New Roman" panose="02020603050405020304" pitchFamily="18" charset="0"/>
                <a:cs typeface="Times New Roman" panose="02020603050405020304" pitchFamily="18" charset="0"/>
              </a:rPr>
              <a:t>Abstract</a:t>
            </a:r>
          </a:p>
        </p:txBody>
      </p:sp>
      <p:sp>
        <p:nvSpPr>
          <p:cNvPr id="5" name="Content Placeholder 4">
            <a:extLst>
              <a:ext uri="{FF2B5EF4-FFF2-40B4-BE49-F238E27FC236}">
                <a16:creationId xmlns:a16="http://schemas.microsoft.com/office/drawing/2014/main" id="{8C9960B8-B665-6F3F-6225-3AA2D3A656B5}"/>
              </a:ext>
            </a:extLst>
          </p:cNvPr>
          <p:cNvSpPr>
            <a:spLocks noGrp="1"/>
          </p:cNvSpPr>
          <p:nvPr>
            <p:ph idx="1"/>
          </p:nvPr>
        </p:nvSpPr>
        <p:spPr/>
        <p:txBody>
          <a:bodyPr>
            <a:normAutofit/>
          </a:bodyPr>
          <a:lstStyle/>
          <a:p>
            <a:pPr marL="201168" lvl="1" indent="0" algn="just">
              <a:lnSpc>
                <a:spcPct val="160000"/>
              </a:lnSpc>
              <a:spcBef>
                <a:spcPts val="0"/>
              </a:spcBef>
              <a:spcAft>
                <a:spcPts val="0"/>
              </a:spcAft>
              <a:buNone/>
            </a:pPr>
            <a:r>
              <a:rPr lang="en-US" sz="2200" dirty="0">
                <a:latin typeface="Times New Roman" panose="02020603050405020304" pitchFamily="18" charset="0"/>
                <a:cs typeface="Times New Roman" panose="02020603050405020304" pitchFamily="18" charset="0"/>
              </a:rPr>
              <a:t>This project implements a secure blockchain-based vault system for legal document storage, verification, and transfer. Leveraging immutable distributed ledger technology with local encryption, E-Vault ensures tamper-proof document integrity while providing a user-friendly interface. The system addresses critical challenges in legal record management through cryptographic validation, transparent audit trails, and secure ownership transfer mechanisms.</a:t>
            </a: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B5B20-4B71-6089-D4BD-465F35175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64195-1990-7CE2-DACA-ECFC0BEC116F}"/>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66AC1401-018C-FD13-206A-E9D323011A31}"/>
              </a:ext>
            </a:extLst>
          </p:cNvPr>
          <p:cNvSpPr txBox="1"/>
          <p:nvPr/>
        </p:nvSpPr>
        <p:spPr>
          <a:xfrm>
            <a:off x="4208126" y="6036876"/>
            <a:ext cx="4509154"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9: My Documents Page: Harry</a:t>
            </a:r>
          </a:p>
        </p:txBody>
      </p:sp>
      <p:pic>
        <p:nvPicPr>
          <p:cNvPr id="5" name="Picture 4">
            <a:extLst>
              <a:ext uri="{FF2B5EF4-FFF2-40B4-BE49-F238E27FC236}">
                <a16:creationId xmlns:a16="http://schemas.microsoft.com/office/drawing/2014/main" id="{5AB7CEB1-4342-9A61-79F2-88BCE3956E0D}"/>
              </a:ext>
            </a:extLst>
          </p:cNvPr>
          <p:cNvPicPr>
            <a:picLocks noChangeAspect="1"/>
          </p:cNvPicPr>
          <p:nvPr/>
        </p:nvPicPr>
        <p:blipFill>
          <a:blip r:embed="rId2"/>
          <a:stretch>
            <a:fillRect/>
          </a:stretch>
        </p:blipFill>
        <p:spPr>
          <a:xfrm>
            <a:off x="2143226" y="1917549"/>
            <a:ext cx="7514122" cy="3939138"/>
          </a:xfrm>
          <a:prstGeom prst="rect">
            <a:avLst/>
          </a:prstGeom>
        </p:spPr>
      </p:pic>
    </p:spTree>
    <p:extLst>
      <p:ext uri="{BB962C8B-B14F-4D97-AF65-F5344CB8AC3E}">
        <p14:creationId xmlns:p14="http://schemas.microsoft.com/office/powerpoint/2010/main" val="4170550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9CE5E-BA53-6EDB-BE7B-0F730043AC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6CE34-8764-A1E9-07E5-E1F0F6C1759A}"/>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F397B241-54BE-7440-BA4F-8D01C7C60891}"/>
              </a:ext>
            </a:extLst>
          </p:cNvPr>
          <p:cNvSpPr txBox="1"/>
          <p:nvPr/>
        </p:nvSpPr>
        <p:spPr>
          <a:xfrm>
            <a:off x="3518314" y="6036876"/>
            <a:ext cx="6155075"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10: Transfer Document: Harry transferring to Matilda</a:t>
            </a:r>
          </a:p>
        </p:txBody>
      </p:sp>
      <p:pic>
        <p:nvPicPr>
          <p:cNvPr id="8" name="Picture 7">
            <a:extLst>
              <a:ext uri="{FF2B5EF4-FFF2-40B4-BE49-F238E27FC236}">
                <a16:creationId xmlns:a16="http://schemas.microsoft.com/office/drawing/2014/main" id="{7491B58F-BBF8-1BDD-6DFA-DD2781BAF096}"/>
              </a:ext>
            </a:extLst>
          </p:cNvPr>
          <p:cNvPicPr>
            <a:picLocks noChangeAspect="1"/>
          </p:cNvPicPr>
          <p:nvPr/>
        </p:nvPicPr>
        <p:blipFill>
          <a:blip r:embed="rId2"/>
          <a:stretch>
            <a:fillRect/>
          </a:stretch>
        </p:blipFill>
        <p:spPr>
          <a:xfrm>
            <a:off x="2261937" y="2052210"/>
            <a:ext cx="7411452" cy="3862143"/>
          </a:xfrm>
          <a:prstGeom prst="rect">
            <a:avLst/>
          </a:prstGeom>
        </p:spPr>
      </p:pic>
    </p:spTree>
    <p:extLst>
      <p:ext uri="{BB962C8B-B14F-4D97-AF65-F5344CB8AC3E}">
        <p14:creationId xmlns:p14="http://schemas.microsoft.com/office/powerpoint/2010/main" val="3574426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BB64-E508-26CD-2D00-B7E28FA25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9EC79-C829-2A68-1740-354C60C65BD0}"/>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9F92B849-07AC-59AC-71FD-9D3D332AA8CC}"/>
              </a:ext>
            </a:extLst>
          </p:cNvPr>
          <p:cNvSpPr txBox="1"/>
          <p:nvPr/>
        </p:nvSpPr>
        <p:spPr>
          <a:xfrm>
            <a:off x="2845869" y="6074003"/>
            <a:ext cx="8309811"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11:My Documents Page: Matilda –User 2.  File Transferred </a:t>
            </a:r>
          </a:p>
        </p:txBody>
      </p:sp>
      <p:pic>
        <p:nvPicPr>
          <p:cNvPr id="5" name="Picture 4">
            <a:extLst>
              <a:ext uri="{FF2B5EF4-FFF2-40B4-BE49-F238E27FC236}">
                <a16:creationId xmlns:a16="http://schemas.microsoft.com/office/drawing/2014/main" id="{D15AB92F-B70E-8B6F-6269-BDD9A88B5830}"/>
              </a:ext>
            </a:extLst>
          </p:cNvPr>
          <p:cNvPicPr>
            <a:picLocks noChangeAspect="1"/>
          </p:cNvPicPr>
          <p:nvPr/>
        </p:nvPicPr>
        <p:blipFill>
          <a:blip r:embed="rId2"/>
          <a:stretch>
            <a:fillRect/>
          </a:stretch>
        </p:blipFill>
        <p:spPr>
          <a:xfrm>
            <a:off x="2245894" y="1950857"/>
            <a:ext cx="7427495" cy="3872521"/>
          </a:xfrm>
          <a:prstGeom prst="rect">
            <a:avLst/>
          </a:prstGeom>
        </p:spPr>
      </p:pic>
    </p:spTree>
    <p:extLst>
      <p:ext uri="{BB962C8B-B14F-4D97-AF65-F5344CB8AC3E}">
        <p14:creationId xmlns:p14="http://schemas.microsoft.com/office/powerpoint/2010/main" val="427360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060DB-FF6B-E9BB-CBDC-0EB5D6566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37C950-EECB-4D7D-6C5E-51C116AF73F6}"/>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1FFC66C5-0C39-ACCB-3BA9-DCE8385899E7}"/>
              </a:ext>
            </a:extLst>
          </p:cNvPr>
          <p:cNvSpPr txBox="1"/>
          <p:nvPr/>
        </p:nvSpPr>
        <p:spPr>
          <a:xfrm>
            <a:off x="3497179" y="6036874"/>
            <a:ext cx="8309811"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12: Viewing the Document: Matilda –User 2.  </a:t>
            </a:r>
          </a:p>
        </p:txBody>
      </p:sp>
      <p:pic>
        <p:nvPicPr>
          <p:cNvPr id="6" name="Picture 5">
            <a:extLst>
              <a:ext uri="{FF2B5EF4-FFF2-40B4-BE49-F238E27FC236}">
                <a16:creationId xmlns:a16="http://schemas.microsoft.com/office/drawing/2014/main" id="{C2AA6AE6-87FD-5C64-889E-D6BF2DC43342}"/>
              </a:ext>
            </a:extLst>
          </p:cNvPr>
          <p:cNvPicPr>
            <a:picLocks noChangeAspect="1"/>
          </p:cNvPicPr>
          <p:nvPr/>
        </p:nvPicPr>
        <p:blipFill>
          <a:blip r:embed="rId2"/>
          <a:stretch>
            <a:fillRect/>
          </a:stretch>
        </p:blipFill>
        <p:spPr>
          <a:xfrm>
            <a:off x="2261938" y="1970089"/>
            <a:ext cx="7299158" cy="3834056"/>
          </a:xfrm>
          <a:prstGeom prst="rect">
            <a:avLst/>
          </a:prstGeom>
        </p:spPr>
      </p:pic>
    </p:spTree>
    <p:extLst>
      <p:ext uri="{BB962C8B-B14F-4D97-AF65-F5344CB8AC3E}">
        <p14:creationId xmlns:p14="http://schemas.microsoft.com/office/powerpoint/2010/main" val="46156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60D01-1A3A-E836-2956-D6CE50F056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29996-E987-7517-DFFA-5BBA986D9F64}"/>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DDB8C42D-0507-D824-5523-13BBF61921E3}"/>
              </a:ext>
            </a:extLst>
          </p:cNvPr>
          <p:cNvSpPr txBox="1"/>
          <p:nvPr/>
        </p:nvSpPr>
        <p:spPr>
          <a:xfrm>
            <a:off x="1941094" y="6036874"/>
            <a:ext cx="8309811"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13: Document History is shown below while viewing the document:  Matilda –User 2.  </a:t>
            </a:r>
          </a:p>
        </p:txBody>
      </p:sp>
      <p:pic>
        <p:nvPicPr>
          <p:cNvPr id="5" name="Picture 4">
            <a:extLst>
              <a:ext uri="{FF2B5EF4-FFF2-40B4-BE49-F238E27FC236}">
                <a16:creationId xmlns:a16="http://schemas.microsoft.com/office/drawing/2014/main" id="{4C9ABB71-CC91-208E-78FB-6FF34476E81C}"/>
              </a:ext>
            </a:extLst>
          </p:cNvPr>
          <p:cNvPicPr>
            <a:picLocks noChangeAspect="1"/>
          </p:cNvPicPr>
          <p:nvPr/>
        </p:nvPicPr>
        <p:blipFill>
          <a:blip r:embed="rId2"/>
          <a:stretch>
            <a:fillRect/>
          </a:stretch>
        </p:blipFill>
        <p:spPr>
          <a:xfrm>
            <a:off x="2075848" y="1902396"/>
            <a:ext cx="7549415" cy="3969442"/>
          </a:xfrm>
          <a:prstGeom prst="rect">
            <a:avLst/>
          </a:prstGeom>
        </p:spPr>
      </p:pic>
    </p:spTree>
    <p:extLst>
      <p:ext uri="{BB962C8B-B14F-4D97-AF65-F5344CB8AC3E}">
        <p14:creationId xmlns:p14="http://schemas.microsoft.com/office/powerpoint/2010/main" val="3016758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B2DF-72E9-3B09-094E-FC040F1C2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91E9D-3A9E-A8E0-AA5F-8D0471C1EC45}"/>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3BF01A03-ECAA-503B-256D-26F301D2EB7B}"/>
              </a:ext>
            </a:extLst>
          </p:cNvPr>
          <p:cNvSpPr txBox="1"/>
          <p:nvPr/>
        </p:nvSpPr>
        <p:spPr>
          <a:xfrm>
            <a:off x="3529263" y="5803324"/>
            <a:ext cx="8309811"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14: Blockchain explorer</a:t>
            </a:r>
          </a:p>
        </p:txBody>
      </p:sp>
      <p:sp>
        <p:nvSpPr>
          <p:cNvPr id="4" name="Rectangle 1">
            <a:extLst>
              <a:ext uri="{FF2B5EF4-FFF2-40B4-BE49-F238E27FC236}">
                <a16:creationId xmlns:a16="http://schemas.microsoft.com/office/drawing/2014/main" id="{40E6B567-DD18-0924-196F-E5047019A313}"/>
              </a:ext>
            </a:extLst>
          </p:cNvPr>
          <p:cNvSpPr>
            <a:spLocks noChangeArrowheads="1"/>
          </p:cNvSpPr>
          <p:nvPr/>
        </p:nvSpPr>
        <p:spPr bwMode="auto">
          <a:xfrm>
            <a:off x="-577516" y="-393434"/>
            <a:ext cx="1031083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001" altLang="en-001" sz="1800" b="0" i="0" u="none" strike="noStrike" cap="none" normalizeH="0" baseline="0" dirty="0">
                <a:ln>
                  <a:noFill/>
                </a:ln>
                <a:solidFill>
                  <a:schemeClr val="tx1"/>
                </a:solidFill>
                <a:effectLst/>
                <a:latin typeface="Arial" panose="020B0604020202020204" pitchFamily="34" charset="0"/>
              </a:rPr>
              <a:t>  </a:t>
            </a:r>
            <a:r>
              <a:rPr kumimoji="0" lang="en-001" altLang="en-001" sz="31200" b="0" i="0" u="none" strike="noStrike" cap="none" normalizeH="0" baseline="0" dirty="0">
                <a:ln>
                  <a:noFill/>
                </a:ln>
                <a:solidFill>
                  <a:schemeClr val="tx1"/>
                </a:solidFill>
                <a:effectLst/>
                <a:latin typeface="Arial" panose="020B0604020202020204" pitchFamily="34" charset="0"/>
              </a:rPr>
              <a:t>         </a:t>
            </a:r>
            <a:endParaRPr kumimoji="0" lang="en-001" altLang="en-001"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91AAC358-65FE-F83E-C674-E4C1634C5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083" y="2069430"/>
            <a:ext cx="6847833" cy="3560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10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A7922-C508-74D0-AF3F-55E1DF1F5A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739F9-15DF-56C2-7BA3-FA66A02D7B4A}"/>
              </a:ext>
            </a:extLst>
          </p:cNvPr>
          <p:cNvSpPr>
            <a:spLocks noGrp="1"/>
          </p:cNvSpPr>
          <p:nvPr>
            <p:ph type="title"/>
          </p:nvPr>
        </p:nvSpPr>
        <p:spPr/>
        <p:txBody>
          <a:bodyPr/>
          <a:lstStyle/>
          <a:p>
            <a:r>
              <a:rPr lang="en-US" dirty="0"/>
              <a:t>RESULTS:</a:t>
            </a:r>
          </a:p>
        </p:txBody>
      </p:sp>
      <p:sp>
        <p:nvSpPr>
          <p:cNvPr id="3" name="TextBox 2">
            <a:extLst>
              <a:ext uri="{FF2B5EF4-FFF2-40B4-BE49-F238E27FC236}">
                <a16:creationId xmlns:a16="http://schemas.microsoft.com/office/drawing/2014/main" id="{82AB2B3F-609C-029B-61E8-72DA3B35C97E}"/>
              </a:ext>
            </a:extLst>
          </p:cNvPr>
          <p:cNvSpPr txBox="1"/>
          <p:nvPr/>
        </p:nvSpPr>
        <p:spPr>
          <a:xfrm>
            <a:off x="3240505" y="5919503"/>
            <a:ext cx="8309811"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Figure 15: Blockchain explorer: Tracks all transactions</a:t>
            </a:r>
          </a:p>
        </p:txBody>
      </p:sp>
      <p:pic>
        <p:nvPicPr>
          <p:cNvPr id="10" name="Picture 9">
            <a:extLst>
              <a:ext uri="{FF2B5EF4-FFF2-40B4-BE49-F238E27FC236}">
                <a16:creationId xmlns:a16="http://schemas.microsoft.com/office/drawing/2014/main" id="{A6D04007-1E60-A7CE-9752-30DA401C778A}"/>
              </a:ext>
            </a:extLst>
          </p:cNvPr>
          <p:cNvPicPr>
            <a:picLocks noChangeAspect="1"/>
          </p:cNvPicPr>
          <p:nvPr/>
        </p:nvPicPr>
        <p:blipFill>
          <a:blip r:embed="rId2"/>
          <a:stretch>
            <a:fillRect/>
          </a:stretch>
        </p:blipFill>
        <p:spPr>
          <a:xfrm>
            <a:off x="2294021" y="1906801"/>
            <a:ext cx="7283116" cy="3863581"/>
          </a:xfrm>
          <a:prstGeom prst="rect">
            <a:avLst/>
          </a:prstGeom>
        </p:spPr>
      </p:pic>
    </p:spTree>
    <p:extLst>
      <p:ext uri="{BB962C8B-B14F-4D97-AF65-F5344CB8AC3E}">
        <p14:creationId xmlns:p14="http://schemas.microsoft.com/office/powerpoint/2010/main" val="79757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D225-86E3-FE59-C535-EB2C7D17C2BA}"/>
              </a:ext>
            </a:extLst>
          </p:cNvPr>
          <p:cNvSpPr>
            <a:spLocks noGrp="1"/>
          </p:cNvSpPr>
          <p:nvPr>
            <p:ph type="title"/>
          </p:nvPr>
        </p:nvSpPr>
        <p:spPr>
          <a:xfrm>
            <a:off x="1398270" y="887257"/>
            <a:ext cx="10058400" cy="964403"/>
          </a:xfrm>
        </p:spPr>
        <p:txBody>
          <a:bodyPr/>
          <a:lstStyle/>
          <a:p>
            <a:r>
              <a:rPr lang="en-US" dirty="0"/>
              <a:t>CONCLUSION</a:t>
            </a:r>
          </a:p>
        </p:txBody>
      </p:sp>
      <p:sp>
        <p:nvSpPr>
          <p:cNvPr id="8" name="Rectangle 5">
            <a:extLst>
              <a:ext uri="{FF2B5EF4-FFF2-40B4-BE49-F238E27FC236}">
                <a16:creationId xmlns:a16="http://schemas.microsoft.com/office/drawing/2014/main" id="{2D7BE9CE-CD68-D0A0-4F67-2C0A986B95ED}"/>
              </a:ext>
            </a:extLst>
          </p:cNvPr>
          <p:cNvSpPr>
            <a:spLocks noGrp="1" noChangeArrowheads="1"/>
          </p:cNvSpPr>
          <p:nvPr>
            <p:ph idx="1"/>
          </p:nvPr>
        </p:nvSpPr>
        <p:spPr bwMode="auto">
          <a:xfrm>
            <a:off x="1397952" y="2189691"/>
            <a:ext cx="1005871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 typeface="Arial" panose="020B0604020202020204" pitchFamily="34" charset="0"/>
              <a:buChar char="•"/>
            </a:pPr>
            <a:r>
              <a:rPr kumimoji="0" lang="en-001" altLang="en-001"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Successfully implemented a functional blockchain-based legal records management system </a:t>
            </a:r>
          </a:p>
          <a:p>
            <a:pPr lvl="1" eaLnBrk="0" fontAlgn="base" hangingPunct="0">
              <a:spcBef>
                <a:spcPct val="0"/>
              </a:spcBef>
              <a:spcAft>
                <a:spcPct val="0"/>
              </a:spcAft>
              <a:buFont typeface="Arial" panose="020B0604020202020204" pitchFamily="34" charset="0"/>
              <a:buChar char="•"/>
            </a:pPr>
            <a:r>
              <a:rPr kumimoji="0" lang="en-001" altLang="en-001"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Demonstrated practical application of blockchain for document integrity </a:t>
            </a:r>
          </a:p>
          <a:p>
            <a:pPr lvl="1" eaLnBrk="0" fontAlgn="base" hangingPunct="0">
              <a:spcBef>
                <a:spcPct val="0"/>
              </a:spcBef>
              <a:spcAft>
                <a:spcPct val="0"/>
              </a:spcAft>
              <a:buFont typeface="Arial" panose="020B0604020202020204" pitchFamily="34" charset="0"/>
              <a:buChar char="•"/>
            </a:pPr>
            <a:r>
              <a:rPr kumimoji="0" lang="en-001" altLang="en-001"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secure document transfer mechanisms with ownership validation </a:t>
            </a:r>
          </a:p>
          <a:p>
            <a:pPr lvl="1" eaLnBrk="0" fontAlgn="base" hangingPunct="0">
              <a:spcBef>
                <a:spcPct val="0"/>
              </a:spcBef>
              <a:spcAft>
                <a:spcPct val="0"/>
              </a:spcAft>
              <a:buFont typeface="Arial" panose="020B0604020202020204" pitchFamily="34" charset="0"/>
              <a:buChar char="•"/>
            </a:pPr>
            <a:r>
              <a:rPr kumimoji="0" lang="en-001" altLang="en-001"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an intuitive interface accessible to non-technical users </a:t>
            </a:r>
          </a:p>
          <a:p>
            <a:pPr lvl="1" eaLnBrk="0" fontAlgn="base" hangingPunct="0">
              <a:spcBef>
                <a:spcPct val="0"/>
              </a:spcBef>
              <a:spcAft>
                <a:spcPct val="0"/>
              </a:spcAft>
              <a:buFont typeface="Arial" panose="020B0604020202020204" pitchFamily="34" charset="0"/>
              <a:buChar char="•"/>
            </a:pPr>
            <a:r>
              <a:rPr kumimoji="0" lang="en-001" altLang="en-001"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Provided comprehensive document history tracking and verification </a:t>
            </a:r>
          </a:p>
          <a:p>
            <a:pPr lvl="1" eaLnBrk="0" fontAlgn="base" hangingPunct="0">
              <a:spcBef>
                <a:spcPct val="0"/>
              </a:spcBef>
              <a:spcAft>
                <a:spcPct val="0"/>
              </a:spcAft>
              <a:buFont typeface="Arial" panose="020B0604020202020204" pitchFamily="34" charset="0"/>
              <a:buChar char="•"/>
            </a:pPr>
            <a:r>
              <a:rPr kumimoji="0" lang="en-001" altLang="en-001"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Established a foundation for enhanced legal document management </a:t>
            </a:r>
          </a:p>
          <a:p>
            <a:pPr lvl="1" eaLnBrk="0" fontAlgn="base" hangingPunct="0">
              <a:spcBef>
                <a:spcPct val="0"/>
              </a:spcBef>
              <a:spcAft>
                <a:spcPct val="0"/>
              </a:spcAft>
              <a:buFont typeface="Arial" panose="020B0604020202020204" pitchFamily="34" charset="0"/>
              <a:buChar char="•"/>
            </a:pPr>
            <a:r>
              <a:rPr kumimoji="0" lang="en-001" altLang="en-001"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security requirements with usability considerations </a:t>
            </a:r>
          </a:p>
        </p:txBody>
      </p:sp>
    </p:spTree>
    <p:extLst>
      <p:ext uri="{BB962C8B-B14F-4D97-AF65-F5344CB8AC3E}">
        <p14:creationId xmlns:p14="http://schemas.microsoft.com/office/powerpoint/2010/main" val="3880803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F573-821C-ABD8-8DFA-AF1203524D8C}"/>
              </a:ext>
            </a:extLst>
          </p:cNvPr>
          <p:cNvSpPr>
            <a:spLocks noGrp="1"/>
          </p:cNvSpPr>
          <p:nvPr>
            <p:ph type="title"/>
          </p:nvPr>
        </p:nvSpPr>
        <p:spPr>
          <a:xfrm>
            <a:off x="992505" y="153253"/>
            <a:ext cx="10058400" cy="1450757"/>
          </a:xfrm>
        </p:spPr>
        <p:txBody>
          <a:bodyPr/>
          <a:lstStyle/>
          <a:p>
            <a:r>
              <a:rPr lang="en-US" dirty="0"/>
              <a:t>FUTURE SCOPE</a:t>
            </a:r>
          </a:p>
        </p:txBody>
      </p:sp>
      <p:sp>
        <p:nvSpPr>
          <p:cNvPr id="4" name="Rectangle 2">
            <a:extLst>
              <a:ext uri="{FF2B5EF4-FFF2-40B4-BE49-F238E27FC236}">
                <a16:creationId xmlns:a16="http://schemas.microsoft.com/office/drawing/2014/main" id="{FD952D42-D429-6814-3F7E-CE2D23389B87}"/>
              </a:ext>
            </a:extLst>
          </p:cNvPr>
          <p:cNvSpPr>
            <a:spLocks noGrp="1" noChangeArrowheads="1"/>
          </p:cNvSpPr>
          <p:nvPr>
            <p:ph idx="1"/>
          </p:nvPr>
        </p:nvSpPr>
        <p:spPr bwMode="auto">
          <a:xfrm>
            <a:off x="992505" y="2002595"/>
            <a:ext cx="1059146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35508" lvl="1" indent="-342900" eaLnBrk="0" fontAlgn="base" hangingPunct="0">
              <a:spcBef>
                <a:spcPct val="0"/>
              </a:spcBef>
              <a:spcAft>
                <a:spcPct val="0"/>
              </a:spcAft>
              <a:buFont typeface="Arial" panose="020B0604020202020204" pitchFamily="34" charset="0"/>
              <a:buChar char="•"/>
            </a:pPr>
            <a:r>
              <a:rPr kumimoji="0" lang="en-001" altLang="en-001"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Multi-signature approvals: Require multiple parties to authorize document transfers </a:t>
            </a:r>
          </a:p>
          <a:p>
            <a:pPr marL="635508" lvl="1" indent="-342900" eaLnBrk="0" fontAlgn="base" hangingPunct="0">
              <a:spcBef>
                <a:spcPct val="0"/>
              </a:spcBef>
              <a:spcAft>
                <a:spcPct val="0"/>
              </a:spcAft>
              <a:buFont typeface="Arial" panose="020B0604020202020204" pitchFamily="34" charset="0"/>
              <a:buChar char="•"/>
            </a:pPr>
            <a:r>
              <a:rPr kumimoji="0" lang="en-001" altLang="en-001"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contract integration: Automate legal workflows with conditional logic </a:t>
            </a:r>
          </a:p>
          <a:p>
            <a:pPr marL="635508" lvl="1" indent="-342900" eaLnBrk="0" fontAlgn="base" hangingPunct="0">
              <a:spcBef>
                <a:spcPct val="0"/>
              </a:spcBef>
              <a:spcAft>
                <a:spcPct val="0"/>
              </a:spcAft>
              <a:buFont typeface="Arial" panose="020B0604020202020204" pitchFamily="34" charset="0"/>
              <a:buChar char="•"/>
            </a:pPr>
            <a:r>
              <a:rPr kumimoji="0" lang="en-001" altLang="en-001"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Distributed deployment: Extend to multiple nodes for true decentralization </a:t>
            </a:r>
          </a:p>
          <a:p>
            <a:pPr marL="635508" lvl="1" indent="-342900" eaLnBrk="0" fontAlgn="base" hangingPunct="0">
              <a:spcBef>
                <a:spcPct val="0"/>
              </a:spcBef>
              <a:spcAft>
                <a:spcPct val="0"/>
              </a:spcAft>
              <a:buFont typeface="Arial" panose="020B0604020202020204" pitchFamily="34" charset="0"/>
              <a:buChar char="•"/>
            </a:pPr>
            <a:r>
              <a:rPr kumimoji="0" lang="en-001" altLang="en-001"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 Develop companion mobile app for on-the-go access </a:t>
            </a:r>
          </a:p>
          <a:p>
            <a:pPr marL="635508" lvl="1" indent="-342900" eaLnBrk="0" fontAlgn="base" hangingPunct="0">
              <a:spcBef>
                <a:spcPct val="0"/>
              </a:spcBef>
              <a:spcAft>
                <a:spcPct val="0"/>
              </a:spcAft>
              <a:buFont typeface="Arial" panose="020B0604020202020204" pitchFamily="34" charset="0"/>
              <a:buChar char="•"/>
            </a:pPr>
            <a:r>
              <a:rPr kumimoji="0" lang="en-001" altLang="en-001"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search capabilities: Implement content-based document search </a:t>
            </a:r>
          </a:p>
          <a:p>
            <a:pPr marL="635508" lvl="1" indent="-342900" eaLnBrk="0" fontAlgn="base" hangingPunct="0">
              <a:spcBef>
                <a:spcPct val="0"/>
              </a:spcBef>
              <a:spcAft>
                <a:spcPct val="0"/>
              </a:spcAft>
              <a:buFont typeface="Arial" panose="020B0604020202020204" pitchFamily="34" charset="0"/>
              <a:buChar char="•"/>
            </a:pPr>
            <a:r>
              <a:rPr kumimoji="0" lang="en-001" altLang="en-001"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Regulatory compliance modules: Add jurisdiction-specific compliance validation </a:t>
            </a:r>
          </a:p>
          <a:p>
            <a:pPr marL="635508" lvl="1" indent="-342900" eaLnBrk="0" fontAlgn="base" hangingPunct="0">
              <a:spcBef>
                <a:spcPct val="0"/>
              </a:spcBef>
              <a:spcAft>
                <a:spcPct val="0"/>
              </a:spcAft>
              <a:buFont typeface="Arial" panose="020B0604020202020204" pitchFamily="34" charset="0"/>
              <a:buChar char="•"/>
            </a:pPr>
            <a:r>
              <a:rPr kumimoji="0" lang="en-001" altLang="en-001"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legal practice management systems: Connect with existing legal workflows </a:t>
            </a:r>
          </a:p>
        </p:txBody>
      </p:sp>
    </p:spTree>
    <p:extLst>
      <p:ext uri="{BB962C8B-B14F-4D97-AF65-F5344CB8AC3E}">
        <p14:creationId xmlns:p14="http://schemas.microsoft.com/office/powerpoint/2010/main" val="3574434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26645-0756-AED8-FFEB-4A3A9729C01E}"/>
              </a:ext>
            </a:extLst>
          </p:cNvPr>
          <p:cNvSpPr>
            <a:spLocks noGrp="1"/>
          </p:cNvSpPr>
          <p:nvPr>
            <p:ph type="title"/>
          </p:nvPr>
        </p:nvSpPr>
        <p:spPr/>
        <p:txBody>
          <a:bodyPr/>
          <a:lstStyle/>
          <a:p>
            <a:r>
              <a:rPr lang="en-IN" dirty="0"/>
              <a:t>References: </a:t>
            </a:r>
            <a:r>
              <a:rPr lang="en-US" dirty="0"/>
              <a:t>Academic &amp; Technical</a:t>
            </a:r>
            <a:endParaRPr lang="en-IN" dirty="0"/>
          </a:p>
        </p:txBody>
      </p:sp>
      <p:sp>
        <p:nvSpPr>
          <p:cNvPr id="12" name="TextBox 11">
            <a:extLst>
              <a:ext uri="{FF2B5EF4-FFF2-40B4-BE49-F238E27FC236}">
                <a16:creationId xmlns:a16="http://schemas.microsoft.com/office/drawing/2014/main" id="{ED930DF2-A578-191D-C705-D4B86F9B30A8}"/>
              </a:ext>
            </a:extLst>
          </p:cNvPr>
          <p:cNvSpPr txBox="1"/>
          <p:nvPr/>
        </p:nvSpPr>
        <p:spPr>
          <a:xfrm>
            <a:off x="1219200" y="1630581"/>
            <a:ext cx="9936480" cy="449353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Zheng, Z., et al. (2018). Blockchain challenges and opportunities: A </a:t>
            </a: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survey. </a:t>
            </a:r>
          </a:p>
          <a:p>
            <a:pPr marL="0" marR="0" lvl="0" indent="0" algn="l" defTabSz="914400" rtl="0" eaLnBrk="0" fontAlgn="base" latinLnBrk="0" hangingPunct="0">
              <a:lnSpc>
                <a:spcPct val="100000"/>
              </a:lnSpc>
              <a:spcBef>
                <a:spcPct val="0"/>
              </a:spcBef>
              <a:spcAft>
                <a:spcPct val="0"/>
              </a:spcAft>
              <a:buClrTx/>
              <a:buSzTx/>
              <a:tabLst/>
            </a:pP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S., et al. (2020). A blockchain-based framework for data sharing </a:t>
            </a: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fine-grained access control in decentralized storage systems. </a:t>
            </a:r>
          </a:p>
          <a:p>
            <a:pPr marL="0" marR="0" lvl="0" indent="0" algn="l" defTabSz="914400" rtl="0" eaLnBrk="0" fontAlgn="base" latinLnBrk="0" hangingPunct="0">
              <a:lnSpc>
                <a:spcPct val="100000"/>
              </a:lnSpc>
              <a:spcBef>
                <a:spcPct val="0"/>
              </a:spcBef>
              <a:spcAft>
                <a:spcPct val="0"/>
              </a:spcAft>
              <a:buClrTx/>
              <a:buSzTx/>
              <a:tabLst/>
            </a:pP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A., &amp; Smith, J. (2022). Secure document transfer protocols </a:t>
            </a: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blockchain technology. </a:t>
            </a:r>
          </a:p>
          <a:p>
            <a:pPr marL="0" marR="0" lvl="0" indent="0" algn="l" defTabSz="914400" rtl="0" eaLnBrk="0" fontAlgn="base" latinLnBrk="0" hangingPunct="0">
              <a:lnSpc>
                <a:spcPct val="100000"/>
              </a:lnSpc>
              <a:spcBef>
                <a:spcPct val="0"/>
              </a:spcBef>
              <a:spcAft>
                <a:spcPct val="0"/>
              </a:spcAft>
              <a:buClrTx/>
              <a:buSzTx/>
              <a:tabLst/>
            </a:pP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 Y., et al. (2021). Privacy-preserving document verification using zero-knowledge proofs. </a:t>
            </a:r>
            <a:endPar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Nakamoto, S. (2008). Bitcoin: A peer-to-peer electronic cash system.</a:t>
            </a:r>
          </a:p>
          <a:p>
            <a:pPr marL="0" marR="0" lvl="0" indent="0" algn="l" defTabSz="914400" rtl="0" eaLnBrk="0" fontAlgn="base" latinLnBrk="0" hangingPunct="0">
              <a:lnSpc>
                <a:spcPct val="100000"/>
              </a:lnSpc>
              <a:spcBef>
                <a:spcPct val="0"/>
              </a:spcBef>
              <a:spcAft>
                <a:spcPct val="0"/>
              </a:spcAft>
              <a:buClrTx/>
              <a:buSzTx/>
              <a:tabLst/>
            </a:pP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a:t>
            </a:r>
            <a:r>
              <a:rPr kumimoji="0" lang="en-001" altLang="en-001"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 (2023). Building data applications with</a:t>
            </a:r>
            <a:r>
              <a:rPr lang="en-US" altLang="en-001" sz="2200" dirty="0">
                <a:latin typeface="Times New Roman" panose="02020603050405020304" pitchFamily="18" charset="0"/>
                <a:cs typeface="Times New Roman" panose="02020603050405020304" pitchFamily="18" charset="0"/>
              </a:rPr>
              <a:t> 	</a:t>
            </a:r>
            <a:r>
              <a:rPr kumimoji="0" lang="en-001" altLang="en-001"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a:t>
            </a:r>
            <a:r>
              <a:rPr kumimoji="0" lang="en-001" altLang="en-001"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PyCryptodome</a:t>
            </a:r>
            <a:r>
              <a:rPr kumimoji="0" lang="en-001" altLang="en-001"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 (2023). Python cryptography toolkit. </a:t>
            </a:r>
          </a:p>
        </p:txBody>
      </p:sp>
    </p:spTree>
    <p:extLst>
      <p:ext uri="{BB962C8B-B14F-4D97-AF65-F5344CB8AC3E}">
        <p14:creationId xmlns:p14="http://schemas.microsoft.com/office/powerpoint/2010/main" val="300390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3C106-73F7-1F79-9F9B-5B25B14EE970}"/>
              </a:ext>
            </a:extLst>
          </p:cNvPr>
          <p:cNvSpPr>
            <a:spLocks noGrp="1"/>
          </p:cNvSpPr>
          <p:nvPr>
            <p:ph type="title"/>
          </p:nvPr>
        </p:nvSpPr>
        <p:spPr>
          <a:xfrm>
            <a:off x="1066800" y="1114425"/>
            <a:ext cx="10058400" cy="746760"/>
          </a:xfrm>
        </p:spPr>
        <p:txBody>
          <a:bodyPr/>
          <a:lstStyle/>
          <a:p>
            <a:r>
              <a:rPr lang="en-US" dirty="0"/>
              <a:t>Introduction</a:t>
            </a:r>
          </a:p>
        </p:txBody>
      </p:sp>
      <p:sp>
        <p:nvSpPr>
          <p:cNvPr id="5" name="Rectangle 2">
            <a:extLst>
              <a:ext uri="{FF2B5EF4-FFF2-40B4-BE49-F238E27FC236}">
                <a16:creationId xmlns:a16="http://schemas.microsoft.com/office/drawing/2014/main" id="{148871AB-E1EA-4D16-3186-45A225C4ADEF}"/>
              </a:ext>
            </a:extLst>
          </p:cNvPr>
          <p:cNvSpPr>
            <a:spLocks noGrp="1" noChangeArrowheads="1"/>
          </p:cNvSpPr>
          <p:nvPr>
            <p:ph idx="1"/>
          </p:nvPr>
        </p:nvSpPr>
        <p:spPr bwMode="auto">
          <a:xfrm>
            <a:off x="1066799" y="2220013"/>
            <a:ext cx="10058401"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E-vault is a blockchain-based solution designed to address the critical need for secure and transparent management of legal records. By leveraging distributed ledger technology, the system ensures document immutability and traceability while providing an intuitive user experience. The project demonstrates how blockchain can be practically applied to legal record management, offering enhanced security and trust compared to traditional centralized systems.</a:t>
            </a:r>
          </a:p>
        </p:txBody>
      </p:sp>
    </p:spTree>
    <p:extLst>
      <p:ext uri="{BB962C8B-B14F-4D97-AF65-F5344CB8AC3E}">
        <p14:creationId xmlns:p14="http://schemas.microsoft.com/office/powerpoint/2010/main" val="2901796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F5A1F-42CD-8A96-CB9C-B17898D115DD}"/>
              </a:ext>
            </a:extLst>
          </p:cNvPr>
          <p:cNvSpPr>
            <a:spLocks noGrp="1"/>
          </p:cNvSpPr>
          <p:nvPr>
            <p:ph type="ctrTitle"/>
          </p:nvPr>
        </p:nvSpPr>
        <p:spPr/>
        <p:txBody>
          <a:bodyPr/>
          <a:lstStyle/>
          <a:p>
            <a:r>
              <a:rPr lang="en-IN" dirty="0"/>
              <a:t>THANK YOU</a:t>
            </a:r>
          </a:p>
        </p:txBody>
      </p:sp>
      <p:sp>
        <p:nvSpPr>
          <p:cNvPr id="4" name="TextBox 3">
            <a:extLst>
              <a:ext uri="{FF2B5EF4-FFF2-40B4-BE49-F238E27FC236}">
                <a16:creationId xmlns:a16="http://schemas.microsoft.com/office/drawing/2014/main" id="{BA8A6E89-7375-1775-23B9-FFF234C47108}"/>
              </a:ext>
            </a:extLst>
          </p:cNvPr>
          <p:cNvSpPr txBox="1"/>
          <p:nvPr/>
        </p:nvSpPr>
        <p:spPr>
          <a:xfrm>
            <a:off x="1097279" y="5729716"/>
            <a:ext cx="8951595" cy="369332"/>
          </a:xfrm>
          <a:prstGeom prst="rect">
            <a:avLst/>
          </a:prstGeom>
          <a:noFill/>
        </p:spPr>
        <p:txBody>
          <a:bodyPr wrap="square" rtlCol="0">
            <a:spAutoFit/>
          </a:bodyPr>
          <a:lstStyle/>
          <a:p>
            <a:r>
              <a:rPr lang="en-IN" dirty="0"/>
              <a:t>GitHub Link: </a:t>
            </a:r>
            <a:r>
              <a:rPr lang="en-IN" dirty="0">
                <a:solidFill>
                  <a:srgbClr val="0070C0"/>
                </a:solidFill>
                <a:hlinkClick r:id="rId2">
                  <a:extLst>
                    <a:ext uri="{A12FA001-AC4F-418D-AE19-62706E023703}">
                      <ahyp:hlinkClr xmlns:ahyp="http://schemas.microsoft.com/office/drawing/2018/hyperlinkcolor" val="tx"/>
                    </a:ext>
                  </a:extLst>
                </a:hlinkClick>
              </a:rPr>
              <a:t>https://github.com/Naveed-4/Block-Chain-Based-E-vault-for-Legal-Records</a:t>
            </a:r>
            <a:endParaRPr lang="en-IN" dirty="0">
              <a:solidFill>
                <a:srgbClr val="0070C0"/>
              </a:solidFill>
            </a:endParaRPr>
          </a:p>
        </p:txBody>
      </p:sp>
    </p:spTree>
    <p:extLst>
      <p:ext uri="{BB962C8B-B14F-4D97-AF65-F5344CB8AC3E}">
        <p14:creationId xmlns:p14="http://schemas.microsoft.com/office/powerpoint/2010/main" val="645134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69B5-740E-9B81-7ED1-34A7B3D00DF1}"/>
              </a:ext>
            </a:extLst>
          </p:cNvPr>
          <p:cNvSpPr>
            <a:spLocks noGrp="1"/>
          </p:cNvSpPr>
          <p:nvPr>
            <p:ph type="title"/>
          </p:nvPr>
        </p:nvSpPr>
        <p:spPr/>
        <p:txBody>
          <a:bodyPr/>
          <a:lstStyle/>
          <a:p>
            <a:r>
              <a:rPr lang="en-US" dirty="0"/>
              <a:t>Motivation</a:t>
            </a:r>
          </a:p>
        </p:txBody>
      </p:sp>
      <p:sp>
        <p:nvSpPr>
          <p:cNvPr id="6" name="Rectangle 3">
            <a:extLst>
              <a:ext uri="{FF2B5EF4-FFF2-40B4-BE49-F238E27FC236}">
                <a16:creationId xmlns:a16="http://schemas.microsoft.com/office/drawing/2014/main" id="{429C2373-07F9-231D-941C-B2FDF0E76AC6}"/>
              </a:ext>
            </a:extLst>
          </p:cNvPr>
          <p:cNvSpPr>
            <a:spLocks noGrp="1" noChangeArrowheads="1"/>
          </p:cNvSpPr>
          <p:nvPr>
            <p:ph idx="1"/>
          </p:nvPr>
        </p:nvSpPr>
        <p:spPr bwMode="auto">
          <a:xfrm>
            <a:off x="1097280" y="2098694"/>
            <a:ext cx="9954178" cy="3768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200" dirty="0">
                <a:latin typeface="Times New Roman" panose="02020603050405020304" pitchFamily="18" charset="0"/>
                <a:cs typeface="Times New Roman" panose="02020603050405020304" pitchFamily="18" charset="0"/>
              </a:rPr>
              <a:t>The legal industry faces significant challenges with document security, integrity verification, and establishing clear chains of custody. Traditional systems often struggle with:</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Ensuring documents haven't been tampered with</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Providing verifiable proof of document ownership</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Creating transparent transfer histories</a:t>
            </a:r>
          </a:p>
          <a:p>
            <a:pPr lvl="1">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Maintaining document integrity over time</a:t>
            </a:r>
          </a:p>
          <a:p>
            <a:r>
              <a:rPr lang="en-US" sz="2200" dirty="0">
                <a:latin typeface="Times New Roman" panose="02020603050405020304" pitchFamily="18" charset="0"/>
                <a:cs typeface="Times New Roman" panose="02020603050405020304" pitchFamily="18" charset="0"/>
              </a:rPr>
              <a:t>E-vault addresses these challenges by implementing blockchain technology as a foundation for secure legal record management.</a:t>
            </a:r>
          </a:p>
        </p:txBody>
      </p:sp>
    </p:spTree>
    <p:extLst>
      <p:ext uri="{BB962C8B-B14F-4D97-AF65-F5344CB8AC3E}">
        <p14:creationId xmlns:p14="http://schemas.microsoft.com/office/powerpoint/2010/main" val="204318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F2BE5-6248-AEDB-B704-8A8E97F7D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15FD6-024C-92CD-2FFD-F861E974EE7F}"/>
              </a:ext>
            </a:extLst>
          </p:cNvPr>
          <p:cNvSpPr>
            <a:spLocks noGrp="1"/>
          </p:cNvSpPr>
          <p:nvPr>
            <p:ph type="title"/>
          </p:nvPr>
        </p:nvSpPr>
        <p:spPr>
          <a:xfrm>
            <a:off x="1097280" y="286603"/>
            <a:ext cx="9011920" cy="1186597"/>
          </a:xfrm>
        </p:spPr>
        <p:txBody>
          <a:bodyPr/>
          <a:lstStyle/>
          <a:p>
            <a:r>
              <a:rPr lang="en-US" sz="4800" dirty="0"/>
              <a:t>Literature Review</a:t>
            </a:r>
            <a:endParaRPr lang="en-IN" dirty="0"/>
          </a:p>
        </p:txBody>
      </p:sp>
      <p:sp>
        <p:nvSpPr>
          <p:cNvPr id="3" name="TextBox 2">
            <a:extLst>
              <a:ext uri="{FF2B5EF4-FFF2-40B4-BE49-F238E27FC236}">
                <a16:creationId xmlns:a16="http://schemas.microsoft.com/office/drawing/2014/main" id="{701DE41C-7634-F373-E824-B2DED509CF89}"/>
              </a:ext>
            </a:extLst>
          </p:cNvPr>
          <p:cNvSpPr txBox="1"/>
          <p:nvPr/>
        </p:nvSpPr>
        <p:spPr>
          <a:xfrm>
            <a:off x="1109980" y="2188678"/>
            <a:ext cx="9972040" cy="3046988"/>
          </a:xfrm>
          <a:prstGeom prst="rect">
            <a:avLst/>
          </a:prstGeom>
          <a:noFill/>
        </p:spPr>
        <p:txBody>
          <a:bodyPr wrap="square" rtlCol="0">
            <a:spAutoFit/>
          </a:bodyPr>
          <a:lstStyle/>
          <a:p>
            <a:pPr>
              <a:buNone/>
            </a:pPr>
            <a:r>
              <a:rPr lang="en-US" sz="2400" b="1" dirty="0">
                <a:latin typeface="Times New Roman" panose="02020603050405020304" pitchFamily="18" charset="0"/>
                <a:cs typeface="Times New Roman" panose="02020603050405020304" pitchFamily="18" charset="0"/>
              </a:rPr>
              <a:t>Blockchain Applications in Document Management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Blockchain technology has emerged as a promising solution for document management systems. Zheng et al. (2018)[1] highlight blockchain's immutability and distributed consensus as key features for ensuring document integrity. However, they note scalability challenges when handling large document volumes. Hash-based verification techniques, as proposed by Wang et al. (2020),[2] enable document validation without revealing sensitive content, particularly valuable for legal records where confidentiality is paramount.</a:t>
            </a:r>
          </a:p>
        </p:txBody>
      </p:sp>
    </p:spTree>
    <p:extLst>
      <p:ext uri="{BB962C8B-B14F-4D97-AF65-F5344CB8AC3E}">
        <p14:creationId xmlns:p14="http://schemas.microsoft.com/office/powerpoint/2010/main" val="4082294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C923E-9587-868A-6A0C-67CF8E5ED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2743B-0DDE-57D0-BCD1-1F7372310D19}"/>
              </a:ext>
            </a:extLst>
          </p:cNvPr>
          <p:cNvSpPr>
            <a:spLocks noGrp="1"/>
          </p:cNvSpPr>
          <p:nvPr>
            <p:ph type="title"/>
          </p:nvPr>
        </p:nvSpPr>
        <p:spPr>
          <a:xfrm>
            <a:off x="1097280" y="286603"/>
            <a:ext cx="9011920" cy="1186597"/>
          </a:xfrm>
        </p:spPr>
        <p:txBody>
          <a:bodyPr/>
          <a:lstStyle/>
          <a:p>
            <a:r>
              <a:rPr lang="en-US" sz="4800" dirty="0"/>
              <a:t>Literature Review</a:t>
            </a:r>
            <a:endParaRPr lang="en-IN" dirty="0"/>
          </a:p>
        </p:txBody>
      </p:sp>
      <p:sp>
        <p:nvSpPr>
          <p:cNvPr id="3" name="TextBox 2">
            <a:extLst>
              <a:ext uri="{FF2B5EF4-FFF2-40B4-BE49-F238E27FC236}">
                <a16:creationId xmlns:a16="http://schemas.microsoft.com/office/drawing/2014/main" id="{26B80B74-F6F7-5051-D7D7-4DED3FDB3B55}"/>
              </a:ext>
            </a:extLst>
          </p:cNvPr>
          <p:cNvSpPr txBox="1"/>
          <p:nvPr/>
        </p:nvSpPr>
        <p:spPr>
          <a:xfrm>
            <a:off x="1097280" y="2204720"/>
            <a:ext cx="9972040" cy="3277820"/>
          </a:xfrm>
          <a:prstGeom prst="rect">
            <a:avLst/>
          </a:prstGeom>
          <a:noFill/>
        </p:spPr>
        <p:txBody>
          <a:bodyPr wrap="square" rtlCol="0">
            <a:spAutoFit/>
          </a:bodyPr>
          <a:lstStyle/>
          <a:p>
            <a:pPr>
              <a:buNone/>
            </a:pPr>
            <a:r>
              <a:rPr lang="en-US" sz="2300" b="1" dirty="0">
                <a:latin typeface="Times New Roman" panose="02020603050405020304" pitchFamily="18" charset="0"/>
                <a:cs typeface="Times New Roman" panose="02020603050405020304" pitchFamily="18" charset="0"/>
              </a:rPr>
              <a:t>Advancements in Legal Document Systems</a:t>
            </a:r>
            <a:endParaRPr lang="en-US" sz="2300" dirty="0">
              <a:latin typeface="Times New Roman" panose="02020603050405020304" pitchFamily="18" charset="0"/>
              <a:cs typeface="Times New Roman" panose="02020603050405020304" pitchFamily="18" charset="0"/>
            </a:endParaRPr>
          </a:p>
          <a:p>
            <a:r>
              <a:rPr lang="en-US" sz="2300" dirty="0">
                <a:latin typeface="Times New Roman" panose="02020603050405020304" pitchFamily="18" charset="0"/>
                <a:cs typeface="Times New Roman" panose="02020603050405020304" pitchFamily="18" charset="0"/>
              </a:rPr>
              <a:t>Recent developments have focused on enhancing document transfer mechanisms. Kumar and Smith (2022)[3] introduced a blockchain-based transfer protocol with multi-signature authorization to ensure secure document custody changes. Meanwhile, Chen et al. (2021)[4] addressed privacy concerns through zero-knowledge proofs, allowing document verification without revealing underlying data. These approaches, while effective, often require complex infrastructures. Our work builds upon these foundations while prioritizing simplicity and accessibility through a streamlined user interface and localized implementation.</a:t>
            </a:r>
          </a:p>
        </p:txBody>
      </p:sp>
    </p:spTree>
    <p:extLst>
      <p:ext uri="{BB962C8B-B14F-4D97-AF65-F5344CB8AC3E}">
        <p14:creationId xmlns:p14="http://schemas.microsoft.com/office/powerpoint/2010/main" val="2245104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4145-D9CB-642E-FF20-20D1ACC56D31}"/>
              </a:ext>
            </a:extLst>
          </p:cNvPr>
          <p:cNvSpPr>
            <a:spLocks noGrp="1"/>
          </p:cNvSpPr>
          <p:nvPr>
            <p:ph type="title"/>
          </p:nvPr>
        </p:nvSpPr>
        <p:spPr>
          <a:xfrm>
            <a:off x="873303" y="286603"/>
            <a:ext cx="10282377" cy="1460003"/>
          </a:xfrm>
        </p:spPr>
        <p:txBody>
          <a:bodyPr/>
          <a:lstStyle/>
          <a:p>
            <a:r>
              <a:rPr lang="en-US" dirty="0"/>
              <a:t>Existing Method v/s Proposed Method</a:t>
            </a:r>
          </a:p>
        </p:txBody>
      </p:sp>
      <p:sp>
        <p:nvSpPr>
          <p:cNvPr id="21" name="TextBox 20">
            <a:extLst>
              <a:ext uri="{FF2B5EF4-FFF2-40B4-BE49-F238E27FC236}">
                <a16:creationId xmlns:a16="http://schemas.microsoft.com/office/drawing/2014/main" id="{2C47A1EE-46A3-53DA-D445-088973CA1AAD}"/>
              </a:ext>
            </a:extLst>
          </p:cNvPr>
          <p:cNvSpPr txBox="1"/>
          <p:nvPr/>
        </p:nvSpPr>
        <p:spPr>
          <a:xfrm>
            <a:off x="995565" y="2114657"/>
            <a:ext cx="10200869" cy="3078279"/>
          </a:xfrm>
          <a:prstGeom prst="rect">
            <a:avLst/>
          </a:prstGeom>
          <a:noFill/>
        </p:spPr>
        <p:txBody>
          <a:bodyPr wrap="square">
            <a:spAutoFit/>
          </a:bodyPr>
          <a:lstStyle/>
          <a:p>
            <a:pPr algn="just">
              <a:lnSpc>
                <a:spcPct val="150000"/>
              </a:lnSpc>
            </a:pPr>
            <a:r>
              <a:rPr lang="en-US" sz="2200" dirty="0">
                <a:effectLst/>
                <a:latin typeface="Times New Roman" panose="02020603050405020304" pitchFamily="18" charset="0"/>
                <a:ea typeface="Times New Roman" panose="02020603050405020304" pitchFamily="18" charset="0"/>
              </a:rPr>
              <a:t>Traditional document management systems rely on centralized authorities and databases, creating single points of failure and requiring trust in system administrators. Our proposed E-vault solution leverages blockchain technology to distribute trust across the network, ensuring documents cannot be altered without detection. The system uses cryptographic hashing for document verification and smart contract principles for secure ownership transfer, creating a tamper-evident audit trail for all document transactions.</a:t>
            </a:r>
            <a:endParaRPr lang="en-US" sz="2200" dirty="0"/>
          </a:p>
        </p:txBody>
      </p:sp>
    </p:spTree>
    <p:extLst>
      <p:ext uri="{BB962C8B-B14F-4D97-AF65-F5344CB8AC3E}">
        <p14:creationId xmlns:p14="http://schemas.microsoft.com/office/powerpoint/2010/main" val="313521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073CF-A396-0530-0306-5215C3879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92DE1-BC78-F33C-B595-5AB1A8DAED7F}"/>
              </a:ext>
            </a:extLst>
          </p:cNvPr>
          <p:cNvSpPr>
            <a:spLocks noGrp="1"/>
          </p:cNvSpPr>
          <p:nvPr>
            <p:ph type="title"/>
          </p:nvPr>
        </p:nvSpPr>
        <p:spPr>
          <a:xfrm>
            <a:off x="873303" y="286603"/>
            <a:ext cx="10282377" cy="1460003"/>
          </a:xfrm>
        </p:spPr>
        <p:txBody>
          <a:bodyPr/>
          <a:lstStyle/>
          <a:p>
            <a:r>
              <a:rPr lang="en-US" dirty="0"/>
              <a:t>Existing Method v/s Proposed Method</a:t>
            </a:r>
          </a:p>
        </p:txBody>
      </p:sp>
      <p:sp>
        <p:nvSpPr>
          <p:cNvPr id="7" name="TextBox 6">
            <a:extLst>
              <a:ext uri="{FF2B5EF4-FFF2-40B4-BE49-F238E27FC236}">
                <a16:creationId xmlns:a16="http://schemas.microsoft.com/office/drawing/2014/main" id="{F13CB18A-9A91-0FEE-8165-9D2834E8B50D}"/>
              </a:ext>
            </a:extLst>
          </p:cNvPr>
          <p:cNvSpPr txBox="1"/>
          <p:nvPr/>
        </p:nvSpPr>
        <p:spPr>
          <a:xfrm>
            <a:off x="1304925" y="2197658"/>
            <a:ext cx="6096000"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Table 1: Existing v/s Proposed methods</a:t>
            </a:r>
          </a:p>
        </p:txBody>
      </p:sp>
      <p:graphicFrame>
        <p:nvGraphicFramePr>
          <p:cNvPr id="10" name="Table 9">
            <a:extLst>
              <a:ext uri="{FF2B5EF4-FFF2-40B4-BE49-F238E27FC236}">
                <a16:creationId xmlns:a16="http://schemas.microsoft.com/office/drawing/2014/main" id="{40B7F201-4777-AE03-CF93-3E88CECD7BD2}"/>
              </a:ext>
            </a:extLst>
          </p:cNvPr>
          <p:cNvGraphicFramePr>
            <a:graphicFrameLocks noGrp="1"/>
          </p:cNvGraphicFramePr>
          <p:nvPr>
            <p:extLst>
              <p:ext uri="{D42A27DB-BD31-4B8C-83A1-F6EECF244321}">
                <p14:modId xmlns:p14="http://schemas.microsoft.com/office/powerpoint/2010/main" val="4289264870"/>
              </p:ext>
            </p:extLst>
          </p:nvPr>
        </p:nvGraphicFramePr>
        <p:xfrm>
          <a:off x="1304925" y="2827971"/>
          <a:ext cx="10058400" cy="2926080"/>
        </p:xfrm>
        <a:graphic>
          <a:graphicData uri="http://schemas.openxmlformats.org/drawingml/2006/table">
            <a:tbl>
              <a:tblPr/>
              <a:tblGrid>
                <a:gridCol w="2514600">
                  <a:extLst>
                    <a:ext uri="{9D8B030D-6E8A-4147-A177-3AD203B41FA5}">
                      <a16:colId xmlns:a16="http://schemas.microsoft.com/office/drawing/2014/main" val="970998976"/>
                    </a:ext>
                  </a:extLst>
                </a:gridCol>
                <a:gridCol w="2514600">
                  <a:extLst>
                    <a:ext uri="{9D8B030D-6E8A-4147-A177-3AD203B41FA5}">
                      <a16:colId xmlns:a16="http://schemas.microsoft.com/office/drawing/2014/main" val="88944016"/>
                    </a:ext>
                  </a:extLst>
                </a:gridCol>
                <a:gridCol w="2514600">
                  <a:extLst>
                    <a:ext uri="{9D8B030D-6E8A-4147-A177-3AD203B41FA5}">
                      <a16:colId xmlns:a16="http://schemas.microsoft.com/office/drawing/2014/main" val="3672060213"/>
                    </a:ext>
                  </a:extLst>
                </a:gridCol>
                <a:gridCol w="2514600">
                  <a:extLst>
                    <a:ext uri="{9D8B030D-6E8A-4147-A177-3AD203B41FA5}">
                      <a16:colId xmlns:a16="http://schemas.microsoft.com/office/drawing/2014/main" val="3563417194"/>
                    </a:ext>
                  </a:extLst>
                </a:gridCol>
              </a:tblGrid>
              <a:tr h="0">
                <a:tc>
                  <a:txBody>
                    <a:bodyPr/>
                    <a:lstStyle/>
                    <a:p>
                      <a:r>
                        <a:rPr lang="en-US" b="1" dirty="0"/>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t>Traditional 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t>Cloud-Based 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t>E-Vault Blockchain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2081004902"/>
                  </a:ext>
                </a:extLst>
              </a:tr>
              <a:tr h="0">
                <a:tc>
                  <a:txBody>
                    <a:bodyPr/>
                    <a:lstStyle/>
                    <a:p>
                      <a:r>
                        <a:rPr lang="en-US"/>
                        <a:t>Tamper Resistance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5278256"/>
                  </a:ext>
                </a:extLst>
              </a:tr>
              <a:tr h="0">
                <a:tc>
                  <a:txBody>
                    <a:bodyPr/>
                    <a:lstStyle/>
                    <a:p>
                      <a:r>
                        <a:rPr lang="en-US"/>
                        <a:t>Data Ownership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Service Provider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User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056782"/>
                  </a:ext>
                </a:extLst>
              </a:tr>
              <a:tr h="0">
                <a:tc>
                  <a:txBody>
                    <a:bodyPr/>
                    <a:lstStyle/>
                    <a:p>
                      <a:r>
                        <a:rPr lang="en-US" dirty="0"/>
                        <a:t>Verification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Manual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Digital Signatures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Cryptographic Proof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9765803"/>
                  </a:ext>
                </a:extLst>
              </a:tr>
              <a:tr h="0">
                <a:tc>
                  <a:txBody>
                    <a:bodyPr/>
                    <a:lstStyle/>
                    <a:p>
                      <a:r>
                        <a:rPr lang="en-US"/>
                        <a:t>Transfer Security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401081"/>
                  </a:ext>
                </a:extLst>
              </a:tr>
              <a:tr h="0">
                <a:tc>
                  <a:txBody>
                    <a:bodyPr/>
                    <a:lstStyle/>
                    <a:p>
                      <a:r>
                        <a:rPr lang="en-US"/>
                        <a:t>Audit Trail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Limited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Centralized Logs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Immutable Record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5502165"/>
                  </a:ext>
                </a:extLst>
              </a:tr>
              <a:tr h="0">
                <a:tc>
                  <a:txBody>
                    <a:bodyPr/>
                    <a:lstStyle/>
                    <a:p>
                      <a:r>
                        <a:rPr lang="en-US"/>
                        <a:t>Implementation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Complex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Moderate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Simple Local Setup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4410072"/>
                  </a:ext>
                </a:extLst>
              </a:tr>
              <a:tr h="0">
                <a:tc>
                  <a:txBody>
                    <a:bodyPr/>
                    <a:lstStyle/>
                    <a:p>
                      <a:r>
                        <a:rPr lang="en-US"/>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High Maintenance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Subscription-Based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One-time Setup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7464360"/>
                  </a:ext>
                </a:extLst>
              </a:tr>
            </a:tbl>
          </a:graphicData>
        </a:graphic>
      </p:graphicFrame>
    </p:spTree>
    <p:extLst>
      <p:ext uri="{BB962C8B-B14F-4D97-AF65-F5344CB8AC3E}">
        <p14:creationId xmlns:p14="http://schemas.microsoft.com/office/powerpoint/2010/main" val="2401313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DCFA4-0A7F-DE97-7CE4-19B78E722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A048A-94DE-A8DF-BFB2-15B34B2A6D11}"/>
              </a:ext>
            </a:extLst>
          </p:cNvPr>
          <p:cNvSpPr>
            <a:spLocks noGrp="1"/>
          </p:cNvSpPr>
          <p:nvPr>
            <p:ph type="title"/>
          </p:nvPr>
        </p:nvSpPr>
        <p:spPr>
          <a:xfrm>
            <a:off x="873303" y="286603"/>
            <a:ext cx="10282377" cy="1460003"/>
          </a:xfrm>
        </p:spPr>
        <p:txBody>
          <a:bodyPr/>
          <a:lstStyle/>
          <a:p>
            <a:r>
              <a:rPr lang="en-US" dirty="0"/>
              <a:t>Existing Method v/s Proposed Method</a:t>
            </a:r>
          </a:p>
        </p:txBody>
      </p:sp>
      <p:sp>
        <p:nvSpPr>
          <p:cNvPr id="9" name="TextBox 8">
            <a:extLst>
              <a:ext uri="{FF2B5EF4-FFF2-40B4-BE49-F238E27FC236}">
                <a16:creationId xmlns:a16="http://schemas.microsoft.com/office/drawing/2014/main" id="{0661B656-30D1-3B00-D99D-BCDE748683CE}"/>
              </a:ext>
            </a:extLst>
          </p:cNvPr>
          <p:cNvSpPr txBox="1"/>
          <p:nvPr/>
        </p:nvSpPr>
        <p:spPr>
          <a:xfrm>
            <a:off x="4801235" y="6050162"/>
            <a:ext cx="318008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1: Proposed plan</a:t>
            </a:r>
          </a:p>
        </p:txBody>
      </p:sp>
      <p:pic>
        <p:nvPicPr>
          <p:cNvPr id="6" name="Picture 5">
            <a:extLst>
              <a:ext uri="{FF2B5EF4-FFF2-40B4-BE49-F238E27FC236}">
                <a16:creationId xmlns:a16="http://schemas.microsoft.com/office/drawing/2014/main" id="{C20C4910-1788-025C-35AA-2DCCC34E1EA2}"/>
              </a:ext>
            </a:extLst>
          </p:cNvPr>
          <p:cNvPicPr>
            <a:picLocks noChangeAspect="1"/>
          </p:cNvPicPr>
          <p:nvPr/>
        </p:nvPicPr>
        <p:blipFill>
          <a:blip r:embed="rId3"/>
          <a:srcRect t="1321" b="2569"/>
          <a:stretch/>
        </p:blipFill>
        <p:spPr>
          <a:xfrm>
            <a:off x="2080666" y="1925837"/>
            <a:ext cx="7867649" cy="4124325"/>
          </a:xfrm>
          <a:prstGeom prst="rect">
            <a:avLst/>
          </a:prstGeom>
        </p:spPr>
      </p:pic>
    </p:spTree>
    <p:extLst>
      <p:ext uri="{BB962C8B-B14F-4D97-AF65-F5344CB8AC3E}">
        <p14:creationId xmlns:p14="http://schemas.microsoft.com/office/powerpoint/2010/main" val="4135255944"/>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www.w3.org/XML/1998/namespace"/>
    <ds:schemaRef ds:uri="http://purl.org/dc/terms/"/>
    <ds:schemaRef ds:uri="http://schemas.microsoft.com/office/infopath/2007/PartnerControls"/>
    <ds:schemaRef ds:uri="16c05727-aa75-4e4a-9b5f-8a80a1165891"/>
    <ds:schemaRef ds:uri="http://purl.org/dc/dcmitype/"/>
    <ds:schemaRef ds:uri="http://schemas.microsoft.com/office/2006/documentManagement/types"/>
    <ds:schemaRef ds:uri="71af3243-3dd4-4a8d-8c0d-dd76da1f02a5"/>
    <ds:schemaRef ds:uri="http://schemas.openxmlformats.org/package/2006/metadata/core-properties"/>
    <ds:schemaRef ds:uri="230e9df3-be65-4c73-a93b-d1236ebd677e"/>
    <ds:schemaRef ds:uri="http://schemas.microsoft.com/sharepoint/v3"/>
    <ds:schemaRef ds:uri="http://purl.org/dc/elements/1.1/"/>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{EDECE0B5-C41B-4592-B5F1-AAC3252F2E06}tf22712842_win32</Template>
  <TotalTime>814</TotalTime>
  <Words>1260</Words>
  <Application>Microsoft Office PowerPoint</Application>
  <PresentationFormat>Widescreen</PresentationFormat>
  <Paragraphs>145</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Bookman Old Style</vt:lpstr>
      <vt:lpstr>Calibri</vt:lpstr>
      <vt:lpstr>Franklin Gothic Book</vt:lpstr>
      <vt:lpstr>Times New Roman</vt:lpstr>
      <vt:lpstr>Custom</vt:lpstr>
      <vt:lpstr>E-vault Using Blockchain To Store And Transfer Legal Records</vt:lpstr>
      <vt:lpstr>Abstract</vt:lpstr>
      <vt:lpstr>Introduction</vt:lpstr>
      <vt:lpstr>Motivation</vt:lpstr>
      <vt:lpstr>Literature Review</vt:lpstr>
      <vt:lpstr>Literature Review</vt:lpstr>
      <vt:lpstr>Existing Method v/s Proposed Method</vt:lpstr>
      <vt:lpstr>Existing Method v/s Proposed Method</vt:lpstr>
      <vt:lpstr>Existing Method v/s Proposed Method</vt:lpstr>
      <vt:lpstr>Objective</vt:lpstr>
      <vt:lpstr>Document Storage Structure</vt:lpstr>
      <vt:lpstr>Document Storage Structure</vt:lpstr>
      <vt:lpstr>Document Storage Structure</vt:lpstr>
      <vt:lpstr>Document Storage Structure</vt:lpstr>
      <vt:lpstr>Methodology: Technical Implementation Approach</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FUTURE SCOPE</vt:lpstr>
      <vt:lpstr>References: Academic &amp; Technical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Chaithra Sri Polsani</dc:creator>
  <cp:lastModifiedBy>Naveed Sharief</cp:lastModifiedBy>
  <cp:revision>75</cp:revision>
  <dcterms:created xsi:type="dcterms:W3CDTF">2024-11-17T10:15:38Z</dcterms:created>
  <dcterms:modified xsi:type="dcterms:W3CDTF">2025-03-14T12:43:26Z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