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30" r:id="rId5"/>
    <p:sldId id="300" r:id="rId6"/>
    <p:sldId id="301" r:id="rId7"/>
    <p:sldId id="302" r:id="rId8"/>
    <p:sldId id="340" r:id="rId9"/>
    <p:sldId id="333" r:id="rId10"/>
    <p:sldId id="304" r:id="rId11"/>
    <p:sldId id="335" r:id="rId12"/>
    <p:sldId id="336" r:id="rId13"/>
    <p:sldId id="305" r:id="rId14"/>
    <p:sldId id="306" r:id="rId15"/>
    <p:sldId id="337" r:id="rId16"/>
    <p:sldId id="307" r:id="rId17"/>
    <p:sldId id="315" r:id="rId18"/>
    <p:sldId id="339" r:id="rId19"/>
    <p:sldId id="338" r:id="rId20"/>
    <p:sldId id="320" r:id="rId21"/>
    <p:sldId id="321" r:id="rId22"/>
    <p:sldId id="334" r:id="rId23"/>
    <p:sldId id="34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48" d="100"/>
          <a:sy n="48" d="100"/>
        </p:scale>
        <p:origin x="67"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Naveed-4/Music-Recommendation-Syste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99EB-CDDF-5275-8097-7AC91BA22448}"/>
              </a:ext>
            </a:extLst>
          </p:cNvPr>
          <p:cNvSpPr>
            <a:spLocks noGrp="1"/>
          </p:cNvSpPr>
          <p:nvPr>
            <p:ph type="ctrTitle"/>
          </p:nvPr>
        </p:nvSpPr>
        <p:spPr>
          <a:xfrm>
            <a:off x="1097280" y="758952"/>
            <a:ext cx="10556240" cy="3566160"/>
          </a:xfrm>
        </p:spPr>
        <p:txBody>
          <a:bodyPr/>
          <a:lstStyle/>
          <a:p>
            <a:r>
              <a:rPr lang="en-IN" dirty="0"/>
              <a:t>MUSIC RECOMMENDATIONSYSTEM</a:t>
            </a:r>
          </a:p>
        </p:txBody>
      </p:sp>
      <p:sp>
        <p:nvSpPr>
          <p:cNvPr id="12" name="TextBox 11">
            <a:extLst>
              <a:ext uri="{FF2B5EF4-FFF2-40B4-BE49-F238E27FC236}">
                <a16:creationId xmlns:a16="http://schemas.microsoft.com/office/drawing/2014/main" id="{34E3B76E-DFA1-34A4-4C6E-4D7EE58EF5FB}"/>
              </a:ext>
            </a:extLst>
          </p:cNvPr>
          <p:cNvSpPr txBox="1"/>
          <p:nvPr/>
        </p:nvSpPr>
        <p:spPr>
          <a:xfrm>
            <a:off x="386080" y="396732"/>
            <a:ext cx="1422400" cy="369332"/>
          </a:xfrm>
          <a:prstGeom prst="rect">
            <a:avLst/>
          </a:prstGeom>
          <a:noFill/>
        </p:spPr>
        <p:txBody>
          <a:bodyPr wrap="square" rtlCol="0">
            <a:spAutoFit/>
          </a:bodyPr>
          <a:lstStyle/>
          <a:p>
            <a:r>
              <a:rPr lang="en-IN" dirty="0"/>
              <a:t>Team: 150</a:t>
            </a:r>
          </a:p>
        </p:txBody>
      </p:sp>
      <p:sp>
        <p:nvSpPr>
          <p:cNvPr id="4" name="Title 1">
            <a:extLst>
              <a:ext uri="{FF2B5EF4-FFF2-40B4-BE49-F238E27FC236}">
                <a16:creationId xmlns:a16="http://schemas.microsoft.com/office/drawing/2014/main" id="{2D11CF40-94BE-58C0-0EDE-68A377B0E02D}"/>
              </a:ext>
            </a:extLst>
          </p:cNvPr>
          <p:cNvSpPr txBox="1">
            <a:spLocks/>
          </p:cNvSpPr>
          <p:nvPr/>
        </p:nvSpPr>
        <p:spPr>
          <a:xfrm>
            <a:off x="1169035" y="2720848"/>
            <a:ext cx="10058400" cy="3566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IN" sz="1800" dirty="0">
                <a:latin typeface="Times New Roman" panose="02020603050405020304" pitchFamily="18" charset="0"/>
                <a:cs typeface="Times New Roman" panose="02020603050405020304" pitchFamily="18" charset="0"/>
              </a:rPr>
              <a:t>2103A52058     Mohammed Mudassir Hussain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2103A52069     Syed Khaja Mukarram Ajaz</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2103A52159     Mohammed Naveed Sharief</a:t>
            </a:r>
            <a:br>
              <a:rPr lang="en-IN" sz="1800" dirty="0">
                <a:latin typeface="Times New Roman" panose="02020603050405020304" pitchFamily="18" charset="0"/>
                <a:cs typeface="Times New Roman" panose="02020603050405020304" pitchFamily="18" charset="0"/>
              </a:rPr>
            </a:br>
            <a:br>
              <a:rPr lang="en-IN" sz="1800" dirty="0"/>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endParaRPr lang="en-IN" sz="1800" dirty="0"/>
          </a:p>
        </p:txBody>
      </p:sp>
      <p:sp>
        <p:nvSpPr>
          <p:cNvPr id="11" name="TextBox 10">
            <a:extLst>
              <a:ext uri="{FF2B5EF4-FFF2-40B4-BE49-F238E27FC236}">
                <a16:creationId xmlns:a16="http://schemas.microsoft.com/office/drawing/2014/main" id="{E6802F16-F76A-BC87-9AB7-B173F9A48D68}"/>
              </a:ext>
            </a:extLst>
          </p:cNvPr>
          <p:cNvSpPr txBox="1"/>
          <p:nvPr/>
        </p:nvSpPr>
        <p:spPr>
          <a:xfrm>
            <a:off x="7444105" y="4687332"/>
            <a:ext cx="3855085"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Mentor and Trainer :</a:t>
            </a:r>
          </a:p>
          <a:p>
            <a:r>
              <a:rPr lang="en-US" sz="1800" kern="1200" dirty="0">
                <a:solidFill>
                  <a:srgbClr val="000000"/>
                </a:solidFill>
                <a:effectLst/>
                <a:latin typeface="Times New Roman" panose="02020603050405020304" pitchFamily="18" charset="0"/>
                <a:cs typeface="Times New Roman" panose="02020603050405020304" pitchFamily="18" charset="0"/>
              </a:rPr>
              <a:t>Dr. Mamta Pandey</a:t>
            </a:r>
            <a:endParaRPr lang="en-IN"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Associate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Professor, School of CS&amp;AI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04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1D2B-CCA7-7A5F-ECCD-DD845379D6D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18EF694-8893-D6B3-C159-EE0D2818B8DA}"/>
              </a:ext>
            </a:extLst>
          </p:cNvPr>
          <p:cNvSpPr>
            <a:spLocks noGrp="1"/>
          </p:cNvSpPr>
          <p:nvPr>
            <p:ph idx="1"/>
          </p:nvPr>
        </p:nvSpPr>
        <p:spPr>
          <a:xfrm>
            <a:off x="1188720" y="1895910"/>
            <a:ext cx="9875520" cy="4312919"/>
          </a:xfrm>
        </p:spPr>
        <p:txBody>
          <a:bodyPr>
            <a:normAutofit/>
          </a:bodyPr>
          <a:lstStyle/>
          <a:p>
            <a:pPr algn="just">
              <a:lnSpc>
                <a:spcPct val="170000"/>
              </a:lnSpc>
            </a:pPr>
            <a:r>
              <a:rPr lang="en-US" sz="1800" b="1" dirty="0">
                <a:solidFill>
                  <a:schemeClr val="tx1"/>
                </a:solidFill>
                <a:latin typeface="Times New Roman" panose="02020603050405020304" pitchFamily="18" charset="0"/>
                <a:cs typeface="Times New Roman" panose="02020603050405020304" pitchFamily="18" charset="0"/>
              </a:rPr>
              <a:t>Primary Goal: </a:t>
            </a:r>
            <a:r>
              <a:rPr lang="en-US" sz="1800" dirty="0">
                <a:solidFill>
                  <a:schemeClr val="tx1"/>
                </a:solidFill>
                <a:latin typeface="Times New Roman" panose="02020603050405020304" pitchFamily="18" charset="0"/>
                <a:cs typeface="Times New Roman" panose="02020603050405020304" pitchFamily="18" charset="0"/>
              </a:rPr>
              <a:t>To develop a personalized music recommendation system using machine learning models, focusing on analyzing audio features and providing real-time, accurate song recommendations.</a:t>
            </a:r>
          </a:p>
          <a:p>
            <a:pPr algn="just">
              <a:lnSpc>
                <a:spcPct val="170000"/>
              </a:lnSpc>
            </a:pPr>
            <a:r>
              <a:rPr lang="en-US" sz="1800" b="1" dirty="0">
                <a:solidFill>
                  <a:schemeClr val="tx1"/>
                </a:solidFill>
                <a:latin typeface="Times New Roman" panose="02020603050405020304" pitchFamily="18" charset="0"/>
                <a:cs typeface="Times New Roman" panose="02020603050405020304" pitchFamily="18" charset="0"/>
              </a:rPr>
              <a:t>Sub -Goals:</a:t>
            </a:r>
          </a:p>
          <a:p>
            <a:pPr lvl="1" algn="just">
              <a:lnSpc>
                <a:spcPct val="17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Collect and preprocess music data from Spotify API and Kaggle datasets, focusing on audio features such as danceability, energy, acousticness, and tempo.</a:t>
            </a:r>
          </a:p>
          <a:p>
            <a:pPr lvl="1" algn="just">
              <a:lnSpc>
                <a:spcPct val="17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Implement advanced content-based filtering models using KNN, Cosine Similarity, PCA with KNN, and DBSCAN Clustering to improve recommendation accuracy and diversity.</a:t>
            </a:r>
          </a:p>
          <a:p>
            <a:pPr lvl="1" algn="just">
              <a:lnSpc>
                <a:spcPct val="17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Build a user-friendly interface using Streamlit to enable real-time song recommendations and seamless interaction for users.</a:t>
            </a:r>
            <a:endParaRPr lang="en-US" sz="1400" dirty="0"/>
          </a:p>
        </p:txBody>
      </p:sp>
    </p:spTree>
    <p:extLst>
      <p:ext uri="{BB962C8B-B14F-4D97-AF65-F5344CB8AC3E}">
        <p14:creationId xmlns:p14="http://schemas.microsoft.com/office/powerpoint/2010/main" val="152239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6B7E-F3F1-372C-6522-285D94768FB3}"/>
              </a:ext>
            </a:extLst>
          </p:cNvPr>
          <p:cNvSpPr>
            <a:spLocks noGrp="1"/>
          </p:cNvSpPr>
          <p:nvPr>
            <p:ph type="title"/>
          </p:nvPr>
        </p:nvSpPr>
        <p:spPr/>
        <p:txBody>
          <a:bodyPr/>
          <a:lstStyle/>
          <a:p>
            <a:r>
              <a:rPr lang="en-US" dirty="0"/>
              <a:t>DATASET</a:t>
            </a:r>
          </a:p>
        </p:txBody>
      </p:sp>
      <p:sp>
        <p:nvSpPr>
          <p:cNvPr id="5" name="Rectangle 2">
            <a:extLst>
              <a:ext uri="{FF2B5EF4-FFF2-40B4-BE49-F238E27FC236}">
                <a16:creationId xmlns:a16="http://schemas.microsoft.com/office/drawing/2014/main" id="{6D3169F3-5F7A-298B-0D6F-A7ECF36B8A84}"/>
              </a:ext>
            </a:extLst>
          </p:cNvPr>
          <p:cNvSpPr>
            <a:spLocks noGrp="1" noChangeArrowheads="1"/>
          </p:cNvSpPr>
          <p:nvPr>
            <p:ph idx="1"/>
          </p:nvPr>
        </p:nvSpPr>
        <p:spPr bwMode="auto">
          <a:xfrm>
            <a:off x="1097280" y="2070188"/>
            <a:ext cx="9395842" cy="18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1" indent="0" algn="just"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Spotify API: Collected real-time data on 4,341 tracks across multiple genres.</a:t>
            </a:r>
          </a:p>
          <a:p>
            <a:pPr marL="0" lvl="1" indent="0" algn="just"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Kaggle Dataset: Historical data with audio features and metadata for over 600k songs.</a:t>
            </a:r>
          </a:p>
          <a:p>
            <a:pPr marL="0" lvl="1" indent="0" algn="just"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 used include danceability, energy, tempo, acousticness, valence, and more.</a:t>
            </a:r>
          </a:p>
          <a:p>
            <a:pPr marL="0" lvl="1" indent="0" algn="just"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Combined datasets ensure a wide range of songs and styles for analysis. </a:t>
            </a:r>
          </a:p>
        </p:txBody>
      </p:sp>
    </p:spTree>
    <p:extLst>
      <p:ext uri="{BB962C8B-B14F-4D97-AF65-F5344CB8AC3E}">
        <p14:creationId xmlns:p14="http://schemas.microsoft.com/office/powerpoint/2010/main" val="288660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5D816-B65B-0D65-6712-A6EAF748F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4F4D9-58BD-041F-9E14-67C960148C25}"/>
              </a:ext>
            </a:extLst>
          </p:cNvPr>
          <p:cNvSpPr>
            <a:spLocks noGrp="1"/>
          </p:cNvSpPr>
          <p:nvPr>
            <p:ph type="title"/>
          </p:nvPr>
        </p:nvSpPr>
        <p:spPr/>
        <p:txBody>
          <a:bodyPr/>
          <a:lstStyle/>
          <a:p>
            <a:r>
              <a:rPr lang="en-US" dirty="0"/>
              <a:t>DATASET</a:t>
            </a:r>
          </a:p>
        </p:txBody>
      </p:sp>
      <p:pic>
        <p:nvPicPr>
          <p:cNvPr id="4" name="Picture 3">
            <a:extLst>
              <a:ext uri="{FF2B5EF4-FFF2-40B4-BE49-F238E27FC236}">
                <a16:creationId xmlns:a16="http://schemas.microsoft.com/office/drawing/2014/main" id="{3B52EF4A-23BE-92C8-DBD3-0B4A9670E37B}"/>
              </a:ext>
            </a:extLst>
          </p:cNvPr>
          <p:cNvPicPr>
            <a:picLocks noChangeAspect="1"/>
          </p:cNvPicPr>
          <p:nvPr/>
        </p:nvPicPr>
        <p:blipFill>
          <a:blip r:embed="rId2"/>
          <a:srcRect b="77389"/>
          <a:stretch/>
        </p:blipFill>
        <p:spPr>
          <a:xfrm>
            <a:off x="1097280" y="2173871"/>
            <a:ext cx="10149840" cy="1450757"/>
          </a:xfrm>
          <a:prstGeom prst="rect">
            <a:avLst/>
          </a:prstGeom>
        </p:spPr>
      </p:pic>
      <p:pic>
        <p:nvPicPr>
          <p:cNvPr id="6" name="Picture 5">
            <a:extLst>
              <a:ext uri="{FF2B5EF4-FFF2-40B4-BE49-F238E27FC236}">
                <a16:creationId xmlns:a16="http://schemas.microsoft.com/office/drawing/2014/main" id="{53599052-3BC5-C93A-50E9-427C6E794612}"/>
              </a:ext>
            </a:extLst>
          </p:cNvPr>
          <p:cNvPicPr>
            <a:picLocks noChangeAspect="1"/>
          </p:cNvPicPr>
          <p:nvPr/>
        </p:nvPicPr>
        <p:blipFill>
          <a:blip r:embed="rId3"/>
          <a:srcRect b="79677"/>
          <a:stretch/>
        </p:blipFill>
        <p:spPr>
          <a:xfrm>
            <a:off x="1097280" y="4198203"/>
            <a:ext cx="10149840" cy="1263684"/>
          </a:xfrm>
          <a:prstGeom prst="rect">
            <a:avLst/>
          </a:prstGeom>
        </p:spPr>
      </p:pic>
      <p:sp>
        <p:nvSpPr>
          <p:cNvPr id="7" name="TextBox 6">
            <a:extLst>
              <a:ext uri="{FF2B5EF4-FFF2-40B4-BE49-F238E27FC236}">
                <a16:creationId xmlns:a16="http://schemas.microsoft.com/office/drawing/2014/main" id="{C20F3164-0C2F-A91A-3E02-4F8447890712}"/>
              </a:ext>
            </a:extLst>
          </p:cNvPr>
          <p:cNvSpPr txBox="1"/>
          <p:nvPr/>
        </p:nvSpPr>
        <p:spPr>
          <a:xfrm>
            <a:off x="3708400" y="5544508"/>
            <a:ext cx="521208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3: Dataset saved after fetching from Spotify API</a:t>
            </a:r>
          </a:p>
        </p:txBody>
      </p:sp>
      <p:sp>
        <p:nvSpPr>
          <p:cNvPr id="8" name="TextBox 7">
            <a:extLst>
              <a:ext uri="{FF2B5EF4-FFF2-40B4-BE49-F238E27FC236}">
                <a16:creationId xmlns:a16="http://schemas.microsoft.com/office/drawing/2014/main" id="{3DDF2150-4578-AB3F-2F62-DE4D81D4FED7}"/>
              </a:ext>
            </a:extLst>
          </p:cNvPr>
          <p:cNvSpPr txBox="1"/>
          <p:nvPr/>
        </p:nvSpPr>
        <p:spPr>
          <a:xfrm>
            <a:off x="3779520" y="3777028"/>
            <a:ext cx="450088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2: Dataset found on Kaggle</a:t>
            </a:r>
          </a:p>
        </p:txBody>
      </p:sp>
    </p:spTree>
    <p:extLst>
      <p:ext uri="{BB962C8B-B14F-4D97-AF65-F5344CB8AC3E}">
        <p14:creationId xmlns:p14="http://schemas.microsoft.com/office/powerpoint/2010/main" val="340720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D4EF-7857-158A-BEB9-1DB6A1035D9D}"/>
              </a:ext>
            </a:extLst>
          </p:cNvPr>
          <p:cNvSpPr>
            <a:spLocks noGrp="1"/>
          </p:cNvSpPr>
          <p:nvPr>
            <p:ph type="title"/>
          </p:nvPr>
        </p:nvSpPr>
        <p:spPr/>
        <p:txBody>
          <a:bodyPr/>
          <a:lstStyle/>
          <a:p>
            <a:r>
              <a:rPr lang="en-US" dirty="0"/>
              <a:t>METHODOLOGY</a:t>
            </a:r>
          </a:p>
        </p:txBody>
      </p:sp>
      <p:sp>
        <p:nvSpPr>
          <p:cNvPr id="5" name="Rectangle 2">
            <a:extLst>
              <a:ext uri="{FF2B5EF4-FFF2-40B4-BE49-F238E27FC236}">
                <a16:creationId xmlns:a16="http://schemas.microsoft.com/office/drawing/2014/main" id="{E604FD58-D062-6CE4-5556-4A89AFD4234E}"/>
              </a:ext>
            </a:extLst>
          </p:cNvPr>
          <p:cNvSpPr>
            <a:spLocks noGrp="1" noChangeArrowheads="1"/>
          </p:cNvSpPr>
          <p:nvPr>
            <p:ph idx="1"/>
          </p:nvPr>
        </p:nvSpPr>
        <p:spPr bwMode="auto">
          <a:xfrm>
            <a:off x="1106743" y="1590701"/>
            <a:ext cx="9978513"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0000" marR="0" lvl="0" indent="-9000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Audio features such as danceability, energy, tempo, and acousticness were collected from Kaggle and Spotify API datasets.</a:t>
            </a: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was cleaned, preprocessed, and scaled to ensure consistency in feature values for analysis.</a:t>
            </a: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 including K-Nearest Neighbors (KNN), Cosine Similarity, PCA with KNN, and DBSCAN Clustering, were implemented to identify similar tracks and group them effectively.</a:t>
            </a: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updates using the Spotify API addressed the cold-start problem, ensuring scalability and inclusion of new tracks.</a:t>
            </a: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interactive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interface allowed users to input song details and receive real-time music recommendations. </a:t>
            </a:r>
          </a:p>
        </p:txBody>
      </p:sp>
    </p:spTree>
    <p:extLst>
      <p:ext uri="{BB962C8B-B14F-4D97-AF65-F5344CB8AC3E}">
        <p14:creationId xmlns:p14="http://schemas.microsoft.com/office/powerpoint/2010/main" val="79851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A117-53D9-6DA7-D975-024127056284}"/>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1B94E322-9F67-81F6-7F10-210EF69EEFA8}"/>
              </a:ext>
            </a:extLst>
          </p:cNvPr>
          <p:cNvPicPr>
            <a:picLocks noChangeAspect="1"/>
          </p:cNvPicPr>
          <p:nvPr/>
        </p:nvPicPr>
        <p:blipFill>
          <a:blip r:embed="rId2"/>
          <a:srcRect l="-897" r="598" b="18040"/>
          <a:stretch/>
        </p:blipFill>
        <p:spPr>
          <a:xfrm>
            <a:off x="1171402" y="2028488"/>
            <a:ext cx="9910156" cy="388653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85D91B1D-126C-179D-8AAC-5E9C0B729C74}"/>
              </a:ext>
            </a:extLst>
          </p:cNvPr>
          <p:cNvSpPr txBox="1"/>
          <p:nvPr/>
        </p:nvSpPr>
        <p:spPr>
          <a:xfrm>
            <a:off x="4929187" y="6036876"/>
            <a:ext cx="233362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4: User Interface</a:t>
            </a:r>
          </a:p>
        </p:txBody>
      </p:sp>
    </p:spTree>
    <p:extLst>
      <p:ext uri="{BB962C8B-B14F-4D97-AF65-F5344CB8AC3E}">
        <p14:creationId xmlns:p14="http://schemas.microsoft.com/office/powerpoint/2010/main" val="208771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7BCF4-17BF-7DDC-69D3-66A7F48ECE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6645C-F4CE-3994-E2B4-1068F3DD5ABA}"/>
              </a:ext>
            </a:extLst>
          </p:cNvPr>
          <p:cNvSpPr>
            <a:spLocks noGrp="1"/>
          </p:cNvSpPr>
          <p:nvPr>
            <p:ph type="title"/>
          </p:nvPr>
        </p:nvSpPr>
        <p:spPr/>
        <p:txBody>
          <a:bodyPr/>
          <a:lstStyle/>
          <a:p>
            <a:r>
              <a:rPr lang="en-US" dirty="0"/>
              <a:t>RESULTS:</a:t>
            </a:r>
          </a:p>
        </p:txBody>
      </p:sp>
      <p:pic>
        <p:nvPicPr>
          <p:cNvPr id="3" name="Picture 2">
            <a:extLst>
              <a:ext uri="{FF2B5EF4-FFF2-40B4-BE49-F238E27FC236}">
                <a16:creationId xmlns:a16="http://schemas.microsoft.com/office/drawing/2014/main" id="{5B182E7E-54CF-443A-CDBF-912D358CFD97}"/>
              </a:ext>
            </a:extLst>
          </p:cNvPr>
          <p:cNvPicPr>
            <a:picLocks noChangeAspect="1"/>
          </p:cNvPicPr>
          <p:nvPr/>
        </p:nvPicPr>
        <p:blipFill>
          <a:blip r:embed="rId2"/>
          <a:stretch>
            <a:fillRect/>
          </a:stretch>
        </p:blipFill>
        <p:spPr>
          <a:xfrm>
            <a:off x="1097281" y="2319956"/>
            <a:ext cx="4998720" cy="3262330"/>
          </a:xfrm>
          <a:prstGeom prst="rect">
            <a:avLst/>
          </a:prstGeom>
        </p:spPr>
      </p:pic>
      <p:pic>
        <p:nvPicPr>
          <p:cNvPr id="4" name="Picture 3">
            <a:extLst>
              <a:ext uri="{FF2B5EF4-FFF2-40B4-BE49-F238E27FC236}">
                <a16:creationId xmlns:a16="http://schemas.microsoft.com/office/drawing/2014/main" id="{C178ABDE-4EBD-C232-6366-863F4C72E660}"/>
              </a:ext>
            </a:extLst>
          </p:cNvPr>
          <p:cNvPicPr>
            <a:picLocks noChangeAspect="1"/>
          </p:cNvPicPr>
          <p:nvPr/>
        </p:nvPicPr>
        <p:blipFill>
          <a:blip r:embed="rId3"/>
          <a:stretch>
            <a:fillRect/>
          </a:stretch>
        </p:blipFill>
        <p:spPr>
          <a:xfrm>
            <a:off x="6096001" y="2319956"/>
            <a:ext cx="5059680" cy="3262330"/>
          </a:xfrm>
          <a:prstGeom prst="rect">
            <a:avLst/>
          </a:prstGeom>
        </p:spPr>
      </p:pic>
      <p:sp>
        <p:nvSpPr>
          <p:cNvPr id="6" name="TextBox 5">
            <a:extLst>
              <a:ext uri="{FF2B5EF4-FFF2-40B4-BE49-F238E27FC236}">
                <a16:creationId xmlns:a16="http://schemas.microsoft.com/office/drawing/2014/main" id="{875E7168-DB10-9E68-F377-35F52630CC60}"/>
              </a:ext>
            </a:extLst>
          </p:cNvPr>
          <p:cNvSpPr txBox="1"/>
          <p:nvPr/>
        </p:nvSpPr>
        <p:spPr>
          <a:xfrm>
            <a:off x="1411455" y="5749823"/>
            <a:ext cx="5059679"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5: After giving input(track and artist name)</a:t>
            </a:r>
          </a:p>
        </p:txBody>
      </p:sp>
      <p:sp>
        <p:nvSpPr>
          <p:cNvPr id="7" name="TextBox 6">
            <a:extLst>
              <a:ext uri="{FF2B5EF4-FFF2-40B4-BE49-F238E27FC236}">
                <a16:creationId xmlns:a16="http://schemas.microsoft.com/office/drawing/2014/main" id="{8F156D06-6966-D060-D267-9386924E8F41}"/>
              </a:ext>
            </a:extLst>
          </p:cNvPr>
          <p:cNvSpPr txBox="1"/>
          <p:nvPr/>
        </p:nvSpPr>
        <p:spPr>
          <a:xfrm>
            <a:off x="6471134" y="5698322"/>
            <a:ext cx="4684546" cy="58477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6: </a:t>
            </a:r>
            <a:r>
              <a:rPr lang="en-US" sz="1600" b="1" dirty="0">
                <a:latin typeface="Times New Roman" panose="02020603050405020304" pitchFamily="18" charset="0"/>
                <a:cs typeface="Times New Roman" panose="02020603050405020304" pitchFamily="18" charset="0"/>
              </a:rPr>
              <a:t>Recommendations are generated as containers for each model</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43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4DE03-7BE0-FA35-7AFA-6738397C9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374F00-8E5E-9C88-9822-B8B4A4BE8487}"/>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F91B4F21-E0AA-0255-70D4-9463EE3D40A6}"/>
              </a:ext>
            </a:extLst>
          </p:cNvPr>
          <p:cNvPicPr>
            <a:picLocks noChangeAspect="1"/>
          </p:cNvPicPr>
          <p:nvPr/>
        </p:nvPicPr>
        <p:blipFill>
          <a:blip r:embed="rId2"/>
          <a:srcRect t="6346" b="6346"/>
          <a:stretch/>
        </p:blipFill>
        <p:spPr>
          <a:xfrm>
            <a:off x="1277243" y="2008169"/>
            <a:ext cx="9698474" cy="387828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E3B569D7-8B11-0E2D-ABB0-487CB6BC59BA}"/>
              </a:ext>
            </a:extLst>
          </p:cNvPr>
          <p:cNvSpPr txBox="1"/>
          <p:nvPr/>
        </p:nvSpPr>
        <p:spPr>
          <a:xfrm>
            <a:off x="3096577" y="5987983"/>
            <a:ext cx="6704648"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7: Recommendations given by Cosine Similarity in its container</a:t>
            </a:r>
          </a:p>
        </p:txBody>
      </p:sp>
    </p:spTree>
    <p:extLst>
      <p:ext uri="{BB962C8B-B14F-4D97-AF65-F5344CB8AC3E}">
        <p14:creationId xmlns:p14="http://schemas.microsoft.com/office/powerpoint/2010/main" val="3759733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D225-86E3-FE59-C535-EB2C7D17C2BA}"/>
              </a:ext>
            </a:extLst>
          </p:cNvPr>
          <p:cNvSpPr>
            <a:spLocks noGrp="1"/>
          </p:cNvSpPr>
          <p:nvPr>
            <p:ph type="title"/>
          </p:nvPr>
        </p:nvSpPr>
        <p:spPr>
          <a:xfrm>
            <a:off x="1398270" y="887257"/>
            <a:ext cx="10058400" cy="964403"/>
          </a:xfrm>
        </p:spPr>
        <p:txBody>
          <a:bodyPr/>
          <a:lstStyle/>
          <a:p>
            <a:r>
              <a:rPr lang="en-US" dirty="0"/>
              <a:t>CONCLUSION</a:t>
            </a:r>
          </a:p>
        </p:txBody>
      </p:sp>
      <p:sp>
        <p:nvSpPr>
          <p:cNvPr id="3" name="Rectangle 1">
            <a:extLst>
              <a:ext uri="{FF2B5EF4-FFF2-40B4-BE49-F238E27FC236}">
                <a16:creationId xmlns:a16="http://schemas.microsoft.com/office/drawing/2014/main" id="{0971A67B-BC30-0793-F115-6A02E9E542A0}"/>
              </a:ext>
            </a:extLst>
          </p:cNvPr>
          <p:cNvSpPr>
            <a:spLocks noGrp="1" noChangeArrowheads="1"/>
          </p:cNvSpPr>
          <p:nvPr>
            <p:ph idx="1"/>
          </p:nvPr>
        </p:nvSpPr>
        <p:spPr bwMode="auto">
          <a:xfrm>
            <a:off x="1398270" y="1476401"/>
            <a:ext cx="1005840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0000" marR="0" lvl="0" indent="-9000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Successfully developed a personalized music recommendation system leveraging Spotify API and Kaggle datasets.</a:t>
            </a: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four models—KNN, Cosine Similarity, PCA with KNN, and DBSCAN—offering diverse and scalable recommendation approaches.</a:t>
            </a: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Addressed challenges like the cold-start problem, scalability, and real-time updates, ensuring accurate and adaptive recommendations.</a:t>
            </a: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user interface enabled seamless interaction and dynamic data integration.</a:t>
            </a:r>
          </a:p>
          <a:p>
            <a:pPr marL="90000" marR="0" lvl="0" indent="-9000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provides a robust foundation for scalable and adaptive music recommendation systems with real-time capabilities. </a:t>
            </a:r>
          </a:p>
        </p:txBody>
      </p:sp>
    </p:spTree>
    <p:extLst>
      <p:ext uri="{BB962C8B-B14F-4D97-AF65-F5344CB8AC3E}">
        <p14:creationId xmlns:p14="http://schemas.microsoft.com/office/powerpoint/2010/main" val="3880803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F573-821C-ABD8-8DFA-AF1203524D8C}"/>
              </a:ext>
            </a:extLst>
          </p:cNvPr>
          <p:cNvSpPr>
            <a:spLocks noGrp="1"/>
          </p:cNvSpPr>
          <p:nvPr>
            <p:ph type="title"/>
          </p:nvPr>
        </p:nvSpPr>
        <p:spPr>
          <a:xfrm>
            <a:off x="992505" y="153253"/>
            <a:ext cx="10058400" cy="1450757"/>
          </a:xfrm>
        </p:spPr>
        <p:txBody>
          <a:bodyPr/>
          <a:lstStyle/>
          <a:p>
            <a:r>
              <a:rPr lang="en-US" dirty="0"/>
              <a:t>FUTURE SCOPE</a:t>
            </a:r>
          </a:p>
        </p:txBody>
      </p:sp>
      <p:sp>
        <p:nvSpPr>
          <p:cNvPr id="6" name="Rectangle 3">
            <a:extLst>
              <a:ext uri="{FF2B5EF4-FFF2-40B4-BE49-F238E27FC236}">
                <a16:creationId xmlns:a16="http://schemas.microsoft.com/office/drawing/2014/main" id="{F9E43EA9-A631-431C-5B4E-50D2E18BF6B1}"/>
              </a:ext>
            </a:extLst>
          </p:cNvPr>
          <p:cNvSpPr>
            <a:spLocks noGrp="1" noChangeArrowheads="1"/>
          </p:cNvSpPr>
          <p:nvPr>
            <p:ph idx="1"/>
          </p:nvPr>
        </p:nvSpPr>
        <p:spPr bwMode="auto">
          <a:xfrm>
            <a:off x="1263015" y="1604010"/>
            <a:ext cx="10048240"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user interaction data like listening history and ratings for personalized recommendations.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 collaborative filtering with content-based methods for hybrid recommendation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personalization with feedback mechanisms such as thumbs up/down.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data sources by integrating platforms like YouTube Music and SoundCloud.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advanced clustering algorithms like K-Means for better song groupings.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Leverage deep learning for mood and emotion detection in audio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mobile application for greater accessibility and user engagement. </a:t>
            </a:r>
          </a:p>
        </p:txBody>
      </p:sp>
    </p:spTree>
    <p:extLst>
      <p:ext uri="{BB962C8B-B14F-4D97-AF65-F5344CB8AC3E}">
        <p14:creationId xmlns:p14="http://schemas.microsoft.com/office/powerpoint/2010/main" val="3574434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6645-0756-AED8-FFEB-4A3A9729C01E}"/>
              </a:ext>
            </a:extLst>
          </p:cNvPr>
          <p:cNvSpPr>
            <a:spLocks noGrp="1"/>
          </p:cNvSpPr>
          <p:nvPr>
            <p:ph type="title"/>
          </p:nvPr>
        </p:nvSpPr>
        <p:spPr/>
        <p:txBody>
          <a:bodyPr/>
          <a:lstStyle/>
          <a:p>
            <a:r>
              <a:rPr lang="en-IN" dirty="0"/>
              <a:t>References:</a:t>
            </a:r>
          </a:p>
        </p:txBody>
      </p:sp>
      <p:sp>
        <p:nvSpPr>
          <p:cNvPr id="4" name="TextBox 3">
            <a:extLst>
              <a:ext uri="{FF2B5EF4-FFF2-40B4-BE49-F238E27FC236}">
                <a16:creationId xmlns:a16="http://schemas.microsoft.com/office/drawing/2014/main" id="{47C21A37-9701-F674-8E19-88C2A85B2964}"/>
              </a:ext>
            </a:extLst>
          </p:cNvPr>
          <p:cNvSpPr txBox="1"/>
          <p:nvPr/>
        </p:nvSpPr>
        <p:spPr>
          <a:xfrm>
            <a:off x="1097280" y="2020685"/>
            <a:ext cx="10058400" cy="4361643"/>
          </a:xfrm>
          <a:prstGeom prst="rect">
            <a:avLst/>
          </a:prstGeom>
          <a:noFill/>
        </p:spPr>
        <p:txBody>
          <a:bodyPr wrap="square">
            <a:spAutoFit/>
          </a:bodyPr>
          <a:lstStyle/>
          <a:p>
            <a:pPr marL="91440" algn="just" rtl="0" eaLnBrk="1" latinLnBrk="0" hangingPunct="1">
              <a:lnSpc>
                <a:spcPct val="150000"/>
              </a:lnSpc>
            </a:pPr>
            <a:r>
              <a:rPr lang="en-US" sz="1700" kern="1200" dirty="0">
                <a:solidFill>
                  <a:srgbClr val="000000"/>
                </a:solidFill>
                <a:effectLst/>
                <a:latin typeface="Times New Roman" panose="02020603050405020304" pitchFamily="18" charset="0"/>
                <a:ea typeface="+mn-ea"/>
                <a:cs typeface="Times New Roman" panose="02020603050405020304" pitchFamily="18" charset="0"/>
              </a:rPr>
              <a:t>[1]  </a:t>
            </a:r>
            <a:r>
              <a:rPr lang="en-US" sz="1700" kern="1200" dirty="0" err="1">
                <a:solidFill>
                  <a:srgbClr val="000000"/>
                </a:solidFill>
                <a:effectLst/>
                <a:latin typeface="Times New Roman" panose="02020603050405020304" pitchFamily="18" charset="0"/>
                <a:ea typeface="+mn-ea"/>
                <a:cs typeface="Times New Roman" panose="02020603050405020304" pitchFamily="18" charset="0"/>
              </a:rPr>
              <a:t>Girsang</a:t>
            </a:r>
            <a:r>
              <a:rPr lang="en-US" sz="1700" kern="1200" dirty="0">
                <a:solidFill>
                  <a:srgbClr val="000000"/>
                </a:solidFill>
                <a:effectLst/>
                <a:latin typeface="Times New Roman" panose="02020603050405020304" pitchFamily="18" charset="0"/>
                <a:cs typeface="Times New Roman" panose="02020603050405020304" pitchFamily="18" charset="0"/>
              </a:rPr>
              <a:t>, A. S., &amp; Wibowo, A. (2021, February). Neural collaborative for music recommendation</a:t>
            </a:r>
          </a:p>
          <a:p>
            <a:pPr marL="91440" algn="just" rtl="0" eaLnBrk="1" latinLnBrk="0" hangingPunct="1">
              <a:lnSpc>
                <a:spcPct val="150000"/>
              </a:lnSpc>
            </a:pPr>
            <a:r>
              <a:rPr lang="en-US" sz="1700" dirty="0">
                <a:solidFill>
                  <a:srgbClr val="000000"/>
                </a:solidFill>
                <a:latin typeface="Times New Roman" panose="02020603050405020304" pitchFamily="18" charset="0"/>
                <a:cs typeface="Times New Roman" panose="02020603050405020304" pitchFamily="18" charset="0"/>
              </a:rPr>
              <a:t>       </a:t>
            </a:r>
            <a:r>
              <a:rPr lang="en-US" sz="1700" kern="1200" dirty="0">
                <a:solidFill>
                  <a:srgbClr val="000000"/>
                </a:solidFill>
                <a:effectLst/>
                <a:latin typeface="Times New Roman" panose="02020603050405020304" pitchFamily="18" charset="0"/>
                <a:cs typeface="Times New Roman" panose="02020603050405020304" pitchFamily="18" charset="0"/>
              </a:rPr>
              <a:t>system. In IOP Conference Series: Materials Science and Engineering (Vol. 1071, No. 1, p. 012021). </a:t>
            </a:r>
          </a:p>
          <a:p>
            <a:pPr marL="91440" algn="just" rtl="0" eaLnBrk="1" latinLnBrk="0" hangingPunct="1">
              <a:lnSpc>
                <a:spcPct val="150000"/>
              </a:lnSpc>
            </a:pPr>
            <a:r>
              <a:rPr lang="en-US" sz="1700" dirty="0">
                <a:solidFill>
                  <a:srgbClr val="000000"/>
                </a:solidFill>
                <a:latin typeface="Times New Roman" panose="02020603050405020304" pitchFamily="18" charset="0"/>
                <a:cs typeface="Times New Roman" panose="02020603050405020304" pitchFamily="18" charset="0"/>
              </a:rPr>
              <a:t>       </a:t>
            </a:r>
            <a:r>
              <a:rPr lang="en-US" sz="1700" kern="1200" dirty="0">
                <a:solidFill>
                  <a:srgbClr val="000000"/>
                </a:solidFill>
                <a:effectLst/>
                <a:latin typeface="Times New Roman" panose="02020603050405020304" pitchFamily="18" charset="0"/>
                <a:cs typeface="Times New Roman" panose="02020603050405020304" pitchFamily="18" charset="0"/>
              </a:rPr>
              <a:t>IOP Publishing.</a:t>
            </a:r>
          </a:p>
          <a:p>
            <a:pPr marL="91440" algn="just">
              <a:lnSpc>
                <a:spcPct val="150000"/>
              </a:lnSpc>
            </a:pPr>
            <a:r>
              <a:rPr lang="en-US" sz="1700" kern="1200" dirty="0">
                <a:solidFill>
                  <a:srgbClr val="000000"/>
                </a:solidFill>
                <a:effectLst/>
                <a:latin typeface="Times New Roman" panose="02020603050405020304" pitchFamily="18" charset="0"/>
                <a:cs typeface="Times New Roman" panose="02020603050405020304" pitchFamily="18" charset="0"/>
              </a:rPr>
              <a:t>[2]  </a:t>
            </a:r>
            <a:r>
              <a:rPr lang="en-US" sz="1700" kern="1200" dirty="0" err="1">
                <a:solidFill>
                  <a:srgbClr val="000000"/>
                </a:solidFill>
                <a:effectLst/>
                <a:latin typeface="Times New Roman" panose="02020603050405020304" pitchFamily="18" charset="0"/>
                <a:cs typeface="Times New Roman" panose="02020603050405020304" pitchFamily="18" charset="0"/>
              </a:rPr>
              <a:t>Kostrzewa</a:t>
            </a:r>
            <a:r>
              <a:rPr lang="en-US" sz="1700" kern="1200" dirty="0">
                <a:solidFill>
                  <a:srgbClr val="000000"/>
                </a:solidFill>
                <a:effectLst/>
                <a:latin typeface="Times New Roman" panose="02020603050405020304" pitchFamily="18" charset="0"/>
                <a:cs typeface="Times New Roman" panose="02020603050405020304" pitchFamily="18" charset="0"/>
              </a:rPr>
              <a:t>, D., </a:t>
            </a:r>
            <a:r>
              <a:rPr lang="en-US" sz="1700" kern="1200" dirty="0" err="1">
                <a:solidFill>
                  <a:srgbClr val="000000"/>
                </a:solidFill>
                <a:effectLst/>
                <a:latin typeface="Times New Roman" panose="02020603050405020304" pitchFamily="18" charset="0"/>
                <a:cs typeface="Times New Roman" panose="02020603050405020304" pitchFamily="18" charset="0"/>
              </a:rPr>
              <a:t>Chrobak</a:t>
            </a:r>
            <a:r>
              <a:rPr lang="en-US" sz="1700" kern="1200" dirty="0">
                <a:solidFill>
                  <a:srgbClr val="000000"/>
                </a:solidFill>
                <a:effectLst/>
                <a:latin typeface="Times New Roman" panose="02020603050405020304" pitchFamily="18" charset="0"/>
                <a:cs typeface="Times New Roman" panose="02020603050405020304" pitchFamily="18" charset="0"/>
              </a:rPr>
              <a:t>, J., &amp; Brzeski, R. (2024). Attributes Relevance in Content-Based Music</a:t>
            </a:r>
          </a:p>
          <a:p>
            <a:pPr marL="91440" algn="just">
              <a:lnSpc>
                <a:spcPct val="150000"/>
              </a:lnSpc>
            </a:pPr>
            <a:r>
              <a:rPr lang="en-US" sz="1700" dirty="0">
                <a:solidFill>
                  <a:srgbClr val="000000"/>
                </a:solidFill>
                <a:latin typeface="Times New Roman" panose="02020603050405020304" pitchFamily="18" charset="0"/>
                <a:cs typeface="Times New Roman" panose="02020603050405020304" pitchFamily="18" charset="0"/>
              </a:rPr>
              <a:t>       </a:t>
            </a:r>
            <a:r>
              <a:rPr lang="en-US" sz="1700" kern="1200" dirty="0">
                <a:solidFill>
                  <a:srgbClr val="000000"/>
                </a:solidFill>
                <a:effectLst/>
                <a:latin typeface="Times New Roman" panose="02020603050405020304" pitchFamily="18" charset="0"/>
                <a:cs typeface="Times New Roman" panose="02020603050405020304" pitchFamily="18" charset="0"/>
              </a:rPr>
              <a:t>Recommendation System. Applied Sciences, 14(2), 855.</a:t>
            </a:r>
            <a:endParaRPr lang="en-IN" sz="1700" dirty="0">
              <a:effectLst/>
              <a:latin typeface="Times New Roman" panose="02020603050405020304" pitchFamily="18" charset="0"/>
              <a:cs typeface="Times New Roman" panose="02020603050405020304" pitchFamily="18" charset="0"/>
            </a:endParaRPr>
          </a:p>
          <a:p>
            <a:pPr marL="91440" algn="just">
              <a:lnSpc>
                <a:spcPct val="150000"/>
              </a:lnSpc>
            </a:pPr>
            <a:r>
              <a:rPr lang="en-US" sz="1700" kern="1200" dirty="0">
                <a:solidFill>
                  <a:srgbClr val="000000"/>
                </a:solidFill>
                <a:effectLst/>
                <a:latin typeface="Times New Roman" panose="02020603050405020304" pitchFamily="18" charset="0"/>
                <a:cs typeface="Times New Roman" panose="02020603050405020304" pitchFamily="18" charset="0"/>
              </a:rPr>
              <a:t>[3]  </a:t>
            </a:r>
            <a:r>
              <a:rPr lang="en-US" sz="1700" kern="1200" dirty="0" err="1">
                <a:solidFill>
                  <a:srgbClr val="000000"/>
                </a:solidFill>
                <a:effectLst/>
                <a:latin typeface="Times New Roman" panose="02020603050405020304" pitchFamily="18" charset="0"/>
                <a:cs typeface="Times New Roman" panose="02020603050405020304" pitchFamily="18" charset="0"/>
              </a:rPr>
              <a:t>Deldjoo</a:t>
            </a:r>
            <a:r>
              <a:rPr lang="en-US" sz="1700" kern="1200" dirty="0">
                <a:solidFill>
                  <a:srgbClr val="000000"/>
                </a:solidFill>
                <a:effectLst/>
                <a:latin typeface="Times New Roman" panose="02020603050405020304" pitchFamily="18" charset="0"/>
                <a:cs typeface="Times New Roman" panose="02020603050405020304" pitchFamily="18" charset="0"/>
              </a:rPr>
              <a:t>, Y., </a:t>
            </a:r>
            <a:r>
              <a:rPr lang="en-US" sz="1700" kern="1200" dirty="0" err="1">
                <a:solidFill>
                  <a:srgbClr val="000000"/>
                </a:solidFill>
                <a:effectLst/>
                <a:latin typeface="Times New Roman" panose="02020603050405020304" pitchFamily="18" charset="0"/>
                <a:cs typeface="Times New Roman" panose="02020603050405020304" pitchFamily="18" charset="0"/>
              </a:rPr>
              <a:t>Schedl</a:t>
            </a:r>
            <a:r>
              <a:rPr lang="en-US" sz="1700" kern="1200" dirty="0">
                <a:solidFill>
                  <a:srgbClr val="000000"/>
                </a:solidFill>
                <a:effectLst/>
                <a:latin typeface="Times New Roman" panose="02020603050405020304" pitchFamily="18" charset="0"/>
                <a:cs typeface="Times New Roman" panose="02020603050405020304" pitchFamily="18" charset="0"/>
              </a:rPr>
              <a:t>, M., &amp; Knees, P. (2024). Content-driven music recommendation: Evolution, state</a:t>
            </a:r>
          </a:p>
          <a:p>
            <a:pPr marL="91440" algn="just">
              <a:lnSpc>
                <a:spcPct val="150000"/>
              </a:lnSpc>
            </a:pPr>
            <a:r>
              <a:rPr lang="en-US" sz="1700" dirty="0">
                <a:solidFill>
                  <a:srgbClr val="000000"/>
                </a:solidFill>
                <a:latin typeface="Times New Roman" panose="02020603050405020304" pitchFamily="18" charset="0"/>
                <a:cs typeface="Times New Roman" panose="02020603050405020304" pitchFamily="18" charset="0"/>
              </a:rPr>
              <a:t>       </a:t>
            </a:r>
            <a:r>
              <a:rPr lang="en-US" sz="1700" kern="1200" dirty="0">
                <a:solidFill>
                  <a:srgbClr val="000000"/>
                </a:solidFill>
                <a:effectLst/>
                <a:latin typeface="Times New Roman" panose="02020603050405020304" pitchFamily="18" charset="0"/>
                <a:cs typeface="Times New Roman" panose="02020603050405020304" pitchFamily="18" charset="0"/>
              </a:rPr>
              <a:t>of the art, and challenges. Computer Science Review, 51, 100618.</a:t>
            </a:r>
          </a:p>
          <a:p>
            <a:pPr marL="91440" algn="just">
              <a:lnSpc>
                <a:spcPct val="150000"/>
              </a:lnSpc>
            </a:pPr>
            <a:r>
              <a:rPr lang="en-US" sz="1700" kern="1200" dirty="0">
                <a:solidFill>
                  <a:srgbClr val="000000"/>
                </a:solidFill>
                <a:effectLst/>
                <a:latin typeface="Times New Roman" panose="02020603050405020304" pitchFamily="18" charset="0"/>
                <a:cs typeface="Times New Roman" panose="02020603050405020304" pitchFamily="18" charset="0"/>
              </a:rPr>
              <a:t>[4]  </a:t>
            </a:r>
            <a:r>
              <a:rPr lang="en-IN" sz="1700" kern="0" dirty="0">
                <a:effectLst/>
                <a:latin typeface="Times New Roman" panose="02020603050405020304" pitchFamily="18" charset="0"/>
                <a:ea typeface="Calibri" panose="020F0502020204030204" pitchFamily="34" charset="0"/>
              </a:rPr>
              <a:t>Bi, X., Qu, A., &amp; Shen, X. (2018). Multilayer tensor factorization with applications to recommender systems.</a:t>
            </a:r>
          </a:p>
          <a:p>
            <a:pPr marL="91440" algn="just">
              <a:lnSpc>
                <a:spcPct val="150000"/>
              </a:lnSpc>
            </a:pPr>
            <a:r>
              <a:rPr lang="en-US" sz="1700" kern="1200" dirty="0">
                <a:solidFill>
                  <a:srgbClr val="000000"/>
                </a:solidFill>
                <a:effectLst/>
                <a:latin typeface="Times New Roman" panose="02020603050405020304" pitchFamily="18" charset="0"/>
                <a:cs typeface="Times New Roman" panose="02020603050405020304" pitchFamily="18" charset="0"/>
              </a:rPr>
              <a:t>[5]</a:t>
            </a:r>
            <a:r>
              <a:rPr lang="en-IN" sz="1700" kern="0" dirty="0">
                <a:effectLst/>
                <a:latin typeface="Times New Roman" panose="02020603050405020304" pitchFamily="18" charset="0"/>
                <a:ea typeface="Calibri" panose="020F0502020204030204" pitchFamily="34" charset="0"/>
              </a:rPr>
              <a:t> Zhang, Y., Bi, X., Tang, N., &amp; Qu, A. (2020). Dynamic Tensor Recommender Systems. IEEE Transactions on Knowledge and Data Engineering, 32(5), 920-934. </a:t>
            </a:r>
            <a:endParaRPr lang="en-IN" sz="1700" dirty="0">
              <a:effectLst/>
            </a:endParaRPr>
          </a:p>
        </p:txBody>
      </p:sp>
    </p:spTree>
    <p:extLst>
      <p:ext uri="{BB962C8B-B14F-4D97-AF65-F5344CB8AC3E}">
        <p14:creationId xmlns:p14="http://schemas.microsoft.com/office/powerpoint/2010/main" val="300390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8C9960B8-B665-6F3F-6225-3AA2D3A656B5}"/>
              </a:ext>
            </a:extLst>
          </p:cNvPr>
          <p:cNvSpPr>
            <a:spLocks noGrp="1"/>
          </p:cNvSpPr>
          <p:nvPr>
            <p:ph idx="1"/>
          </p:nvPr>
        </p:nvSpPr>
        <p:spPr/>
        <p:txBody>
          <a:bodyPr>
            <a:normAutofit fontScale="85000" lnSpcReduction="10000"/>
          </a:bodyPr>
          <a:lstStyle/>
          <a:p>
            <a:pPr marL="201168" lvl="1" indent="0" algn="just">
              <a:lnSpc>
                <a:spcPct val="16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This project develops a feature-driven Music Recommendation System using machine learning models and the Spotify API to suggest tracks based on intrinsic audio features like danceability, energy, and acousticness. Data was integrated from a Kaggle dataset and over 4,300 unique tracks sourced via the Spotify API, covering diverse genres such as Indie, Hip-Hop, Global Charts, and Regional Hits. Advanced algorithms, including K-Nearest Neighbors (KNN), Cosine Similarity, PCA with KNN, and DBSCAN, were implemented to evaluate performance in generating accurate recommendations. A user-friendly Streamlit interface enables real-time interaction, delivering dynamic and relevant music suggestions. This hybrid approach effectively combines content-based filtering with advanced clustering techniques, offering a scalable and adaptive solution for personalized music discovery.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5A1F-42CD-8A96-CB9C-B17898D115DD}"/>
              </a:ext>
            </a:extLst>
          </p:cNvPr>
          <p:cNvSpPr>
            <a:spLocks noGrp="1"/>
          </p:cNvSpPr>
          <p:nvPr>
            <p:ph type="ctrTitle"/>
          </p:nvPr>
        </p:nvSpPr>
        <p:spPr/>
        <p:txBody>
          <a:bodyPr/>
          <a:lstStyle/>
          <a:p>
            <a:r>
              <a:rPr lang="en-IN" dirty="0"/>
              <a:t>THANK YOU</a:t>
            </a:r>
          </a:p>
        </p:txBody>
      </p:sp>
      <p:sp>
        <p:nvSpPr>
          <p:cNvPr id="4" name="TextBox 3">
            <a:extLst>
              <a:ext uri="{FF2B5EF4-FFF2-40B4-BE49-F238E27FC236}">
                <a16:creationId xmlns:a16="http://schemas.microsoft.com/office/drawing/2014/main" id="{BA8A6E89-7375-1775-23B9-FFF234C47108}"/>
              </a:ext>
            </a:extLst>
          </p:cNvPr>
          <p:cNvSpPr txBox="1"/>
          <p:nvPr/>
        </p:nvSpPr>
        <p:spPr>
          <a:xfrm>
            <a:off x="1097280" y="5729716"/>
            <a:ext cx="8401050" cy="369332"/>
          </a:xfrm>
          <a:prstGeom prst="rect">
            <a:avLst/>
          </a:prstGeom>
          <a:noFill/>
        </p:spPr>
        <p:txBody>
          <a:bodyPr wrap="square" rtlCol="0">
            <a:spAutoFit/>
          </a:bodyPr>
          <a:lstStyle/>
          <a:p>
            <a:r>
              <a:rPr lang="en-IN" dirty="0"/>
              <a:t>GitHub Link: </a:t>
            </a:r>
            <a:r>
              <a:rPr lang="en-IN" dirty="0">
                <a:hlinkClick r:id="rId2"/>
              </a:rPr>
              <a:t>https://github.com/Naveed-4/Music-Recommendation-System</a:t>
            </a:r>
            <a:endParaRPr lang="en-IN" dirty="0"/>
          </a:p>
        </p:txBody>
      </p:sp>
    </p:spTree>
    <p:extLst>
      <p:ext uri="{BB962C8B-B14F-4D97-AF65-F5344CB8AC3E}">
        <p14:creationId xmlns:p14="http://schemas.microsoft.com/office/powerpoint/2010/main" val="64513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C106-73F7-1F79-9F9B-5B25B14EE970}"/>
              </a:ext>
            </a:extLst>
          </p:cNvPr>
          <p:cNvSpPr>
            <a:spLocks noGrp="1"/>
          </p:cNvSpPr>
          <p:nvPr>
            <p:ph type="title"/>
          </p:nvPr>
        </p:nvSpPr>
        <p:spPr>
          <a:xfrm>
            <a:off x="1066800" y="1114425"/>
            <a:ext cx="10058400" cy="746760"/>
          </a:xfrm>
        </p:spPr>
        <p:txBody>
          <a:bodyPr/>
          <a:lstStyle/>
          <a:p>
            <a:r>
              <a:rPr lang="en-US" dirty="0"/>
              <a:t>Introduction</a:t>
            </a:r>
          </a:p>
        </p:txBody>
      </p:sp>
      <p:sp>
        <p:nvSpPr>
          <p:cNvPr id="5" name="Rectangle 2">
            <a:extLst>
              <a:ext uri="{FF2B5EF4-FFF2-40B4-BE49-F238E27FC236}">
                <a16:creationId xmlns:a16="http://schemas.microsoft.com/office/drawing/2014/main" id="{148871AB-E1EA-4D16-3186-45A225C4ADEF}"/>
              </a:ext>
            </a:extLst>
          </p:cNvPr>
          <p:cNvSpPr>
            <a:spLocks noGrp="1" noChangeArrowheads="1"/>
          </p:cNvSpPr>
          <p:nvPr>
            <p:ph idx="1"/>
          </p:nvPr>
        </p:nvSpPr>
        <p:spPr bwMode="auto">
          <a:xfrm>
            <a:off x="1066800" y="1861185"/>
            <a:ext cx="10058401"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rise of online streaming platforms like Spotify and Apple Music has revolutionized the digital music industry, offering users access to millions of tracks. However, this abundance of options often makes discovering new, relevant songs a challenge, driving the need for personalized music recommendation systems. Traditional approaches, such as collaborative and content-based filtering, face issues like cold-start problems and scalability with expanding song libraries, limiting their effectiveness.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addresses these challenges by developing a hybrid Music Recommendation System that combines content-based filtering with advanced machine learning models. Leveraging real-time data from the Spotify API and a Kaggle dataset, the system analyzes audio features such as danceability, energy, and acousticness to deliver personalized recommendations. A user-friendly Streamlit interface further enhances the experience by enabling real-time searches and scalable song additions, ensuring adaptability and improved user satisfaction.</a:t>
            </a:r>
          </a:p>
        </p:txBody>
      </p:sp>
    </p:spTree>
    <p:extLst>
      <p:ext uri="{BB962C8B-B14F-4D97-AF65-F5344CB8AC3E}">
        <p14:creationId xmlns:p14="http://schemas.microsoft.com/office/powerpoint/2010/main" val="290179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69B5-740E-9B81-7ED1-34A7B3D00DF1}"/>
              </a:ext>
            </a:extLst>
          </p:cNvPr>
          <p:cNvSpPr>
            <a:spLocks noGrp="1"/>
          </p:cNvSpPr>
          <p:nvPr>
            <p:ph type="title"/>
          </p:nvPr>
        </p:nvSpPr>
        <p:spPr/>
        <p:txBody>
          <a:bodyPr/>
          <a:lstStyle/>
          <a:p>
            <a:r>
              <a:rPr lang="en-US" dirty="0"/>
              <a:t>Motivation</a:t>
            </a:r>
          </a:p>
        </p:txBody>
      </p:sp>
      <p:sp>
        <p:nvSpPr>
          <p:cNvPr id="6" name="Rectangle 3">
            <a:extLst>
              <a:ext uri="{FF2B5EF4-FFF2-40B4-BE49-F238E27FC236}">
                <a16:creationId xmlns:a16="http://schemas.microsoft.com/office/drawing/2014/main" id="{429C2373-07F9-231D-941C-B2FDF0E76AC6}"/>
              </a:ext>
            </a:extLst>
          </p:cNvPr>
          <p:cNvSpPr>
            <a:spLocks noGrp="1" noChangeArrowheads="1"/>
          </p:cNvSpPr>
          <p:nvPr>
            <p:ph idx="1"/>
          </p:nvPr>
        </p:nvSpPr>
        <p:spPr bwMode="auto">
          <a:xfrm>
            <a:off x="853440" y="1530590"/>
            <a:ext cx="9954178"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0000" marR="0" lvl="0" indent="-9000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82608" lvl="1" indent="-9000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millions of tracks available on streaming platforms, discovering relevant music has become a significant challenge.</a:t>
            </a:r>
          </a:p>
          <a:p>
            <a:pPr marL="382608" lvl="1" indent="-9000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recommendation systems often rely on limited metadata, leading to repetitive and less diverse suggestions.</a:t>
            </a:r>
          </a:p>
          <a:p>
            <a:pPr marL="382608" lvl="1" indent="-9000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Leveraging audio features such as danceability, tempo, and energy can improve the accuracy and diversity of recommendations.</a:t>
            </a:r>
          </a:p>
          <a:p>
            <a:pPr marL="382608" lvl="1" indent="-9000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integration of data ensures the system remains relevant and adapts to the latest music trends.</a:t>
            </a:r>
          </a:p>
          <a:p>
            <a:pPr marL="382608" lvl="1" indent="-9000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Building a scalable system that handles diverse musical styles addresses critical challenges like the cold-start problem, enhancing music discovery. </a:t>
            </a:r>
          </a:p>
        </p:txBody>
      </p:sp>
    </p:spTree>
    <p:extLst>
      <p:ext uri="{BB962C8B-B14F-4D97-AF65-F5344CB8AC3E}">
        <p14:creationId xmlns:p14="http://schemas.microsoft.com/office/powerpoint/2010/main" val="204318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F2BE5-6248-AEDB-B704-8A8E97F7D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15FD6-024C-92CD-2FFD-F861E974EE7F}"/>
              </a:ext>
            </a:extLst>
          </p:cNvPr>
          <p:cNvSpPr>
            <a:spLocks noGrp="1"/>
          </p:cNvSpPr>
          <p:nvPr>
            <p:ph type="title"/>
          </p:nvPr>
        </p:nvSpPr>
        <p:spPr>
          <a:xfrm>
            <a:off x="1097280" y="286603"/>
            <a:ext cx="9011920" cy="1186597"/>
          </a:xfrm>
        </p:spPr>
        <p:txBody>
          <a:bodyPr/>
          <a:lstStyle/>
          <a:p>
            <a:r>
              <a:rPr lang="en-US" sz="4800" dirty="0"/>
              <a:t>LITERATURE REVIEW</a:t>
            </a:r>
            <a:endParaRPr lang="en-IN" dirty="0"/>
          </a:p>
        </p:txBody>
      </p:sp>
      <p:sp>
        <p:nvSpPr>
          <p:cNvPr id="3" name="TextBox 2">
            <a:extLst>
              <a:ext uri="{FF2B5EF4-FFF2-40B4-BE49-F238E27FC236}">
                <a16:creationId xmlns:a16="http://schemas.microsoft.com/office/drawing/2014/main" id="{701DE41C-7634-F373-E824-B2DED509CF89}"/>
              </a:ext>
            </a:extLst>
          </p:cNvPr>
          <p:cNvSpPr txBox="1"/>
          <p:nvPr/>
        </p:nvSpPr>
        <p:spPr>
          <a:xfrm>
            <a:off x="1163320" y="1899920"/>
            <a:ext cx="9972040" cy="3782061"/>
          </a:xfrm>
          <a:prstGeom prst="rect">
            <a:avLst/>
          </a:prstGeom>
          <a:noFill/>
        </p:spPr>
        <p:txBody>
          <a:bodyPr wrap="square" rtlCol="0">
            <a:spAutoFit/>
          </a:bodyPr>
          <a:lstStyle/>
          <a:p>
            <a:pPr algn="just">
              <a:lnSpc>
                <a:spcPct val="150000"/>
              </a:lnSpc>
            </a:pPr>
            <a:r>
              <a:rPr lang="en-US" b="1" dirty="0"/>
              <a:t>Core Methodologies in Music Recommendation</a:t>
            </a:r>
            <a:endParaRPr lang="en-US" b="1" i="1" dirty="0">
              <a:latin typeface="Times New Roman" panose="02020603050405020304" pitchFamily="18" charset="0"/>
              <a:cs typeface="Times New Roman" panose="02020603050405020304" pitchFamily="18" charset="0"/>
            </a:endParaRPr>
          </a:p>
          <a:p>
            <a:pPr algn="just">
              <a:lnSpc>
                <a:spcPct val="150000"/>
              </a:lnSpc>
            </a:pPr>
            <a:r>
              <a:rPr lang="en-US" i="1" dirty="0">
                <a:latin typeface="Times New Roman" panose="02020603050405020304" pitchFamily="18" charset="0"/>
                <a:cs typeface="Times New Roman" panose="02020603050405020304" pitchFamily="18" charset="0"/>
              </a:rPr>
              <a:t>Collaborative Filtering (CF)</a:t>
            </a:r>
            <a:r>
              <a:rPr lang="en-US" dirty="0">
                <a:latin typeface="Times New Roman" panose="02020603050405020304" pitchFamily="18" charset="0"/>
                <a:cs typeface="Times New Roman" panose="02020603050405020304" pitchFamily="18" charset="0"/>
              </a:rPr>
              <a:t> analyzes user interaction data to recommend items based on user-item relationship patterns. While effective in capturing shared preferences, it struggles to personalize recommendations for new or less popular songs due to the cold-start problem. [1] </a:t>
            </a:r>
            <a:r>
              <a:rPr lang="en-US" i="1" dirty="0">
                <a:latin typeface="Times New Roman" panose="02020603050405020304" pitchFamily="18" charset="0"/>
                <a:cs typeface="Times New Roman" panose="02020603050405020304" pitchFamily="18" charset="0"/>
              </a:rPr>
              <a:t>Content-Based Filtering (CB)</a:t>
            </a:r>
            <a:r>
              <a:rPr lang="en-US" dirty="0">
                <a:latin typeface="Times New Roman" panose="02020603050405020304" pitchFamily="18" charset="0"/>
                <a:cs typeface="Times New Roman" panose="02020603050405020304" pitchFamily="18" charset="0"/>
              </a:rPr>
              <a:t> focuses on intrinsic audio features, such as tempo, energy, or genre, to recommend songs similar to those a user has interacted with. However, its lack of user-specific context and history limits adaptability to diverse user preferences.[2 ] </a:t>
            </a:r>
            <a:r>
              <a:rPr lang="en-US" i="1" dirty="0">
                <a:latin typeface="Times New Roman" panose="02020603050405020304" pitchFamily="18" charset="0"/>
                <a:cs typeface="Times New Roman" panose="02020603050405020304" pitchFamily="18" charset="0"/>
              </a:rPr>
              <a:t>Hybrid Systems</a:t>
            </a:r>
            <a:r>
              <a:rPr lang="en-US" dirty="0">
                <a:latin typeface="Times New Roman" panose="02020603050405020304" pitchFamily="18" charset="0"/>
                <a:cs typeface="Times New Roman" panose="02020603050405020304" pitchFamily="18" charset="0"/>
              </a:rPr>
              <a:t> combine CF and CB approaches to enhance recommendation diversity and accuracy. By leveraging both user behavior and song-specific features, they mitigate the individual limitations of CF and CB.[3]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29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C923E-9587-868A-6A0C-67CF8E5ED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2743B-0DDE-57D0-BCD1-1F7372310D19}"/>
              </a:ext>
            </a:extLst>
          </p:cNvPr>
          <p:cNvSpPr>
            <a:spLocks noGrp="1"/>
          </p:cNvSpPr>
          <p:nvPr>
            <p:ph type="title"/>
          </p:nvPr>
        </p:nvSpPr>
        <p:spPr>
          <a:xfrm>
            <a:off x="1097280" y="286603"/>
            <a:ext cx="9011920" cy="1186597"/>
          </a:xfrm>
        </p:spPr>
        <p:txBody>
          <a:bodyPr/>
          <a:lstStyle/>
          <a:p>
            <a:r>
              <a:rPr lang="en-US" sz="4800" dirty="0"/>
              <a:t>LITERATURE REVIEW</a:t>
            </a:r>
            <a:endParaRPr lang="en-IN" dirty="0"/>
          </a:p>
        </p:txBody>
      </p:sp>
      <p:sp>
        <p:nvSpPr>
          <p:cNvPr id="3" name="TextBox 2">
            <a:extLst>
              <a:ext uri="{FF2B5EF4-FFF2-40B4-BE49-F238E27FC236}">
                <a16:creationId xmlns:a16="http://schemas.microsoft.com/office/drawing/2014/main" id="{26B80B74-F6F7-5051-D7D7-4DED3FDB3B55}"/>
              </a:ext>
            </a:extLst>
          </p:cNvPr>
          <p:cNvSpPr txBox="1"/>
          <p:nvPr/>
        </p:nvSpPr>
        <p:spPr>
          <a:xfrm>
            <a:off x="1163320" y="1899920"/>
            <a:ext cx="9972040" cy="3366563"/>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Advanced Techniques and Our Approach</a:t>
            </a:r>
          </a:p>
          <a:p>
            <a:pPr algn="just">
              <a:lnSpc>
                <a:spcPct val="150000"/>
              </a:lnSpc>
            </a:pPr>
            <a:r>
              <a:rPr lang="en-US" dirty="0">
                <a:latin typeface="Times New Roman" panose="02020603050405020304" pitchFamily="18" charset="0"/>
                <a:cs typeface="Times New Roman" panose="02020603050405020304" pitchFamily="18" charset="0"/>
              </a:rPr>
              <a:t>Emerging techniques such as tensor factorization and reinforcement learning have added layers of sophistication to music recommendations but often require significant computational resources. In contrast, our project adopts a hybrid approach, integrating CB with advanced clustering methods like KNN, PCA-KNN, and DBSCAN. This methodology, supported by real-time data fetched via the Spotify API, delivers dynamic, feature-rich recommendations. By addressing cold-start issues and scalability challenges, the system balances precision and adaptability while providing an intuitive user interface for seamless interaction.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10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4145-D9CB-642E-FF20-20D1ACC56D31}"/>
              </a:ext>
            </a:extLst>
          </p:cNvPr>
          <p:cNvSpPr>
            <a:spLocks noGrp="1"/>
          </p:cNvSpPr>
          <p:nvPr>
            <p:ph type="title"/>
          </p:nvPr>
        </p:nvSpPr>
        <p:spPr>
          <a:xfrm>
            <a:off x="873303" y="286603"/>
            <a:ext cx="10282377" cy="1460003"/>
          </a:xfrm>
        </p:spPr>
        <p:txBody>
          <a:bodyPr/>
          <a:lstStyle/>
          <a:p>
            <a:r>
              <a:rPr lang="en-US" dirty="0"/>
              <a:t>Existing Method v/s Proposed Method</a:t>
            </a:r>
          </a:p>
        </p:txBody>
      </p:sp>
      <p:sp>
        <p:nvSpPr>
          <p:cNvPr id="21" name="TextBox 20">
            <a:extLst>
              <a:ext uri="{FF2B5EF4-FFF2-40B4-BE49-F238E27FC236}">
                <a16:creationId xmlns:a16="http://schemas.microsoft.com/office/drawing/2014/main" id="{2C47A1EE-46A3-53DA-D445-088973CA1AAD}"/>
              </a:ext>
            </a:extLst>
          </p:cNvPr>
          <p:cNvSpPr txBox="1"/>
          <p:nvPr/>
        </p:nvSpPr>
        <p:spPr>
          <a:xfrm>
            <a:off x="954811" y="1943207"/>
            <a:ext cx="10200869" cy="4196533"/>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Traditional methods like collaborative filtering and basic content-based filtering face limitations such as the cold-start problem, lack of diversity, and inability to handle real-time data. Collaborative filtering relies on user interaction data, making it ineffective for new users or songs, while basic content-based filtering struggles to provide diverse recommendations.</a:t>
            </a:r>
            <a:endParaRPr lang="en-IN" sz="1800" dirty="0">
              <a:effectLst/>
              <a:latin typeface="Times New Roman" panose="02020603050405020304" pitchFamily="18" charset="0"/>
              <a:ea typeface="Calibri" panose="020F0502020204030204" pitchFamily="34"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Our proposed method enhances content-based filtering by integrating real-time data from the Spotify API and utilizing advanced machine learning models like KNN, Cosine Similarity, PCA with KNN, and DBSCAN Clustering. These techniques </a:t>
            </a:r>
            <a:r>
              <a:rPr lang="en-IN" sz="1800" dirty="0" err="1">
                <a:effectLst/>
                <a:latin typeface="Times New Roman" panose="02020603050405020304" pitchFamily="18" charset="0"/>
                <a:ea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rPr>
              <a:t> audio features such as danceability, energy, and </a:t>
            </a:r>
            <a:r>
              <a:rPr lang="en-IN" sz="1800" dirty="0" err="1">
                <a:effectLst/>
                <a:latin typeface="Times New Roman" panose="02020603050405020304" pitchFamily="18" charset="0"/>
                <a:ea typeface="Times New Roman" panose="02020603050405020304" pitchFamily="18" charset="0"/>
              </a:rPr>
              <a:t>acousticness</a:t>
            </a:r>
            <a:r>
              <a:rPr lang="en-IN" sz="1800" dirty="0">
                <a:effectLst/>
                <a:latin typeface="Times New Roman" panose="02020603050405020304" pitchFamily="18" charset="0"/>
                <a:ea typeface="Times New Roman" panose="02020603050405020304" pitchFamily="18" charset="0"/>
              </a:rPr>
              <a:t> to deliver accurate, diverse, and personalized recommendations. With a </a:t>
            </a:r>
            <a:r>
              <a:rPr lang="en-IN" sz="1800" dirty="0" err="1">
                <a:effectLst/>
                <a:latin typeface="Times New Roman" panose="02020603050405020304" pitchFamily="18" charset="0"/>
                <a:ea typeface="Times New Roman" panose="02020603050405020304" pitchFamily="18" charset="0"/>
              </a:rPr>
              <a:t>Streamlit</a:t>
            </a:r>
            <a:r>
              <a:rPr lang="en-IN" sz="1800" dirty="0">
                <a:effectLst/>
                <a:latin typeface="Times New Roman" panose="02020603050405020304" pitchFamily="18" charset="0"/>
                <a:ea typeface="Times New Roman" panose="02020603050405020304" pitchFamily="18" charset="0"/>
              </a:rPr>
              <a:t>-based interface, the system ensures seamless interaction and scalability.</a:t>
            </a:r>
            <a:endParaRPr lang="en-IN" sz="1800" dirty="0">
              <a:effectLst/>
              <a:latin typeface="Times New Roman" panose="02020603050405020304" pitchFamily="18" charset="0"/>
              <a:ea typeface="Calibri" panose="020F0502020204030204" pitchFamily="34" charset="0"/>
            </a:endParaRPr>
          </a:p>
          <a:p>
            <a:pPr marL="90000" indent="-90000" algn="just">
              <a:lnSpc>
                <a:spcPct val="150000"/>
              </a:lnSpc>
            </a:pPr>
            <a:endParaRPr lang="en-US" dirty="0"/>
          </a:p>
        </p:txBody>
      </p:sp>
    </p:spTree>
    <p:extLst>
      <p:ext uri="{BB962C8B-B14F-4D97-AF65-F5344CB8AC3E}">
        <p14:creationId xmlns:p14="http://schemas.microsoft.com/office/powerpoint/2010/main" val="31352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73CF-A396-0530-0306-5215C3879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92DE1-BC78-F33C-B595-5AB1A8DAED7F}"/>
              </a:ext>
            </a:extLst>
          </p:cNvPr>
          <p:cNvSpPr>
            <a:spLocks noGrp="1"/>
          </p:cNvSpPr>
          <p:nvPr>
            <p:ph type="title"/>
          </p:nvPr>
        </p:nvSpPr>
        <p:spPr>
          <a:xfrm>
            <a:off x="873303" y="286603"/>
            <a:ext cx="10282377" cy="1460003"/>
          </a:xfrm>
        </p:spPr>
        <p:txBody>
          <a:bodyPr/>
          <a:lstStyle/>
          <a:p>
            <a:r>
              <a:rPr lang="en-US" dirty="0"/>
              <a:t>Existing Method v/s Proposed Method</a:t>
            </a:r>
          </a:p>
        </p:txBody>
      </p:sp>
      <p:graphicFrame>
        <p:nvGraphicFramePr>
          <p:cNvPr id="6" name="Table 5">
            <a:extLst>
              <a:ext uri="{FF2B5EF4-FFF2-40B4-BE49-F238E27FC236}">
                <a16:creationId xmlns:a16="http://schemas.microsoft.com/office/drawing/2014/main" id="{576EDC2B-5AB8-6DB7-4043-30524FCC8818}"/>
              </a:ext>
            </a:extLst>
          </p:cNvPr>
          <p:cNvGraphicFramePr>
            <a:graphicFrameLocks noGrp="1"/>
          </p:cNvGraphicFramePr>
          <p:nvPr>
            <p:extLst>
              <p:ext uri="{D42A27DB-BD31-4B8C-83A1-F6EECF244321}">
                <p14:modId xmlns:p14="http://schemas.microsoft.com/office/powerpoint/2010/main" val="2236467502"/>
              </p:ext>
            </p:extLst>
          </p:nvPr>
        </p:nvGraphicFramePr>
        <p:xfrm>
          <a:off x="1304925" y="2675142"/>
          <a:ext cx="7650936" cy="2769166"/>
        </p:xfrm>
        <a:graphic>
          <a:graphicData uri="http://schemas.openxmlformats.org/drawingml/2006/table">
            <a:tbl>
              <a:tblPr firstRow="1" firstCol="1" bandRow="1">
                <a:tableStyleId>{073A0DAA-6AF3-43AB-8588-CEC1D06C72B9}</a:tableStyleId>
              </a:tblPr>
              <a:tblGrid>
                <a:gridCol w="2550312">
                  <a:extLst>
                    <a:ext uri="{9D8B030D-6E8A-4147-A177-3AD203B41FA5}">
                      <a16:colId xmlns:a16="http://schemas.microsoft.com/office/drawing/2014/main" val="769790647"/>
                    </a:ext>
                  </a:extLst>
                </a:gridCol>
                <a:gridCol w="2550312">
                  <a:extLst>
                    <a:ext uri="{9D8B030D-6E8A-4147-A177-3AD203B41FA5}">
                      <a16:colId xmlns:a16="http://schemas.microsoft.com/office/drawing/2014/main" val="3679907027"/>
                    </a:ext>
                  </a:extLst>
                </a:gridCol>
                <a:gridCol w="2550312">
                  <a:extLst>
                    <a:ext uri="{9D8B030D-6E8A-4147-A177-3AD203B41FA5}">
                      <a16:colId xmlns:a16="http://schemas.microsoft.com/office/drawing/2014/main" val="2638910017"/>
                    </a:ext>
                  </a:extLst>
                </a:gridCol>
              </a:tblGrid>
              <a:tr h="261268">
                <a:tc>
                  <a:txBody>
                    <a:bodyPr/>
                    <a:lstStyle/>
                    <a:p>
                      <a:pPr algn="just">
                        <a:lnSpc>
                          <a:spcPct val="150000"/>
                        </a:lnSpc>
                      </a:pPr>
                      <a:r>
                        <a:rPr lang="en-IN" sz="1200" kern="100">
                          <a:effectLst/>
                        </a:rPr>
                        <a:t>Aspect</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a:effectLst/>
                        </a:rPr>
                        <a:t>Existing Methods</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a:effectLst/>
                        </a:rPr>
                        <a:t>Proposed Method</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66282723"/>
                  </a:ext>
                </a:extLst>
              </a:tr>
              <a:tr h="493307">
                <a:tc>
                  <a:txBody>
                    <a:bodyPr/>
                    <a:lstStyle/>
                    <a:p>
                      <a:pPr algn="just">
                        <a:lnSpc>
                          <a:spcPct val="150000"/>
                        </a:lnSpc>
                      </a:pPr>
                      <a:r>
                        <a:rPr lang="en-IN" sz="1200" kern="100" dirty="0">
                          <a:effectLst/>
                        </a:rPr>
                        <a:t>Data Source</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a:effectLst/>
                        </a:rPr>
                        <a:t>Historical user interactions</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a:effectLst/>
                        </a:rPr>
                        <a:t>Merged dataset (Kaggle + Spotify API)</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46869526"/>
                  </a:ext>
                </a:extLst>
              </a:tr>
              <a:tr h="493307">
                <a:tc>
                  <a:txBody>
                    <a:bodyPr/>
                    <a:lstStyle/>
                    <a:p>
                      <a:pPr algn="just">
                        <a:lnSpc>
                          <a:spcPct val="150000"/>
                        </a:lnSpc>
                      </a:pPr>
                      <a:r>
                        <a:rPr lang="en-IN" sz="1200" kern="100">
                          <a:effectLst/>
                        </a:rPr>
                        <a:t>Cold-Start Problem</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dirty="0">
                          <a:effectLst/>
                        </a:rPr>
                        <a:t>Significant issue</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dirty="0">
                          <a:effectLst/>
                        </a:rPr>
                        <a:t>Mitigated using real-time data fetching</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9410716"/>
                  </a:ext>
                </a:extLst>
              </a:tr>
              <a:tr h="493307">
                <a:tc>
                  <a:txBody>
                    <a:bodyPr/>
                    <a:lstStyle/>
                    <a:p>
                      <a:pPr algn="just">
                        <a:lnSpc>
                          <a:spcPct val="150000"/>
                        </a:lnSpc>
                      </a:pPr>
                      <a:r>
                        <a:rPr lang="en-IN" sz="1200" kern="100" dirty="0">
                          <a:effectLst/>
                        </a:rPr>
                        <a:t>Model Variety</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dirty="0">
                          <a:effectLst/>
                        </a:rPr>
                        <a:t>Limited (collaborative/content)</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a:effectLst/>
                        </a:rPr>
                        <a:t>KNN, Cosine Similarity, PCA, DBSCAN</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16249645"/>
                  </a:ext>
                </a:extLst>
              </a:tr>
              <a:tr h="493307">
                <a:tc>
                  <a:txBody>
                    <a:bodyPr/>
                    <a:lstStyle/>
                    <a:p>
                      <a:pPr algn="just">
                        <a:lnSpc>
                          <a:spcPct val="150000"/>
                        </a:lnSpc>
                      </a:pPr>
                      <a:r>
                        <a:rPr lang="en-IN" sz="1200" kern="100" dirty="0">
                          <a:effectLst/>
                        </a:rPr>
                        <a:t>Scalability</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a:effectLst/>
                        </a:rPr>
                        <a:t>High computational demand</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a:effectLst/>
                        </a:rPr>
                        <a:t>Efficient due to feature engineering</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9588065"/>
                  </a:ext>
                </a:extLst>
              </a:tr>
              <a:tr h="512888">
                <a:tc>
                  <a:txBody>
                    <a:bodyPr/>
                    <a:lstStyle/>
                    <a:p>
                      <a:pPr algn="just">
                        <a:lnSpc>
                          <a:spcPct val="150000"/>
                        </a:lnSpc>
                      </a:pPr>
                      <a:r>
                        <a:rPr lang="en-IN" sz="1200" kern="100">
                          <a:effectLst/>
                        </a:rPr>
                        <a:t>User Experience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a:effectLst/>
                        </a:rPr>
                        <a:t>Static recommendations</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50000"/>
                        </a:lnSpc>
                      </a:pPr>
                      <a:r>
                        <a:rPr lang="en-IN" sz="1200" kern="100" dirty="0">
                          <a:effectLst/>
                        </a:rPr>
                        <a:t>Dynamic updates and diverse suggestions</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11210757"/>
                  </a:ext>
                </a:extLst>
              </a:tr>
            </a:tbl>
          </a:graphicData>
        </a:graphic>
      </p:graphicFrame>
      <p:sp>
        <p:nvSpPr>
          <p:cNvPr id="7" name="TextBox 6">
            <a:extLst>
              <a:ext uri="{FF2B5EF4-FFF2-40B4-BE49-F238E27FC236}">
                <a16:creationId xmlns:a16="http://schemas.microsoft.com/office/drawing/2014/main" id="{F13CB18A-9A91-0FEE-8165-9D2834E8B50D}"/>
              </a:ext>
            </a:extLst>
          </p:cNvPr>
          <p:cNvSpPr txBox="1"/>
          <p:nvPr/>
        </p:nvSpPr>
        <p:spPr>
          <a:xfrm>
            <a:off x="1304925" y="2197658"/>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Table 1: Existing v/s Proposed methods</a:t>
            </a:r>
          </a:p>
        </p:txBody>
      </p:sp>
    </p:spTree>
    <p:extLst>
      <p:ext uri="{BB962C8B-B14F-4D97-AF65-F5344CB8AC3E}">
        <p14:creationId xmlns:p14="http://schemas.microsoft.com/office/powerpoint/2010/main" val="240131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DCFA4-0A7F-DE97-7CE4-19B78E722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9A048A-94DE-A8DF-BFB2-15B34B2A6D11}"/>
              </a:ext>
            </a:extLst>
          </p:cNvPr>
          <p:cNvSpPr>
            <a:spLocks noGrp="1"/>
          </p:cNvSpPr>
          <p:nvPr>
            <p:ph type="title"/>
          </p:nvPr>
        </p:nvSpPr>
        <p:spPr>
          <a:xfrm>
            <a:off x="873303" y="286603"/>
            <a:ext cx="10282377" cy="1460003"/>
          </a:xfrm>
        </p:spPr>
        <p:txBody>
          <a:bodyPr/>
          <a:lstStyle/>
          <a:p>
            <a:r>
              <a:rPr lang="en-US" dirty="0"/>
              <a:t>Existing Method v/s Proposed Method</a:t>
            </a:r>
          </a:p>
        </p:txBody>
      </p:sp>
      <p:pic>
        <p:nvPicPr>
          <p:cNvPr id="7" name="Picture 6">
            <a:extLst>
              <a:ext uri="{FF2B5EF4-FFF2-40B4-BE49-F238E27FC236}">
                <a16:creationId xmlns:a16="http://schemas.microsoft.com/office/drawing/2014/main" id="{5ED5B97B-CE68-79CC-D6AD-7FE26E281155}"/>
              </a:ext>
            </a:extLst>
          </p:cNvPr>
          <p:cNvPicPr>
            <a:picLocks noChangeAspect="1"/>
          </p:cNvPicPr>
          <p:nvPr/>
        </p:nvPicPr>
        <p:blipFill>
          <a:blip r:embed="rId2"/>
          <a:stretch>
            <a:fillRect/>
          </a:stretch>
        </p:blipFill>
        <p:spPr>
          <a:xfrm>
            <a:off x="722709" y="1833066"/>
            <a:ext cx="5733493" cy="3278329"/>
          </a:xfrm>
          <a:prstGeom prst="rect">
            <a:avLst/>
          </a:prstGeom>
        </p:spPr>
      </p:pic>
      <p:pic>
        <p:nvPicPr>
          <p:cNvPr id="8" name="Picture 7">
            <a:extLst>
              <a:ext uri="{FF2B5EF4-FFF2-40B4-BE49-F238E27FC236}">
                <a16:creationId xmlns:a16="http://schemas.microsoft.com/office/drawing/2014/main" id="{40ECF3EF-2FAA-7C84-BC45-2E70CB134C4B}"/>
              </a:ext>
            </a:extLst>
          </p:cNvPr>
          <p:cNvPicPr>
            <a:picLocks noChangeAspect="1"/>
          </p:cNvPicPr>
          <p:nvPr/>
        </p:nvPicPr>
        <p:blipFill>
          <a:blip r:embed="rId3"/>
          <a:stretch>
            <a:fillRect/>
          </a:stretch>
        </p:blipFill>
        <p:spPr>
          <a:xfrm>
            <a:off x="6238240" y="1978976"/>
            <a:ext cx="5350899" cy="3594936"/>
          </a:xfrm>
          <a:prstGeom prst="rect">
            <a:avLst/>
          </a:prstGeom>
        </p:spPr>
      </p:pic>
      <p:sp>
        <p:nvSpPr>
          <p:cNvPr id="9" name="TextBox 8">
            <a:extLst>
              <a:ext uri="{FF2B5EF4-FFF2-40B4-BE49-F238E27FC236}">
                <a16:creationId xmlns:a16="http://schemas.microsoft.com/office/drawing/2014/main" id="{0661B656-30D1-3B00-D99D-BCDE748683CE}"/>
              </a:ext>
            </a:extLst>
          </p:cNvPr>
          <p:cNvSpPr txBox="1"/>
          <p:nvPr/>
        </p:nvSpPr>
        <p:spPr>
          <a:xfrm>
            <a:off x="4505960" y="5573912"/>
            <a:ext cx="318008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1: Proposed plan</a:t>
            </a:r>
          </a:p>
        </p:txBody>
      </p:sp>
    </p:spTree>
    <p:extLst>
      <p:ext uri="{BB962C8B-B14F-4D97-AF65-F5344CB8AC3E}">
        <p14:creationId xmlns:p14="http://schemas.microsoft.com/office/powerpoint/2010/main" val="413525594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www.w3.org/XML/1998/namespace"/>
    <ds:schemaRef ds:uri="http://purl.org/dc/terms/"/>
    <ds:schemaRef ds:uri="http://schemas.microsoft.com/office/infopath/2007/PartnerControls"/>
    <ds:schemaRef ds:uri="16c05727-aa75-4e4a-9b5f-8a80a1165891"/>
    <ds:schemaRef ds:uri="http://purl.org/dc/dcmitype/"/>
    <ds:schemaRef ds:uri="http://schemas.microsoft.com/office/2006/documentManagement/types"/>
    <ds:schemaRef ds:uri="71af3243-3dd4-4a8d-8c0d-dd76da1f02a5"/>
    <ds:schemaRef ds:uri="http://schemas.openxmlformats.org/package/2006/metadata/core-properties"/>
    <ds:schemaRef ds:uri="230e9df3-be65-4c73-a93b-d1236ebd677e"/>
    <ds:schemaRef ds:uri="http://schemas.microsoft.com/sharepoint/v3"/>
    <ds:schemaRef ds:uri="http://purl.org/dc/elements/1.1/"/>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{EDECE0B5-C41B-4592-B5F1-AAC3252F2E06}tf22712842_win32</Template>
  <TotalTime>581</TotalTime>
  <Words>1596</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Franklin Gothic Book</vt:lpstr>
      <vt:lpstr>Times New Roman</vt:lpstr>
      <vt:lpstr>Custom</vt:lpstr>
      <vt:lpstr>MUSIC RECOMMENDATIONSYSTEM</vt:lpstr>
      <vt:lpstr>Abstract</vt:lpstr>
      <vt:lpstr>Introduction</vt:lpstr>
      <vt:lpstr>Motivation</vt:lpstr>
      <vt:lpstr>LITERATURE REVIEW</vt:lpstr>
      <vt:lpstr>LITERATURE REVIEW</vt:lpstr>
      <vt:lpstr>Existing Method v/s Proposed Method</vt:lpstr>
      <vt:lpstr>Existing Method v/s Proposed Method</vt:lpstr>
      <vt:lpstr>Existing Method v/s Proposed Method</vt:lpstr>
      <vt:lpstr>OBJECTIVE</vt:lpstr>
      <vt:lpstr>DATASET</vt:lpstr>
      <vt:lpstr>DATASET</vt:lpstr>
      <vt:lpstr>METHODOLOGY</vt:lpstr>
      <vt:lpstr>RESULTS:</vt:lpstr>
      <vt:lpstr>RESULTS:</vt:lpstr>
      <vt:lpstr>RESULTS:</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Chaithra Sri Polsani</dc:creator>
  <cp:lastModifiedBy>Naveed Sharief</cp:lastModifiedBy>
  <cp:revision>36</cp:revision>
  <dcterms:created xsi:type="dcterms:W3CDTF">2024-11-17T10:15:38Z</dcterms:created>
  <dcterms:modified xsi:type="dcterms:W3CDTF">2024-11-18T12:51:46Z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