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 id="2147483660" r:id="rId2"/>
  </p:sldMasterIdLst>
  <p:sldIdLst>
    <p:sldId id="257" r:id="rId3"/>
    <p:sldId id="256" r:id="rId4"/>
    <p:sldId id="258" r:id="rId5"/>
    <p:sldId id="263" r:id="rId6"/>
    <p:sldId id="262" r:id="rId7"/>
    <p:sldId id="278" r:id="rId8"/>
    <p:sldId id="279" r:id="rId9"/>
    <p:sldId id="280" r:id="rId10"/>
    <p:sldId id="281" r:id="rId11"/>
    <p:sldId id="282" r:id="rId12"/>
    <p:sldId id="283" r:id="rId13"/>
    <p:sldId id="284" r:id="rId14"/>
    <p:sldId id="261" r:id="rId15"/>
    <p:sldId id="264" r:id="rId16"/>
    <p:sldId id="265" r:id="rId17"/>
    <p:sldId id="266" r:id="rId18"/>
    <p:sldId id="267" r:id="rId19"/>
    <p:sldId id="260" r:id="rId20"/>
    <p:sldId id="286" r:id="rId21"/>
    <p:sldId id="285" r:id="rId22"/>
    <p:sldId id="259" r:id="rId23"/>
    <p:sldId id="269" r:id="rId24"/>
    <p:sldId id="270" r:id="rId25"/>
    <p:sldId id="268" r:id="rId26"/>
    <p:sldId id="271" r:id="rId27"/>
    <p:sldId id="272" r:id="rId28"/>
    <p:sldId id="273" r:id="rId29"/>
    <p:sldId id="274" r:id="rId30"/>
    <p:sldId id="276" r:id="rId31"/>
    <p:sldId id="275" r:id="rId32"/>
    <p:sldId id="27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7627E5-C2C3-4386-AEE6-E14BE49DAE4D}" v="2037" dt="2021-05-31T02:55:26.9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ustomXml" Target="../customXml/item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40"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Sunday, May 30,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9975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Sunday, May 30,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7011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Sunday, May 30,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00799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Sunday, May 30,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17237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Sunday, May 30,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26194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Sunday, May 30,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91549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Sunday, May 30,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20320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Sunday, May 30,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44121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Sunday, May 30,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14030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Sunday, May 30,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04761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Sunday, May 30,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08009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Sunday, May 30,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909240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Sunday, May 30,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89330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Sunday, May 30,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961119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Sunday, May 30,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08737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Sunday, May 30,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43090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Sunday, May 30,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61705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Sunday, May 30,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8897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Sunday, May 30,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01657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Sunday, May 30,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78643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Sunday, May 30,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25639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Sunday, May 30,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736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Sunday, May 30,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41731357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Sunday, May 30,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537463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9F66-2963-4A8C-B8B6-F96D7872AE54}"/>
              </a:ext>
            </a:extLst>
          </p:cNvPr>
          <p:cNvSpPr>
            <a:spLocks noGrp="1"/>
          </p:cNvSpPr>
          <p:nvPr>
            <p:ph type="title"/>
          </p:nvPr>
        </p:nvSpPr>
        <p:spPr/>
        <p:txBody>
          <a:bodyPr/>
          <a:lstStyle/>
          <a:p>
            <a:r>
              <a:rPr lang="en-US" dirty="0" err="1"/>
              <a:t>FAir</a:t>
            </a:r>
            <a:r>
              <a:rPr lang="en-US" dirty="0"/>
              <a:t> use notice</a:t>
            </a:r>
          </a:p>
        </p:txBody>
      </p:sp>
      <p:sp>
        <p:nvSpPr>
          <p:cNvPr id="3" name="Content Placeholder 2">
            <a:extLst>
              <a:ext uri="{FF2B5EF4-FFF2-40B4-BE49-F238E27FC236}">
                <a16:creationId xmlns:a16="http://schemas.microsoft.com/office/drawing/2014/main" id="{256EECA0-8B16-41CE-9E76-BA94B7D9A38F}"/>
              </a:ext>
            </a:extLst>
          </p:cNvPr>
          <p:cNvSpPr>
            <a:spLocks noGrp="1"/>
          </p:cNvSpPr>
          <p:nvPr>
            <p:ph idx="1"/>
          </p:nvPr>
        </p:nvSpPr>
        <p:spPr/>
        <p:txBody>
          <a:bodyPr vert="horz" lIns="0" tIns="0" rIns="0" bIns="0" rtlCol="0" anchor="t">
            <a:normAutofit/>
          </a:bodyPr>
          <a:lstStyle/>
          <a:p>
            <a:pPr marL="0" indent="0">
              <a:buNone/>
            </a:pPr>
            <a:r>
              <a:rPr lang="en-US" dirty="0">
                <a:ea typeface="+mn-lt"/>
                <a:cs typeface="+mn-lt"/>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It’s application constitutes Fair Use of any such copyrighted material as provided in globally accepted law of many countries. The contents of presentations are intended only for the attendees of the class being conducted by the presenter.</a:t>
            </a:r>
            <a:endParaRPr lang="en-US" dirty="0"/>
          </a:p>
          <a:p>
            <a:endParaRPr lang="en-US" dirty="0"/>
          </a:p>
        </p:txBody>
      </p:sp>
    </p:spTree>
    <p:extLst>
      <p:ext uri="{BB962C8B-B14F-4D97-AF65-F5344CB8AC3E}">
        <p14:creationId xmlns:p14="http://schemas.microsoft.com/office/powerpoint/2010/main" val="238318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fontScale="90000"/>
          </a:bodyPr>
          <a:lstStyle/>
          <a:p>
            <a:r>
              <a:rPr lang="en-US" sz="3700"/>
              <a:t>Object Oriented Programming concepts</a:t>
            </a:r>
          </a:p>
        </p:txBody>
      </p:sp>
      <p:sp>
        <p:nvSpPr>
          <p:cNvPr id="3" name="Content Placeholder"/>
          <p:cNvSpPr>
            <a:spLocks noGrp="1"/>
          </p:cNvSpPr>
          <p:nvPr>
            <p:ph idx="1"/>
          </p:nvPr>
        </p:nvSpPr>
        <p:spPr>
          <a:xfrm>
            <a:off x="1371601" y="1887968"/>
            <a:ext cx="9448800" cy="3812746"/>
          </a:xfrm>
        </p:spPr>
        <p:txBody>
          <a:bodyPr vert="horz" lIns="0" tIns="0" rIns="0" bIns="0" rtlCol="0" anchor="t">
            <a:normAutofit/>
          </a:bodyPr>
          <a:lstStyle/>
          <a:p>
            <a:r>
              <a:rPr lang="en-US" sz="1800">
                <a:ea typeface="+mn-lt"/>
                <a:cs typeface="+mn-lt"/>
              </a:rPr>
              <a:t>Inheritance</a:t>
            </a:r>
          </a:p>
          <a:p>
            <a:pPr lvl="1"/>
            <a:r>
              <a:rPr lang="en-US" sz="1800">
                <a:ea typeface="+mn-lt"/>
                <a:cs typeface="+mn-lt"/>
              </a:rPr>
              <a:t>Inheritance is a feature of object-oriented programming that allows code reusability when a class includes property of another class. </a:t>
            </a:r>
            <a:endParaRPr lang="en-US" sz="1800" dirty="0">
              <a:ea typeface="+mn-lt"/>
              <a:cs typeface="+mn-lt"/>
            </a:endParaRPr>
          </a:p>
          <a:p>
            <a:pPr lvl="1"/>
            <a:r>
              <a:rPr lang="en-US" sz="1800">
                <a:ea typeface="+mn-lt"/>
                <a:cs typeface="+mn-lt"/>
              </a:rPr>
              <a:t>Considering HumanBeing a class, which has properties like hands, legs, eyes, mouth, etc, and functions like walk, talk, eat, see, etc.</a:t>
            </a:r>
            <a:endParaRPr lang="en-US" sz="1800"/>
          </a:p>
          <a:p>
            <a:pPr lvl="1"/>
            <a:r>
              <a:rPr lang="en-US" sz="1800">
                <a:ea typeface="+mn-lt"/>
                <a:cs typeface="+mn-lt"/>
              </a:rPr>
              <a:t>Man and Woman are also classes, but most of the properties and functions are included in HumanBeing. Hence, they can inherit everything from class HumanBeing using the concept of Inheritance.</a:t>
            </a:r>
            <a:endParaRPr lang="en-US"/>
          </a:p>
          <a:p>
            <a:pPr lvl="1"/>
            <a:endParaRPr lang="en-US" sz="1800" dirty="0"/>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8851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fontScale="90000"/>
          </a:bodyPr>
          <a:lstStyle/>
          <a:p>
            <a:r>
              <a:rPr lang="en-US" sz="3700"/>
              <a:t>Object Oriented Programming concepts</a:t>
            </a:r>
          </a:p>
        </p:txBody>
      </p:sp>
      <p:sp>
        <p:nvSpPr>
          <p:cNvPr id="3" name="Content Placeholder"/>
          <p:cNvSpPr>
            <a:spLocks noGrp="1"/>
          </p:cNvSpPr>
          <p:nvPr>
            <p:ph idx="1"/>
          </p:nvPr>
        </p:nvSpPr>
        <p:spPr>
          <a:xfrm>
            <a:off x="1371601" y="1887968"/>
            <a:ext cx="9448800" cy="3812746"/>
          </a:xfrm>
        </p:spPr>
        <p:txBody>
          <a:bodyPr vert="horz" lIns="0" tIns="0" rIns="0" bIns="0" rtlCol="0" anchor="t">
            <a:normAutofit/>
          </a:bodyPr>
          <a:lstStyle/>
          <a:p>
            <a:r>
              <a:rPr lang="en-US" sz="1800">
                <a:ea typeface="+mn-lt"/>
                <a:cs typeface="+mn-lt"/>
              </a:rPr>
              <a:t>Inheritance</a:t>
            </a:r>
          </a:p>
          <a:p>
            <a:pPr lvl="1"/>
            <a:endParaRPr lang="en-US" sz="1800" dirty="0"/>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C08B70AB-3C3C-417D-887A-F635F295D373}"/>
              </a:ext>
            </a:extLst>
          </p:cNvPr>
          <p:cNvPicPr>
            <a:picLocks noChangeAspect="1"/>
          </p:cNvPicPr>
          <p:nvPr/>
        </p:nvPicPr>
        <p:blipFill>
          <a:blip r:embed="rId2"/>
          <a:stretch>
            <a:fillRect/>
          </a:stretch>
        </p:blipFill>
        <p:spPr>
          <a:xfrm>
            <a:off x="2799861" y="1891298"/>
            <a:ext cx="7285890" cy="4013249"/>
          </a:xfrm>
          <a:prstGeom prst="rect">
            <a:avLst/>
          </a:prstGeom>
        </p:spPr>
      </p:pic>
    </p:spTree>
    <p:extLst>
      <p:ext uri="{BB962C8B-B14F-4D97-AF65-F5344CB8AC3E}">
        <p14:creationId xmlns:p14="http://schemas.microsoft.com/office/powerpoint/2010/main" val="684981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fontScale="90000"/>
          </a:bodyPr>
          <a:lstStyle/>
          <a:p>
            <a:r>
              <a:rPr lang="en-US" sz="3700"/>
              <a:t>Object Oriented Programming concepts</a:t>
            </a:r>
          </a:p>
        </p:txBody>
      </p:sp>
      <p:sp>
        <p:nvSpPr>
          <p:cNvPr id="3" name="Content Placeholder"/>
          <p:cNvSpPr>
            <a:spLocks noGrp="1"/>
          </p:cNvSpPr>
          <p:nvPr>
            <p:ph idx="1"/>
          </p:nvPr>
        </p:nvSpPr>
        <p:spPr>
          <a:xfrm>
            <a:off x="1371601" y="1887968"/>
            <a:ext cx="9448800" cy="3812746"/>
          </a:xfrm>
        </p:spPr>
        <p:txBody>
          <a:bodyPr vert="horz" lIns="0" tIns="0" rIns="0" bIns="0" rtlCol="0" anchor="t">
            <a:normAutofit/>
          </a:bodyPr>
          <a:lstStyle/>
          <a:p>
            <a:r>
              <a:rPr lang="en-US" sz="1800">
                <a:ea typeface="+mn-lt"/>
                <a:cs typeface="+mn-lt"/>
              </a:rPr>
              <a:t>Polymorphism</a:t>
            </a:r>
          </a:p>
          <a:p>
            <a:pPr lvl="1"/>
            <a:r>
              <a:rPr lang="en-US" sz="1800">
                <a:ea typeface="+mn-lt"/>
                <a:cs typeface="+mn-lt"/>
              </a:rPr>
              <a:t>Polymorphism means one name many forms.</a:t>
            </a:r>
            <a:endParaRPr lang="en-US" sz="1800" dirty="0"/>
          </a:p>
          <a:p>
            <a:pPr lvl="1"/>
            <a:r>
              <a:rPr lang="en-US" sz="1800">
                <a:ea typeface="+mn-lt"/>
                <a:cs typeface="+mn-lt"/>
              </a:rPr>
              <a:t>One function behaves in different forms.</a:t>
            </a:r>
            <a:endParaRPr lang="en-US"/>
          </a:p>
          <a:p>
            <a:pPr lvl="1"/>
            <a:r>
              <a:rPr lang="en-US" sz="1800">
                <a:ea typeface="+mn-lt"/>
                <a:cs typeface="+mn-lt"/>
              </a:rPr>
              <a:t>In other words, "Many forms of a single object is called Polymorphism."</a:t>
            </a:r>
            <a:endParaRPr lang="en-US"/>
          </a:p>
          <a:p>
            <a:pPr lvl="1"/>
            <a:r>
              <a:rPr lang="en-US" sz="1800">
                <a:ea typeface="+mn-lt"/>
                <a:cs typeface="+mn-lt"/>
              </a:rPr>
              <a:t>For Example, A HumanBeing behaves like a SON in the house, at the same time that person behaves like an EMPLOYEE in office.</a:t>
            </a:r>
            <a:endParaRPr lang="en-US"/>
          </a:p>
          <a:p>
            <a:pPr lvl="1"/>
            <a:r>
              <a:rPr lang="en-US" sz="1800"/>
              <a:t>Example 2:</a:t>
            </a:r>
            <a:endParaRPr lang="en-US" sz="1800" dirty="0"/>
          </a:p>
          <a:p>
            <a:pPr lvl="1"/>
            <a:endParaRPr lang="en-US" sz="1800" dirty="0"/>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imeline&#10;&#10;Description automatically generated">
            <a:extLst>
              <a:ext uri="{FF2B5EF4-FFF2-40B4-BE49-F238E27FC236}">
                <a16:creationId xmlns:a16="http://schemas.microsoft.com/office/drawing/2014/main" id="{DBA02CDE-9BBF-412B-9278-3E4B0558105F}"/>
              </a:ext>
            </a:extLst>
          </p:cNvPr>
          <p:cNvPicPr>
            <a:picLocks noChangeAspect="1"/>
          </p:cNvPicPr>
          <p:nvPr/>
        </p:nvPicPr>
        <p:blipFill>
          <a:blip r:embed="rId2"/>
          <a:stretch>
            <a:fillRect/>
          </a:stretch>
        </p:blipFill>
        <p:spPr>
          <a:xfrm>
            <a:off x="3483709" y="4318851"/>
            <a:ext cx="3915506" cy="1893526"/>
          </a:xfrm>
          <a:prstGeom prst="rect">
            <a:avLst/>
          </a:prstGeom>
        </p:spPr>
      </p:pic>
    </p:spTree>
    <p:extLst>
      <p:ext uri="{BB962C8B-B14F-4D97-AF65-F5344CB8AC3E}">
        <p14:creationId xmlns:p14="http://schemas.microsoft.com/office/powerpoint/2010/main" val="3412256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4000"/>
              <a:t>History of JAVA</a:t>
            </a:r>
          </a:p>
        </p:txBody>
      </p:sp>
      <p:sp>
        <p:nvSpPr>
          <p:cNvPr id="3" name="Content Placeholder"/>
          <p:cNvSpPr>
            <a:spLocks noGrp="1"/>
          </p:cNvSpPr>
          <p:nvPr>
            <p:ph idx="1"/>
          </p:nvPr>
        </p:nvSpPr>
        <p:spPr>
          <a:xfrm>
            <a:off x="1371601" y="1887968"/>
            <a:ext cx="9448800" cy="4163779"/>
          </a:xfrm>
        </p:spPr>
        <p:txBody>
          <a:bodyPr vert="horz" lIns="0" tIns="0" rIns="0" bIns="0" rtlCol="0" anchor="t">
            <a:normAutofit lnSpcReduction="10000"/>
          </a:bodyPr>
          <a:lstStyle/>
          <a:p>
            <a:r>
              <a:rPr lang="en-US" sz="1800">
                <a:ea typeface="+mn-lt"/>
                <a:cs typeface="+mn-lt"/>
              </a:rPr>
              <a:t>Java is an object oriented language developed by a team lead by james gosling in 1991 at Sun Microsystems- called green team.</a:t>
            </a:r>
            <a:endParaRPr lang="en-US" sz="1800"/>
          </a:p>
          <a:p>
            <a:r>
              <a:rPr lang="en-US" sz="1800">
                <a:ea typeface="+mn-lt"/>
                <a:cs typeface="+mn-lt"/>
              </a:rPr>
              <a:t>Initially it was called as GreenTalk and its file extension was .gt</a:t>
            </a:r>
            <a:endParaRPr lang="en-US"/>
          </a:p>
          <a:p>
            <a:r>
              <a:rPr lang="en-US" sz="1800">
                <a:ea typeface="+mn-lt"/>
                <a:cs typeface="+mn-lt"/>
              </a:rPr>
              <a:t>Later on It was started as project named as Oak, but later on changed to Java.</a:t>
            </a:r>
          </a:p>
          <a:p>
            <a:r>
              <a:rPr lang="en-US" sz="1800">
                <a:ea typeface="+mn-lt"/>
                <a:cs typeface="+mn-lt"/>
              </a:rPr>
              <a:t>In 1995 when team decided to register the name Oak, they decided to change the name because it was already a registered trademark by Oak technologies. </a:t>
            </a:r>
            <a:endParaRPr lang="en-US" sz="1800" dirty="0">
              <a:ea typeface="+mn-lt"/>
              <a:cs typeface="+mn-lt"/>
            </a:endParaRPr>
          </a:p>
          <a:p>
            <a:r>
              <a:rPr lang="en-US" sz="1800">
                <a:ea typeface="+mn-lt"/>
                <a:cs typeface="+mn-lt"/>
              </a:rPr>
              <a:t>So the new name Java was suggested by the team among several other names. </a:t>
            </a:r>
            <a:endParaRPr lang="en-US"/>
          </a:p>
          <a:p>
            <a:r>
              <a:rPr lang="en-US" sz="1800">
                <a:ea typeface="+mn-lt"/>
                <a:cs typeface="+mn-lt"/>
              </a:rPr>
              <a:t>Java is an island of the Indonesia where first coffee was produced.</a:t>
            </a:r>
            <a:endParaRPr lang="en-US"/>
          </a:p>
          <a:p>
            <a:r>
              <a:rPr lang="en-US" sz="1800">
                <a:ea typeface="+mn-lt"/>
                <a:cs typeface="+mn-lt"/>
              </a:rPr>
              <a:t>Language creators were also keen consumers of coffee</a:t>
            </a:r>
            <a:endParaRPr lang="en-US"/>
          </a:p>
          <a:p>
            <a:r>
              <a:rPr lang="en-US" sz="1800">
                <a:ea typeface="+mn-lt"/>
                <a:cs typeface="+mn-lt"/>
              </a:rPr>
              <a:t>Java is not an acronym, it is just a name.  </a:t>
            </a:r>
            <a:endParaRPr lang="en-US"/>
          </a:p>
          <a:p>
            <a:endParaRPr lang="en-US" sz="1800" dirty="0"/>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 company name&#10;&#10;Description automatically generated">
            <a:extLst>
              <a:ext uri="{FF2B5EF4-FFF2-40B4-BE49-F238E27FC236}">
                <a16:creationId xmlns:a16="http://schemas.microsoft.com/office/drawing/2014/main" id="{1A42205D-7C74-48DC-BFF0-09F34B0B22BE}"/>
              </a:ext>
            </a:extLst>
          </p:cNvPr>
          <p:cNvPicPr>
            <a:picLocks noChangeAspect="1"/>
          </p:cNvPicPr>
          <p:nvPr/>
        </p:nvPicPr>
        <p:blipFill rotWithShape="1">
          <a:blip r:embed="rId2"/>
          <a:srcRect l="27602" r="22624"/>
          <a:stretch/>
        </p:blipFill>
        <p:spPr>
          <a:xfrm>
            <a:off x="9987930" y="4221910"/>
            <a:ext cx="1532799" cy="1828800"/>
          </a:xfrm>
          <a:prstGeom prst="rect">
            <a:avLst/>
          </a:prstGeom>
        </p:spPr>
      </p:pic>
    </p:spTree>
    <p:extLst>
      <p:ext uri="{BB962C8B-B14F-4D97-AF65-F5344CB8AC3E}">
        <p14:creationId xmlns:p14="http://schemas.microsoft.com/office/powerpoint/2010/main" val="2498830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49EE-E567-4216-BAF5-528CF4223C26}"/>
              </a:ext>
            </a:extLst>
          </p:cNvPr>
          <p:cNvSpPr>
            <a:spLocks noGrp="1"/>
          </p:cNvSpPr>
          <p:nvPr>
            <p:ph type="title"/>
          </p:nvPr>
        </p:nvSpPr>
        <p:spPr>
          <a:xfrm>
            <a:off x="1371600" y="795528"/>
            <a:ext cx="10241280" cy="823474"/>
          </a:xfrm>
        </p:spPr>
        <p:txBody>
          <a:bodyPr/>
          <a:lstStyle/>
          <a:p>
            <a:r>
              <a:rPr lang="en-US"/>
              <a:t>Contd.</a:t>
            </a:r>
          </a:p>
        </p:txBody>
      </p:sp>
      <p:sp>
        <p:nvSpPr>
          <p:cNvPr id="3" name="Content Placeholder 2">
            <a:extLst>
              <a:ext uri="{FF2B5EF4-FFF2-40B4-BE49-F238E27FC236}">
                <a16:creationId xmlns:a16="http://schemas.microsoft.com/office/drawing/2014/main" id="{B6C863A7-E1C9-40E7-A3EE-3BA2AA59377D}"/>
              </a:ext>
            </a:extLst>
          </p:cNvPr>
          <p:cNvSpPr>
            <a:spLocks noGrp="1"/>
          </p:cNvSpPr>
          <p:nvPr>
            <p:ph idx="1"/>
          </p:nvPr>
        </p:nvSpPr>
        <p:spPr>
          <a:xfrm>
            <a:off x="1371600" y="1761231"/>
            <a:ext cx="9881685" cy="4310385"/>
          </a:xfrm>
        </p:spPr>
        <p:txBody>
          <a:bodyPr vert="horz" lIns="0" tIns="0" rIns="0" bIns="0" rtlCol="0" anchor="t">
            <a:normAutofit fontScale="92500" lnSpcReduction="10000"/>
          </a:bodyPr>
          <a:lstStyle/>
          <a:p>
            <a:r>
              <a:rPr lang="en-US">
                <a:ea typeface="+mn-lt"/>
                <a:cs typeface="+mn-lt"/>
              </a:rPr>
              <a:t>Goal of the green project was to examine upcoming consumer electronics market.</a:t>
            </a:r>
            <a:endParaRPr lang="en-US"/>
          </a:p>
          <a:p>
            <a:r>
              <a:rPr lang="en-US">
                <a:ea typeface="+mn-lt"/>
                <a:cs typeface="+mn-lt"/>
              </a:rPr>
              <a:t>Purpose was to develop a programming language which will be platform neutral </a:t>
            </a:r>
            <a:endParaRPr lang="en-US"/>
          </a:p>
          <a:p>
            <a:r>
              <a:rPr lang="en-US">
                <a:ea typeface="+mn-lt"/>
                <a:cs typeface="+mn-lt"/>
              </a:rPr>
              <a:t>Platform ? </a:t>
            </a:r>
            <a:endParaRPr lang="en-US"/>
          </a:p>
          <a:p>
            <a:pPr lvl="1"/>
            <a:r>
              <a:rPr lang="en-US">
                <a:ea typeface="+mn-lt"/>
                <a:cs typeface="+mn-lt"/>
              </a:rPr>
              <a:t>Environment in which program runs- e.g. Operating System- Window OS, Linux etc.</a:t>
            </a:r>
            <a:endParaRPr lang="en-US"/>
          </a:p>
          <a:p>
            <a:pPr lvl="1"/>
            <a:r>
              <a:rPr lang="en-US">
                <a:ea typeface="+mn-lt"/>
                <a:cs typeface="+mn-lt"/>
              </a:rPr>
              <a:t>Provide a platform for executing software on our computer  </a:t>
            </a:r>
            <a:endParaRPr lang="en-US"/>
          </a:p>
          <a:p>
            <a:r>
              <a:rPr lang="en-US">
                <a:ea typeface="+mn-lt"/>
                <a:cs typeface="+mn-lt"/>
              </a:rPr>
              <a:t>Any software capable executing on various platforms is known as platform independent software. </a:t>
            </a:r>
            <a:endParaRPr lang="en-US"/>
          </a:p>
          <a:p>
            <a:r>
              <a:rPr lang="en-US">
                <a:ea typeface="+mn-lt"/>
                <a:cs typeface="+mn-lt"/>
              </a:rPr>
              <a:t>This was the key intention behind the development of Java.</a:t>
            </a:r>
          </a:p>
          <a:p>
            <a:r>
              <a:rPr lang="en-US">
                <a:ea typeface="+mn-lt"/>
                <a:cs typeface="+mn-lt"/>
              </a:rPr>
              <a:t>In January 2010 Sun Microsystems was acquired by oracle corporation.</a:t>
            </a:r>
            <a:endParaRPr lang="en-US" dirty="0"/>
          </a:p>
          <a:p>
            <a:r>
              <a:rPr lang="en-US">
                <a:ea typeface="+mn-lt"/>
                <a:cs typeface="+mn-lt"/>
              </a:rPr>
              <a:t>That’s why we call Java as product of Oracle.  </a:t>
            </a:r>
            <a:endParaRPr lang="en-US"/>
          </a:p>
        </p:txBody>
      </p:sp>
    </p:spTree>
    <p:extLst>
      <p:ext uri="{BB962C8B-B14F-4D97-AF65-F5344CB8AC3E}">
        <p14:creationId xmlns:p14="http://schemas.microsoft.com/office/powerpoint/2010/main" val="3718112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a:extLst>
              <a:ext uri="{FF2B5EF4-FFF2-40B4-BE49-F238E27FC236}">
                <a16:creationId xmlns:a16="http://schemas.microsoft.com/office/drawing/2014/main" id="{0FDD791F-BB65-4D8B-92DA-8A126C072E89}"/>
              </a:ext>
            </a:extLst>
          </p:cNvPr>
          <p:cNvSpPr txBox="1">
            <a:spLocks/>
          </p:cNvSpPr>
          <p:nvPr/>
        </p:nvSpPr>
        <p:spPr>
          <a:xfrm>
            <a:off x="1380236" y="286601"/>
            <a:ext cx="5929422" cy="1852976"/>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pPr>
              <a:spcAft>
                <a:spcPts val="600"/>
              </a:spcAft>
            </a:pPr>
            <a:r>
              <a:rPr lang="en-US" sz="4000"/>
              <a:t>Flavors of java</a:t>
            </a:r>
          </a:p>
        </p:txBody>
      </p:sp>
      <p:sp>
        <p:nvSpPr>
          <p:cNvPr id="3" name="Content Placeholder 2">
            <a:extLst>
              <a:ext uri="{FF2B5EF4-FFF2-40B4-BE49-F238E27FC236}">
                <a16:creationId xmlns:a16="http://schemas.microsoft.com/office/drawing/2014/main" id="{7C057E33-E556-4651-81ED-C4DC5CBACB61}"/>
              </a:ext>
            </a:extLst>
          </p:cNvPr>
          <p:cNvSpPr>
            <a:spLocks noGrp="1"/>
          </p:cNvSpPr>
          <p:nvPr>
            <p:ph idx="1"/>
          </p:nvPr>
        </p:nvSpPr>
        <p:spPr>
          <a:xfrm>
            <a:off x="1380237" y="2435766"/>
            <a:ext cx="5929422" cy="3507834"/>
          </a:xfrm>
        </p:spPr>
        <p:txBody>
          <a:bodyPr vert="horz" lIns="0" tIns="0" rIns="0" bIns="0" rtlCol="0" anchor="t">
            <a:normAutofit lnSpcReduction="10000"/>
          </a:bodyPr>
          <a:lstStyle/>
          <a:p>
            <a:r>
              <a:rPr lang="en-US" sz="1800"/>
              <a:t>Java is categorized into three flavors:</a:t>
            </a:r>
            <a:endParaRPr lang="en-US"/>
          </a:p>
          <a:p>
            <a:pPr lvl="1" indent="-285750"/>
            <a:r>
              <a:rPr lang="en-US" sz="1800"/>
              <a:t>Java Standard Edition- simple general-purpose desktop applications</a:t>
            </a:r>
            <a:endParaRPr lang="en-US"/>
          </a:p>
          <a:p>
            <a:pPr lvl="1" indent="-285750"/>
            <a:r>
              <a:rPr lang="en-US" sz="1800"/>
              <a:t>Java Enterprise Edition- for business purpose ( Desktop base and web base appliations)</a:t>
            </a:r>
            <a:endParaRPr lang="en-US"/>
          </a:p>
          <a:p>
            <a:pPr lvl="1" indent="-285750"/>
            <a:r>
              <a:rPr lang="en-US" sz="1800"/>
              <a:t>Java Micro Edition-for embedded systems( e.g.  Mobile phones, PDAs etc )</a:t>
            </a:r>
            <a:endParaRPr lang="en-US"/>
          </a:p>
          <a:p>
            <a:pPr marL="457200" lvl="1"/>
            <a:r>
              <a:rPr lang="en-US" sz="1800">
                <a:ea typeface="+mn-lt"/>
                <a:cs typeface="+mn-lt"/>
              </a:rPr>
              <a:t>Java Versions</a:t>
            </a:r>
            <a:endParaRPr lang="en-US" sz="1600">
              <a:ea typeface="+mn-lt"/>
              <a:cs typeface="+mn-lt"/>
            </a:endParaRPr>
          </a:p>
          <a:p>
            <a:pPr marL="914400" lvl="2"/>
            <a:r>
              <a:rPr lang="en-US" sz="1400">
                <a:ea typeface="+mn-lt"/>
                <a:cs typeface="+mn-lt"/>
              </a:rPr>
              <a:t>Java 1.0  to 1.4 (1996- 2002)</a:t>
            </a:r>
            <a:endParaRPr lang="en-US" sz="1400"/>
          </a:p>
          <a:p>
            <a:pPr marL="914400" lvl="2"/>
            <a:r>
              <a:rPr lang="en-US" sz="1600"/>
              <a:t>Java 5     to 16  ( 2004-2021)</a:t>
            </a:r>
            <a:endParaRPr lang="en-US" sz="1400"/>
          </a:p>
        </p:txBody>
      </p:sp>
      <p:sp>
        <p:nvSpPr>
          <p:cNvPr id="13" name="Rectangle 12">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omputer script on a screen">
            <a:extLst>
              <a:ext uri="{FF2B5EF4-FFF2-40B4-BE49-F238E27FC236}">
                <a16:creationId xmlns:a16="http://schemas.microsoft.com/office/drawing/2014/main" id="{04F43DF5-28C3-4EE3-B653-5A7E3F5B7CC1}"/>
              </a:ext>
            </a:extLst>
          </p:cNvPr>
          <p:cNvPicPr>
            <a:picLocks noChangeAspect="1"/>
          </p:cNvPicPr>
          <p:nvPr/>
        </p:nvPicPr>
        <p:blipFill rotWithShape="1">
          <a:blip r:embed="rId2"/>
          <a:srcRect l="10343" r="47322" b="-6"/>
          <a:stretch/>
        </p:blipFill>
        <p:spPr>
          <a:xfrm>
            <a:off x="8115300" y="-12515"/>
            <a:ext cx="4076700" cy="6418631"/>
          </a:xfrm>
          <a:prstGeom prst="rect">
            <a:avLst/>
          </a:prstGeom>
        </p:spPr>
      </p:pic>
    </p:spTree>
    <p:extLst>
      <p:ext uri="{BB962C8B-B14F-4D97-AF65-F5344CB8AC3E}">
        <p14:creationId xmlns:p14="http://schemas.microsoft.com/office/powerpoint/2010/main" val="1172124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a:t>Features of java</a:t>
            </a:r>
            <a:endParaRPr lang="en-US"/>
          </a:p>
        </p:txBody>
      </p:sp>
      <p:sp>
        <p:nvSpPr>
          <p:cNvPr id="3" name="Content Placeholder"/>
          <p:cNvSpPr>
            <a:spLocks noGrp="1"/>
          </p:cNvSpPr>
          <p:nvPr>
            <p:ph idx="1"/>
          </p:nvPr>
        </p:nvSpPr>
        <p:spPr>
          <a:xfrm>
            <a:off x="1371601" y="1887968"/>
            <a:ext cx="9448800" cy="3812746"/>
          </a:xfrm>
        </p:spPr>
        <p:txBody>
          <a:bodyPr vert="horz" lIns="0" tIns="0" rIns="0" bIns="0" rtlCol="0" anchor="t">
            <a:normAutofit/>
          </a:bodyPr>
          <a:lstStyle/>
          <a:p>
            <a:r>
              <a:rPr lang="en-US" sz="1800" b="1">
                <a:ea typeface="+mn-lt"/>
                <a:cs typeface="+mn-lt"/>
              </a:rPr>
              <a:t>Simple:</a:t>
            </a:r>
            <a:endParaRPr lang="en-US" sz="1800" b="1"/>
          </a:p>
          <a:p>
            <a:pPr lvl="1"/>
            <a:r>
              <a:rPr lang="en-US" sz="1800">
                <a:ea typeface="+mn-lt"/>
                <a:cs typeface="+mn-lt"/>
              </a:rPr>
              <a:t>Java was designed to be easy for the professional programmer to learn and use effectively.</a:t>
            </a:r>
            <a:endParaRPr lang="en-US"/>
          </a:p>
          <a:p>
            <a:r>
              <a:rPr lang="en-US" sz="1800" b="1">
                <a:ea typeface="+mn-lt"/>
                <a:cs typeface="+mn-lt"/>
              </a:rPr>
              <a:t>Object-oriented</a:t>
            </a:r>
            <a:endParaRPr lang="en-US" b="1"/>
          </a:p>
          <a:p>
            <a:pPr lvl="1"/>
            <a:r>
              <a:rPr lang="en-US" sz="1800">
                <a:ea typeface="+mn-lt"/>
                <a:cs typeface="+mn-lt"/>
              </a:rPr>
              <a:t>Supports object-orientation</a:t>
            </a:r>
            <a:endParaRPr lang="en-US"/>
          </a:p>
          <a:p>
            <a:r>
              <a:rPr lang="en-US" sz="1800" b="1">
                <a:ea typeface="+mn-lt"/>
                <a:cs typeface="+mn-lt"/>
              </a:rPr>
              <a:t>Multithreaded</a:t>
            </a:r>
            <a:endParaRPr lang="en-US" b="1"/>
          </a:p>
          <a:p>
            <a:pPr lvl="1"/>
            <a:r>
              <a:rPr lang="en-US" sz="1800">
                <a:ea typeface="+mn-lt"/>
                <a:cs typeface="+mn-lt"/>
              </a:rPr>
              <a:t>Java supports multithreaded programming, which allows you to write programs that do many things simultaneously.</a:t>
            </a:r>
            <a:endParaRPr lang="en-US"/>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3493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a:t>Features of java</a:t>
            </a:r>
            <a:endParaRPr lang="en-US"/>
          </a:p>
        </p:txBody>
      </p:sp>
      <p:sp>
        <p:nvSpPr>
          <p:cNvPr id="3" name="Content Placeholder"/>
          <p:cNvSpPr>
            <a:spLocks noGrp="1"/>
          </p:cNvSpPr>
          <p:nvPr>
            <p:ph idx="1"/>
          </p:nvPr>
        </p:nvSpPr>
        <p:spPr>
          <a:xfrm>
            <a:off x="1371601" y="1887968"/>
            <a:ext cx="9448800" cy="3812746"/>
          </a:xfrm>
        </p:spPr>
        <p:txBody>
          <a:bodyPr vert="horz" lIns="0" tIns="0" rIns="0" bIns="0" rtlCol="0" anchor="t">
            <a:normAutofit fontScale="92500" lnSpcReduction="20000"/>
          </a:bodyPr>
          <a:lstStyle/>
          <a:p>
            <a:r>
              <a:rPr lang="en-US" sz="1800" b="1">
                <a:ea typeface="+mn-lt"/>
                <a:cs typeface="+mn-lt"/>
              </a:rPr>
              <a:t>Robust</a:t>
            </a:r>
            <a:endParaRPr lang="en-US" b="1"/>
          </a:p>
          <a:p>
            <a:pPr lvl="1"/>
            <a:r>
              <a:rPr lang="en-US" sz="1800">
                <a:ea typeface="+mn-lt"/>
                <a:cs typeface="+mn-lt"/>
              </a:rPr>
              <a:t>Java frees you from having to worry about many of the most common causes of programming errors. Because Java is a strictly typed language, it checks your code at compile time. However, it also checks your code at run time. In fact, many hard-to-track-down bugs that often turn up in hard-to-reproduce run-time situations are simply impossible to create in Java.</a:t>
            </a:r>
            <a:endParaRPr lang="en-US">
              <a:ea typeface="+mn-lt"/>
              <a:cs typeface="+mn-lt"/>
            </a:endParaRPr>
          </a:p>
          <a:p>
            <a:r>
              <a:rPr lang="en-US" sz="1800" b="1">
                <a:ea typeface="+mn-lt"/>
                <a:cs typeface="+mn-lt"/>
              </a:rPr>
              <a:t>Architecture-neutral</a:t>
            </a:r>
            <a:endParaRPr lang="en-US" b="1">
              <a:ea typeface="+mn-lt"/>
              <a:cs typeface="+mn-lt"/>
            </a:endParaRPr>
          </a:p>
          <a:p>
            <a:pPr lvl="1"/>
            <a:r>
              <a:rPr lang="en-US" sz="1800">
                <a:ea typeface="+mn-lt"/>
                <a:cs typeface="+mn-lt"/>
              </a:rPr>
              <a:t>Write once; run anywhere, any time, forever.</a:t>
            </a:r>
            <a:endParaRPr lang="en-US"/>
          </a:p>
          <a:p>
            <a:r>
              <a:rPr lang="en-US" sz="1800" b="1">
                <a:ea typeface="+mn-lt"/>
                <a:cs typeface="+mn-lt"/>
              </a:rPr>
              <a:t>Interpreted and High performance</a:t>
            </a:r>
            <a:endParaRPr lang="en-US" b="1"/>
          </a:p>
          <a:p>
            <a:pPr lvl="1"/>
            <a:r>
              <a:rPr lang="en-US" sz="1800">
                <a:ea typeface="+mn-lt"/>
                <a:cs typeface="+mn-lt"/>
              </a:rPr>
              <a:t>Intermediate representation called Java bytecode </a:t>
            </a:r>
            <a:endParaRPr lang="en-US"/>
          </a:p>
          <a:p>
            <a:pPr lvl="1"/>
            <a:r>
              <a:rPr lang="en-US" sz="1800">
                <a:ea typeface="+mn-lt"/>
                <a:cs typeface="+mn-lt"/>
              </a:rPr>
              <a:t>Bytecode is easy to translate directly into native machine code for very high performance by using a just-in-time compiler.</a:t>
            </a:r>
            <a:endParaRPr lang="en-US">
              <a:ea typeface="+mn-lt"/>
              <a:cs typeface="+mn-lt"/>
            </a:endParaRPr>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5260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pPr>
              <a:lnSpc>
                <a:spcPct val="90000"/>
              </a:lnSpc>
            </a:pPr>
            <a:r>
              <a:rPr lang="en-US" sz="3700"/>
              <a:t>A SIMPLE JAVA Program</a:t>
            </a:r>
          </a:p>
        </p:txBody>
      </p:sp>
      <p:pic>
        <p:nvPicPr>
          <p:cNvPr id="4" name="Picture 4" descr="Text, letter&#10;&#10;Description automatically generated">
            <a:extLst>
              <a:ext uri="{FF2B5EF4-FFF2-40B4-BE49-F238E27FC236}">
                <a16:creationId xmlns:a16="http://schemas.microsoft.com/office/drawing/2014/main" id="{A703ABD2-6C43-4EDA-9AE9-5A0CA21323C0}"/>
              </a:ext>
            </a:extLst>
          </p:cNvPr>
          <p:cNvPicPr>
            <a:picLocks noGrp="1" noChangeAspect="1"/>
          </p:cNvPicPr>
          <p:nvPr>
            <p:ph idx="1"/>
          </p:nvPr>
        </p:nvPicPr>
        <p:blipFill>
          <a:blip r:embed="rId2"/>
          <a:stretch>
            <a:fillRect/>
          </a:stretch>
        </p:blipFill>
        <p:spPr>
          <a:xfrm>
            <a:off x="1371112" y="1987399"/>
            <a:ext cx="10016392" cy="3789728"/>
          </a:xfrm>
        </p:spPr>
      </p:pic>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4921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fontScale="90000"/>
          </a:bodyPr>
          <a:lstStyle/>
          <a:p>
            <a:r>
              <a:rPr lang="en-US" sz="3700"/>
              <a:t>Compiling &amp; Running a Java Program</a:t>
            </a:r>
            <a:endParaRPr lang="en-US"/>
          </a:p>
        </p:txBody>
      </p:sp>
      <p:sp>
        <p:nvSpPr>
          <p:cNvPr id="3" name="Content Placeholder"/>
          <p:cNvSpPr>
            <a:spLocks noGrp="1"/>
          </p:cNvSpPr>
          <p:nvPr>
            <p:ph idx="1"/>
          </p:nvPr>
        </p:nvSpPr>
        <p:spPr>
          <a:xfrm>
            <a:off x="1371601" y="1887968"/>
            <a:ext cx="9448800" cy="3812746"/>
          </a:xfrm>
        </p:spPr>
        <p:txBody>
          <a:bodyPr vert="horz" lIns="0" tIns="0" rIns="0" bIns="0" rtlCol="0" anchor="t">
            <a:normAutofit/>
          </a:bodyPr>
          <a:lstStyle/>
          <a:p>
            <a:r>
              <a:rPr lang="en-US" sz="1800">
                <a:ea typeface="+mn-lt"/>
                <a:cs typeface="+mn-lt"/>
              </a:rPr>
              <a:t>The first thing that you must learn about Java is that the name you give to a source file is very important. For this example, the name of the source file should be Example.java</a:t>
            </a:r>
            <a:endParaRPr lang="en-US" b="1">
              <a:ea typeface="+mn-lt"/>
              <a:cs typeface="+mn-lt"/>
            </a:endParaRPr>
          </a:p>
          <a:p>
            <a:r>
              <a:rPr lang="en-US" sz="1800">
                <a:ea typeface="+mn-lt"/>
                <a:cs typeface="+mn-lt"/>
              </a:rPr>
              <a:t>a source file is officially called a compilation unit-a text file that contains one or more class definitions. The Java compiler requires that a source file use the .java filename extension.</a:t>
            </a:r>
            <a:endParaRPr lang="en-US">
              <a:ea typeface="+mn-lt"/>
              <a:cs typeface="+mn-lt"/>
            </a:endParaRPr>
          </a:p>
          <a:p>
            <a:r>
              <a:rPr lang="en-US" sz="1800">
                <a:ea typeface="+mn-lt"/>
                <a:cs typeface="+mn-lt"/>
              </a:rPr>
              <a:t>As you can see by looking at the program, the name of the class defined by the program is also Example.</a:t>
            </a:r>
            <a:endParaRPr lang="en-US">
              <a:ea typeface="+mn-lt"/>
              <a:cs typeface="+mn-lt"/>
            </a:endParaRPr>
          </a:p>
          <a:p>
            <a:r>
              <a:rPr lang="en-US" sz="1800">
                <a:ea typeface="+mn-lt"/>
                <a:cs typeface="+mn-lt"/>
              </a:rPr>
              <a:t>This is not a coincidence. In Java, all code must reside inside a class. By convention, the name of that class should match the name of the file that holds the program.</a:t>
            </a:r>
            <a:endParaRPr lang="en-US">
              <a:ea typeface="+mn-lt"/>
              <a:cs typeface="+mn-lt"/>
            </a:endParaRPr>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439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698ABF1-2D7A-4C8C-A41A-095741274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5E160AE-3C66-4235-84C0-BD472DE6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7416"/>
            <a:ext cx="12192002" cy="6892832"/>
          </a:xfrm>
          <a:prstGeom prst="rect">
            <a:avLst/>
          </a:prstGeom>
          <a:gradFill>
            <a:gsLst>
              <a:gs pos="0">
                <a:schemeClr val="accent6"/>
              </a:gs>
              <a:gs pos="95000">
                <a:schemeClr val="accent5">
                  <a:alpha val="8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39CC7EE-929B-4FA6-BA5A-86D02B792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 y="4369578"/>
            <a:ext cx="12192004" cy="2505838"/>
          </a:xfrm>
          <a:prstGeom prst="rect">
            <a:avLst/>
          </a:prstGeom>
          <a:gradFill>
            <a:gsLst>
              <a:gs pos="0">
                <a:schemeClr val="accent5">
                  <a:alpha val="0"/>
                </a:schemeClr>
              </a:gs>
              <a:gs pos="95000">
                <a:schemeClr val="accent2">
                  <a:alpha val="63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4BB87F2-3BE0-433A-AD90-24CE82FBF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7191" y="-17416"/>
            <a:ext cx="11734809" cy="6892831"/>
          </a:xfrm>
          <a:prstGeom prst="rect">
            <a:avLst/>
          </a:prstGeom>
          <a:gradFill>
            <a:gsLst>
              <a:gs pos="22000">
                <a:schemeClr val="accent2">
                  <a:alpha val="43000"/>
                </a:schemeClr>
              </a:gs>
              <a:gs pos="99000">
                <a:schemeClr val="accent5">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B6A15-54B2-4DFA-B2EF-ED937D8CC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417086">
            <a:off x="5496703" y="1105097"/>
            <a:ext cx="5005754" cy="5005754"/>
          </a:xfrm>
          <a:prstGeom prst="ellipse">
            <a:avLst/>
          </a:prstGeom>
          <a:gradFill>
            <a:gsLst>
              <a:gs pos="31000">
                <a:schemeClr val="accent6">
                  <a:lumMod val="75000"/>
                  <a:alpha val="0"/>
                </a:schemeClr>
              </a:gs>
              <a:gs pos="85000">
                <a:schemeClr val="accent6">
                  <a:alpha val="37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A60DA6D8-1AE1-42F8-808F-E247404A4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935529" y="-1495746"/>
            <a:ext cx="4739543" cy="7696200"/>
          </a:xfrm>
          <a:prstGeom prst="rect">
            <a:avLst/>
          </a:prstGeom>
          <a:gradFill>
            <a:gsLst>
              <a:gs pos="52000">
                <a:schemeClr val="accent5">
                  <a:lumMod val="60000"/>
                  <a:lumOff val="40000"/>
                  <a:alpha val="0"/>
                </a:schemeClr>
              </a:gs>
              <a:gs pos="99000">
                <a:schemeClr val="accent6">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19276" y="661358"/>
            <a:ext cx="6692881" cy="3347559"/>
          </a:xfrm>
        </p:spPr>
        <p:txBody>
          <a:bodyPr anchor="b">
            <a:normAutofit/>
          </a:bodyPr>
          <a:lstStyle/>
          <a:p>
            <a:pPr algn="r"/>
            <a:r>
              <a:rPr lang="en-US" sz="4400">
                <a:solidFill>
                  <a:schemeClr val="bg1"/>
                </a:solidFill>
              </a:rPr>
              <a:t>OBJECT ORIENTED PROGRAMMING</a:t>
            </a:r>
          </a:p>
        </p:txBody>
      </p:sp>
      <p:sp>
        <p:nvSpPr>
          <p:cNvPr id="4" name="TextBox 3">
            <a:extLst>
              <a:ext uri="{FF2B5EF4-FFF2-40B4-BE49-F238E27FC236}">
                <a16:creationId xmlns:a16="http://schemas.microsoft.com/office/drawing/2014/main" id="{5AA76B3E-121A-43FD-AA0A-75EDB8638DF2}"/>
              </a:ext>
            </a:extLst>
          </p:cNvPr>
          <p:cNvSpPr txBox="1"/>
          <p:nvPr/>
        </p:nvSpPr>
        <p:spPr>
          <a:xfrm>
            <a:off x="4704862" y="4450862"/>
            <a:ext cx="54492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Presented by: Engr. Mariam Memon</a:t>
            </a:r>
          </a:p>
        </p:txBody>
      </p:sp>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fontScale="90000"/>
          </a:bodyPr>
          <a:lstStyle/>
          <a:p>
            <a:r>
              <a:rPr lang="en-US" sz="3700"/>
              <a:t>Compiling &amp; Running a Java Program</a:t>
            </a:r>
            <a:endParaRPr lang="en-US"/>
          </a:p>
        </p:txBody>
      </p:sp>
      <p:sp>
        <p:nvSpPr>
          <p:cNvPr id="3" name="Content Placeholder"/>
          <p:cNvSpPr>
            <a:spLocks noGrp="1"/>
          </p:cNvSpPr>
          <p:nvPr>
            <p:ph idx="1"/>
          </p:nvPr>
        </p:nvSpPr>
        <p:spPr>
          <a:xfrm>
            <a:off x="1371601" y="1887968"/>
            <a:ext cx="9448800" cy="3812746"/>
          </a:xfrm>
        </p:spPr>
        <p:txBody>
          <a:bodyPr vert="horz" lIns="0" tIns="0" rIns="0" bIns="0" rtlCol="0" anchor="t">
            <a:normAutofit fontScale="92500" lnSpcReduction="10000"/>
          </a:bodyPr>
          <a:lstStyle/>
          <a:p>
            <a:r>
              <a:rPr lang="en-US" sz="1800">
                <a:ea typeface="+mn-lt"/>
                <a:cs typeface="+mn-lt"/>
              </a:rPr>
              <a:t>To compile the Example program, execute the compiler, javac, specifying the name of the source file on the command line, as shown here: </a:t>
            </a:r>
            <a:endParaRPr lang="en-US">
              <a:ea typeface="+mn-lt"/>
              <a:cs typeface="+mn-lt"/>
            </a:endParaRPr>
          </a:p>
          <a:p>
            <a:pPr lvl="1"/>
            <a:r>
              <a:rPr lang="en-US" sz="1800" b="1">
                <a:ea typeface="+mn-lt"/>
                <a:cs typeface="+mn-lt"/>
              </a:rPr>
              <a:t>C:\&gt;javac Example.java</a:t>
            </a:r>
            <a:endParaRPr lang="en-US" b="1"/>
          </a:p>
          <a:p>
            <a:r>
              <a:rPr lang="en-US" sz="1800">
                <a:ea typeface="+mn-lt"/>
                <a:cs typeface="+mn-lt"/>
              </a:rPr>
              <a:t>The javac compiler creates a file called </a:t>
            </a:r>
            <a:r>
              <a:rPr lang="en-US" sz="1800" b="1">
                <a:ea typeface="+mn-lt"/>
                <a:cs typeface="+mn-lt"/>
              </a:rPr>
              <a:t>Example.class</a:t>
            </a:r>
            <a:r>
              <a:rPr lang="en-US" sz="1800">
                <a:ea typeface="+mn-lt"/>
                <a:cs typeface="+mn-lt"/>
              </a:rPr>
              <a:t> that contains the bytecode version of the program. </a:t>
            </a:r>
            <a:endParaRPr lang="en-US">
              <a:ea typeface="+mn-lt"/>
              <a:cs typeface="+mn-lt"/>
            </a:endParaRPr>
          </a:p>
          <a:p>
            <a:r>
              <a:rPr lang="en-US" sz="1800">
                <a:ea typeface="+mn-lt"/>
                <a:cs typeface="+mn-lt"/>
              </a:rPr>
              <a:t>The Java bytecode is the intermediate representation of your program that contains instructions the Java interpreter will execute. Thus, the output of javac is not code that can be directly executed. </a:t>
            </a:r>
            <a:endParaRPr lang="en-US">
              <a:ea typeface="+mn-lt"/>
              <a:cs typeface="+mn-lt"/>
            </a:endParaRPr>
          </a:p>
          <a:p>
            <a:r>
              <a:rPr lang="en-US" sz="1800">
                <a:ea typeface="+mn-lt"/>
                <a:cs typeface="+mn-lt"/>
              </a:rPr>
              <a:t>To actually run the program, you must use the Java interpreter, called java. To do so, pass the class name Example as a command-line argument, as shown here:   </a:t>
            </a:r>
            <a:endParaRPr lang="en-US">
              <a:ea typeface="+mn-lt"/>
              <a:cs typeface="+mn-lt"/>
            </a:endParaRPr>
          </a:p>
          <a:p>
            <a:pPr lvl="1"/>
            <a:r>
              <a:rPr lang="en-US" sz="1800" b="1" dirty="0">
                <a:ea typeface="+mn-lt"/>
                <a:cs typeface="+mn-lt"/>
              </a:rPr>
              <a:t>C:\&gt;java </a:t>
            </a:r>
            <a:r>
              <a:rPr lang="en-US" sz="1800" b="1">
                <a:ea typeface="+mn-lt"/>
                <a:cs typeface="+mn-lt"/>
              </a:rPr>
              <a:t>Example</a:t>
            </a:r>
            <a:endParaRPr lang="en-US" b="1"/>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6608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0" y="457200"/>
            <a:ext cx="4911393" cy="1556724"/>
          </a:xfrm>
        </p:spPr>
        <p:txBody>
          <a:bodyPr anchor="b">
            <a:normAutofit/>
          </a:bodyPr>
          <a:lstStyle/>
          <a:p>
            <a:r>
              <a:rPr lang="en-US" sz="3300"/>
              <a:t>Compiling and Running a java Program</a:t>
            </a:r>
          </a:p>
        </p:txBody>
      </p:sp>
      <p:sp>
        <p:nvSpPr>
          <p:cNvPr id="3" name="Content Placeholder"/>
          <p:cNvSpPr>
            <a:spLocks noGrp="1"/>
          </p:cNvSpPr>
          <p:nvPr>
            <p:ph idx="1"/>
          </p:nvPr>
        </p:nvSpPr>
        <p:spPr>
          <a:xfrm>
            <a:off x="1371601" y="2345635"/>
            <a:ext cx="4911392" cy="3583940"/>
          </a:xfrm>
        </p:spPr>
        <p:txBody>
          <a:bodyPr vert="horz" lIns="0" tIns="0" rIns="0" bIns="0" rtlCol="0" anchor="t">
            <a:normAutofit/>
          </a:bodyPr>
          <a:lstStyle/>
          <a:p>
            <a:r>
              <a:rPr lang="en-US" sz="1600">
                <a:ea typeface="+mn-lt"/>
                <a:cs typeface="+mn-lt"/>
              </a:rPr>
              <a:t>Java compiler compiles your program into bytecode rather than machine language.</a:t>
            </a:r>
            <a:endParaRPr lang="en-US" sz="1600"/>
          </a:p>
          <a:p>
            <a:r>
              <a:rPr lang="en-US" sz="1600">
                <a:ea typeface="+mn-lt"/>
                <a:cs typeface="+mn-lt"/>
              </a:rPr>
              <a:t>This bytecode is a machine language for the Virtual Machine.</a:t>
            </a:r>
            <a:endParaRPr lang="en-US" sz="1600"/>
          </a:p>
          <a:p>
            <a:r>
              <a:rPr lang="en-US" sz="1600">
                <a:ea typeface="+mn-lt"/>
                <a:cs typeface="+mn-lt"/>
              </a:rPr>
              <a:t>For converting bytecode into native machine code, java virtual machine(JVM) is used.</a:t>
            </a:r>
            <a:endParaRPr lang="en-US" sz="1600"/>
          </a:p>
          <a:p>
            <a:r>
              <a:rPr lang="en-US" sz="1600">
                <a:ea typeface="+mn-lt"/>
                <a:cs typeface="+mn-lt"/>
              </a:rPr>
              <a:t>The JVM contains an Interpreter and JIT Compiler that translates and executes bytecode.</a:t>
            </a:r>
            <a:endParaRPr lang="en-US" sz="1600"/>
          </a:p>
          <a:p>
            <a:r>
              <a:rPr lang="en-US" sz="1600">
                <a:ea typeface="+mn-lt"/>
                <a:cs typeface="+mn-lt"/>
              </a:rPr>
              <a:t>Bytecode promotes Portability.</a:t>
            </a:r>
            <a:endParaRPr lang="en-US" sz="1600"/>
          </a:p>
        </p:txBody>
      </p:sp>
      <p:pic>
        <p:nvPicPr>
          <p:cNvPr id="6" name="Picture 6" descr="Diagram&#10;&#10;Description automatically generated">
            <a:extLst>
              <a:ext uri="{FF2B5EF4-FFF2-40B4-BE49-F238E27FC236}">
                <a16:creationId xmlns:a16="http://schemas.microsoft.com/office/drawing/2014/main" id="{F1916988-97D6-494F-92B0-520592BAB130}"/>
              </a:ext>
            </a:extLst>
          </p:cNvPr>
          <p:cNvPicPr>
            <a:picLocks noChangeAspect="1"/>
          </p:cNvPicPr>
          <p:nvPr/>
        </p:nvPicPr>
        <p:blipFill>
          <a:blip r:embed="rId2"/>
          <a:stretch>
            <a:fillRect/>
          </a:stretch>
        </p:blipFill>
        <p:spPr>
          <a:xfrm>
            <a:off x="6733992" y="457200"/>
            <a:ext cx="4911455" cy="5472375"/>
          </a:xfrm>
          <a:prstGeom prst="rect">
            <a:avLst/>
          </a:prstGeom>
        </p:spPr>
      </p:pic>
      <p:sp>
        <p:nvSpPr>
          <p:cNvPr id="20" name="Rectangle 19">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7006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3700"/>
              <a:t>Execution model of JAVA</a:t>
            </a:r>
            <a:endParaRPr lang="en-US"/>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Diagram&#10;&#10;Description automatically generated">
            <a:extLst>
              <a:ext uri="{FF2B5EF4-FFF2-40B4-BE49-F238E27FC236}">
                <a16:creationId xmlns:a16="http://schemas.microsoft.com/office/drawing/2014/main" id="{21A45A82-8587-40AE-9FCE-BE689F9A4956}"/>
              </a:ext>
            </a:extLst>
          </p:cNvPr>
          <p:cNvPicPr>
            <a:picLocks noGrp="1" noChangeAspect="1"/>
          </p:cNvPicPr>
          <p:nvPr>
            <p:ph idx="1"/>
          </p:nvPr>
        </p:nvPicPr>
        <p:blipFill>
          <a:blip r:embed="rId2"/>
          <a:stretch>
            <a:fillRect/>
          </a:stretch>
        </p:blipFill>
        <p:spPr>
          <a:xfrm>
            <a:off x="2655387" y="1965726"/>
            <a:ext cx="6501399" cy="3959352"/>
          </a:xfrm>
        </p:spPr>
      </p:pic>
    </p:spTree>
    <p:extLst>
      <p:ext uri="{BB962C8B-B14F-4D97-AF65-F5344CB8AC3E}">
        <p14:creationId xmlns:p14="http://schemas.microsoft.com/office/powerpoint/2010/main" val="775109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pPr>
              <a:lnSpc>
                <a:spcPct val="90000"/>
              </a:lnSpc>
            </a:pPr>
            <a:r>
              <a:rPr lang="en-US" sz="3700"/>
              <a:t>A SIMPLE JAVA Program</a:t>
            </a:r>
          </a:p>
        </p:txBody>
      </p:sp>
      <p:pic>
        <p:nvPicPr>
          <p:cNvPr id="4" name="Picture 4" descr="Text, letter&#10;&#10;Description automatically generated">
            <a:extLst>
              <a:ext uri="{FF2B5EF4-FFF2-40B4-BE49-F238E27FC236}">
                <a16:creationId xmlns:a16="http://schemas.microsoft.com/office/drawing/2014/main" id="{A703ABD2-6C43-4EDA-9AE9-5A0CA21323C0}"/>
              </a:ext>
            </a:extLst>
          </p:cNvPr>
          <p:cNvPicPr>
            <a:picLocks noGrp="1" noChangeAspect="1"/>
          </p:cNvPicPr>
          <p:nvPr>
            <p:ph idx="1"/>
          </p:nvPr>
        </p:nvPicPr>
        <p:blipFill>
          <a:blip r:embed="rId2"/>
          <a:stretch>
            <a:fillRect/>
          </a:stretch>
        </p:blipFill>
        <p:spPr>
          <a:xfrm>
            <a:off x="1371112" y="1987399"/>
            <a:ext cx="10016392" cy="3789728"/>
          </a:xfrm>
        </p:spPr>
      </p:pic>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3936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pPr>
              <a:lnSpc>
                <a:spcPct val="90000"/>
              </a:lnSpc>
            </a:pPr>
            <a:r>
              <a:rPr lang="en-US" sz="3700"/>
              <a:t>Understanding A simple JAVA Program</a:t>
            </a:r>
          </a:p>
        </p:txBody>
      </p:sp>
      <p:sp>
        <p:nvSpPr>
          <p:cNvPr id="3" name="Content Placeholder"/>
          <p:cNvSpPr>
            <a:spLocks noGrp="1"/>
          </p:cNvSpPr>
          <p:nvPr>
            <p:ph idx="1"/>
          </p:nvPr>
        </p:nvSpPr>
        <p:spPr>
          <a:xfrm>
            <a:off x="1371601" y="1887968"/>
            <a:ext cx="9448800" cy="3812746"/>
          </a:xfrm>
        </p:spPr>
        <p:txBody>
          <a:bodyPr vert="horz" lIns="0" tIns="0" rIns="0" bIns="0" rtlCol="0" anchor="t">
            <a:normAutofit/>
          </a:bodyPr>
          <a:lstStyle/>
          <a:p>
            <a:r>
              <a:rPr lang="en-US" sz="1800">
                <a:ea typeface="+mn-lt"/>
                <a:cs typeface="+mn-lt"/>
              </a:rPr>
              <a:t>Although Example.java is quite short, it includes several key features which are common to all Java programs. The program begins with the following lines:</a:t>
            </a:r>
            <a:endParaRPr lang="en-US" sz="1800"/>
          </a:p>
          <a:p>
            <a:r>
              <a:rPr lang="en-US" sz="1800" b="1">
                <a:ea typeface="+mn-lt"/>
                <a:cs typeface="+mn-lt"/>
              </a:rPr>
              <a:t>/*This is a simple Java program. </a:t>
            </a:r>
            <a:endParaRPr lang="en-US" b="1"/>
          </a:p>
          <a:p>
            <a:r>
              <a:rPr lang="en-US" sz="1800" b="1">
                <a:ea typeface="+mn-lt"/>
                <a:cs typeface="+mn-lt"/>
              </a:rPr>
              <a:t>Call this file "Example.java“ */</a:t>
            </a:r>
            <a:endParaRPr lang="en-US" b="1"/>
          </a:p>
          <a:p>
            <a:r>
              <a:rPr lang="en-US" sz="1800">
                <a:ea typeface="+mn-lt"/>
                <a:cs typeface="+mn-lt"/>
              </a:rPr>
              <a:t>This is a comment. Like most other programming languages, Java lets you enter a remark into a program’s source file. The contents of a comment are ignored by the compiler.</a:t>
            </a:r>
            <a:endParaRPr lang="en-US"/>
          </a:p>
          <a:p>
            <a:r>
              <a:rPr lang="en-US" sz="1800">
                <a:ea typeface="+mn-lt"/>
                <a:cs typeface="+mn-lt"/>
              </a:rPr>
              <a:t>Instead, a comment describes or explains the operation of the program to anyone who is reading its source code.</a:t>
            </a:r>
            <a:endParaRPr lang="en-US"/>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220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pPr>
              <a:lnSpc>
                <a:spcPct val="90000"/>
              </a:lnSpc>
            </a:pPr>
            <a:r>
              <a:rPr lang="en-US" sz="3700"/>
              <a:t>Understanding A simple JAVA Program</a:t>
            </a:r>
          </a:p>
        </p:txBody>
      </p:sp>
      <p:sp>
        <p:nvSpPr>
          <p:cNvPr id="3" name="Content Placeholder"/>
          <p:cNvSpPr>
            <a:spLocks noGrp="1"/>
          </p:cNvSpPr>
          <p:nvPr>
            <p:ph idx="1"/>
          </p:nvPr>
        </p:nvSpPr>
        <p:spPr>
          <a:xfrm>
            <a:off x="1371601" y="1887968"/>
            <a:ext cx="9448800" cy="3812746"/>
          </a:xfrm>
        </p:spPr>
        <p:txBody>
          <a:bodyPr vert="horz" lIns="0" tIns="0" rIns="0" bIns="0" rtlCol="0" anchor="t">
            <a:normAutofit/>
          </a:bodyPr>
          <a:lstStyle/>
          <a:p>
            <a:r>
              <a:rPr lang="en-US" sz="1800">
                <a:ea typeface="+mn-lt"/>
                <a:cs typeface="+mn-lt"/>
              </a:rPr>
              <a:t>The next line of code in the program is shown here:</a:t>
            </a:r>
            <a:endParaRPr lang="en-US" sz="1800"/>
          </a:p>
          <a:p>
            <a:r>
              <a:rPr lang="en-US" sz="1800" b="1">
                <a:ea typeface="+mn-lt"/>
                <a:cs typeface="+mn-lt"/>
              </a:rPr>
              <a:t>class Example {</a:t>
            </a:r>
            <a:endParaRPr lang="en-US" b="1"/>
          </a:p>
          <a:p>
            <a:r>
              <a:rPr lang="en-US" sz="1800">
                <a:ea typeface="+mn-lt"/>
                <a:cs typeface="+mn-lt"/>
              </a:rPr>
              <a:t>This line uses the keyword class to declare that a new class is being defined. </a:t>
            </a:r>
            <a:endParaRPr lang="en-US">
              <a:ea typeface="+mn-lt"/>
              <a:cs typeface="+mn-lt"/>
            </a:endParaRPr>
          </a:p>
          <a:p>
            <a:r>
              <a:rPr lang="en-US" sz="1800">
                <a:ea typeface="+mn-lt"/>
                <a:cs typeface="+mn-lt"/>
              </a:rPr>
              <a:t>Example is an identifier that is the name of the class. The entire class definition, including all of its members, will be between the opening curly brace ({) and the closing curly brace (}).</a:t>
            </a:r>
            <a:endParaRPr lang="en-US"/>
          </a:p>
          <a:p>
            <a:r>
              <a:rPr lang="en-US" sz="1800">
                <a:ea typeface="+mn-lt"/>
                <a:cs typeface="+mn-lt"/>
              </a:rPr>
              <a:t>The next line in the program is the single-line comment, shown here:</a:t>
            </a:r>
            <a:endParaRPr lang="en-US"/>
          </a:p>
          <a:p>
            <a:r>
              <a:rPr lang="en-US" sz="1800">
                <a:ea typeface="+mn-lt"/>
                <a:cs typeface="+mn-lt"/>
              </a:rPr>
              <a:t>// Your program begins with a call to main().</a:t>
            </a:r>
            <a:endParaRPr lang="en-US"/>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5813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pPr>
              <a:lnSpc>
                <a:spcPct val="90000"/>
              </a:lnSpc>
            </a:pPr>
            <a:r>
              <a:rPr lang="en-US" sz="3700"/>
              <a:t>Understanding A simple JAVA Program</a:t>
            </a:r>
          </a:p>
        </p:txBody>
      </p:sp>
      <p:sp>
        <p:nvSpPr>
          <p:cNvPr id="3" name="Content Placeholder"/>
          <p:cNvSpPr>
            <a:spLocks noGrp="1"/>
          </p:cNvSpPr>
          <p:nvPr>
            <p:ph idx="1"/>
          </p:nvPr>
        </p:nvSpPr>
        <p:spPr>
          <a:xfrm>
            <a:off x="1371601" y="1887968"/>
            <a:ext cx="9448800" cy="3812746"/>
          </a:xfrm>
        </p:spPr>
        <p:txBody>
          <a:bodyPr vert="horz" lIns="0" tIns="0" rIns="0" bIns="0" rtlCol="0" anchor="t">
            <a:normAutofit/>
          </a:bodyPr>
          <a:lstStyle/>
          <a:p>
            <a:r>
              <a:rPr lang="en-US" sz="1800">
                <a:ea typeface="+mn-lt"/>
                <a:cs typeface="+mn-lt"/>
              </a:rPr>
              <a:t>The next line of code is shown here:</a:t>
            </a:r>
          </a:p>
          <a:p>
            <a:r>
              <a:rPr lang="en-US" sz="1800" b="1">
                <a:ea typeface="+mn-lt"/>
                <a:cs typeface="+mn-lt"/>
              </a:rPr>
              <a:t>public static void main(String args[]) {</a:t>
            </a:r>
            <a:endParaRPr lang="en-US" b="1">
              <a:ea typeface="+mn-lt"/>
              <a:cs typeface="+mn-lt"/>
            </a:endParaRPr>
          </a:p>
          <a:p>
            <a:r>
              <a:rPr lang="en-US" sz="1800">
                <a:ea typeface="+mn-lt"/>
                <a:cs typeface="+mn-lt"/>
              </a:rPr>
              <a:t>This line begins the main( ) method. As the comment preceding it suggests, this is the</a:t>
            </a:r>
            <a:endParaRPr lang="en-US">
              <a:ea typeface="+mn-lt"/>
              <a:cs typeface="+mn-lt"/>
            </a:endParaRPr>
          </a:p>
          <a:p>
            <a:r>
              <a:rPr lang="en-US" sz="1800">
                <a:ea typeface="+mn-lt"/>
                <a:cs typeface="+mn-lt"/>
              </a:rPr>
              <a:t>line at which the program will begin executing. All Java applications begin execution by calling main( ).</a:t>
            </a:r>
            <a:endParaRPr lang="en-US"/>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2420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pPr>
              <a:lnSpc>
                <a:spcPct val="90000"/>
              </a:lnSpc>
            </a:pPr>
            <a:r>
              <a:rPr lang="en-US" sz="3700"/>
              <a:t>Understanding A simple JAVA Program</a:t>
            </a:r>
          </a:p>
        </p:txBody>
      </p:sp>
      <p:sp>
        <p:nvSpPr>
          <p:cNvPr id="3" name="Content Placeholder"/>
          <p:cNvSpPr>
            <a:spLocks noGrp="1"/>
          </p:cNvSpPr>
          <p:nvPr>
            <p:ph idx="1"/>
          </p:nvPr>
        </p:nvSpPr>
        <p:spPr>
          <a:xfrm>
            <a:off x="1371601" y="1887968"/>
            <a:ext cx="9448800" cy="3812746"/>
          </a:xfrm>
        </p:spPr>
        <p:txBody>
          <a:bodyPr vert="horz" lIns="0" tIns="0" rIns="0" bIns="0" rtlCol="0" anchor="t">
            <a:normAutofit/>
          </a:bodyPr>
          <a:lstStyle/>
          <a:p>
            <a:r>
              <a:rPr lang="en-US" sz="1800">
                <a:ea typeface="+mn-lt"/>
                <a:cs typeface="+mn-lt"/>
              </a:rPr>
              <a:t>The </a:t>
            </a:r>
            <a:r>
              <a:rPr lang="en-US" sz="1800" b="1">
                <a:ea typeface="+mn-lt"/>
                <a:cs typeface="+mn-lt"/>
              </a:rPr>
              <a:t>public </a:t>
            </a:r>
            <a:r>
              <a:rPr lang="en-US" sz="1800">
                <a:ea typeface="+mn-lt"/>
                <a:cs typeface="+mn-lt"/>
              </a:rPr>
              <a:t>keyword is an access specifier, which allows the programmer to control</a:t>
            </a:r>
            <a:endParaRPr lang="en-US"/>
          </a:p>
          <a:p>
            <a:r>
              <a:rPr lang="en-US" sz="1800">
                <a:ea typeface="+mn-lt"/>
                <a:cs typeface="+mn-lt"/>
              </a:rPr>
              <a:t>the visibility of class members. When a class member is preceded by public, then that member may be accessed by code outside the class in which it is declared.</a:t>
            </a:r>
            <a:endParaRPr lang="en-US"/>
          </a:p>
          <a:p>
            <a:r>
              <a:rPr lang="en-US" sz="1800">
                <a:ea typeface="+mn-lt"/>
                <a:cs typeface="+mn-lt"/>
              </a:rPr>
              <a:t>The opposite of public is </a:t>
            </a:r>
            <a:r>
              <a:rPr lang="en-US" sz="1800" b="1">
                <a:ea typeface="+mn-lt"/>
                <a:cs typeface="+mn-lt"/>
              </a:rPr>
              <a:t>private</a:t>
            </a:r>
            <a:r>
              <a:rPr lang="en-US" sz="1800">
                <a:ea typeface="+mn-lt"/>
                <a:cs typeface="+mn-lt"/>
              </a:rPr>
              <a:t>, which prevents a member from being used by code defined outside of its class.</a:t>
            </a:r>
            <a:endParaRPr lang="en-US"/>
          </a:p>
          <a:p>
            <a:r>
              <a:rPr lang="en-US" sz="1800">
                <a:ea typeface="+mn-lt"/>
                <a:cs typeface="+mn-lt"/>
              </a:rPr>
              <a:t>In this case, </a:t>
            </a:r>
            <a:r>
              <a:rPr lang="en-US" sz="1800" b="1">
                <a:ea typeface="+mn-lt"/>
                <a:cs typeface="+mn-lt"/>
              </a:rPr>
              <a:t>main( )</a:t>
            </a:r>
            <a:r>
              <a:rPr lang="en-US" sz="1800">
                <a:ea typeface="+mn-lt"/>
                <a:cs typeface="+mn-lt"/>
              </a:rPr>
              <a:t> must be declared as </a:t>
            </a:r>
            <a:r>
              <a:rPr lang="en-US" sz="1800" b="1">
                <a:ea typeface="+mn-lt"/>
                <a:cs typeface="+mn-lt"/>
              </a:rPr>
              <a:t>public</a:t>
            </a:r>
            <a:r>
              <a:rPr lang="en-US" sz="1800">
                <a:ea typeface="+mn-lt"/>
                <a:cs typeface="+mn-lt"/>
              </a:rPr>
              <a:t>, since it must be called by code outside of its class when the program is started.</a:t>
            </a:r>
            <a:endParaRPr lang="en-US">
              <a:ea typeface="+mn-lt"/>
              <a:cs typeface="+mn-lt"/>
            </a:endParaRPr>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393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pPr>
              <a:lnSpc>
                <a:spcPct val="90000"/>
              </a:lnSpc>
            </a:pPr>
            <a:r>
              <a:rPr lang="en-US" sz="3700"/>
              <a:t>Understanding A simple JAVA Program</a:t>
            </a:r>
          </a:p>
        </p:txBody>
      </p:sp>
      <p:sp>
        <p:nvSpPr>
          <p:cNvPr id="3" name="Content Placeholder"/>
          <p:cNvSpPr>
            <a:spLocks noGrp="1"/>
          </p:cNvSpPr>
          <p:nvPr>
            <p:ph idx="1"/>
          </p:nvPr>
        </p:nvSpPr>
        <p:spPr>
          <a:xfrm>
            <a:off x="1371601" y="1887968"/>
            <a:ext cx="9448800" cy="3812746"/>
          </a:xfrm>
        </p:spPr>
        <p:txBody>
          <a:bodyPr vert="horz" lIns="0" tIns="0" rIns="0" bIns="0" rtlCol="0" anchor="t">
            <a:normAutofit/>
          </a:bodyPr>
          <a:lstStyle/>
          <a:p>
            <a:r>
              <a:rPr lang="en-US" sz="1800">
                <a:ea typeface="+mn-lt"/>
                <a:cs typeface="+mn-lt"/>
              </a:rPr>
              <a:t>The keyword </a:t>
            </a:r>
            <a:r>
              <a:rPr lang="en-US" sz="1800" b="1">
                <a:ea typeface="+mn-lt"/>
                <a:cs typeface="+mn-lt"/>
              </a:rPr>
              <a:t>static </a:t>
            </a:r>
            <a:r>
              <a:rPr lang="en-US" sz="1800">
                <a:ea typeface="+mn-lt"/>
                <a:cs typeface="+mn-lt"/>
              </a:rPr>
              <a:t>allows main( ) to be called without having to instantiate a particular instance of the class. This is necessary since main( ) is called by the Java interpreter before any objects are made.</a:t>
            </a:r>
            <a:endParaRPr lang="en-US"/>
          </a:p>
          <a:p>
            <a:r>
              <a:rPr lang="en-US" sz="1800">
                <a:ea typeface="+mn-lt"/>
                <a:cs typeface="+mn-lt"/>
              </a:rPr>
              <a:t>The keyword </a:t>
            </a:r>
            <a:r>
              <a:rPr lang="en-US" sz="1800" b="1">
                <a:ea typeface="+mn-lt"/>
                <a:cs typeface="+mn-lt"/>
              </a:rPr>
              <a:t>void </a:t>
            </a:r>
            <a:r>
              <a:rPr lang="en-US" sz="1800">
                <a:ea typeface="+mn-lt"/>
                <a:cs typeface="+mn-lt"/>
              </a:rPr>
              <a:t>simply tells the compiler that main( ) does not return a value. </a:t>
            </a:r>
            <a:endParaRPr lang="en-US">
              <a:ea typeface="+mn-lt"/>
              <a:cs typeface="+mn-lt"/>
            </a:endParaRPr>
          </a:p>
          <a:p>
            <a:r>
              <a:rPr lang="en-US" sz="1800">
                <a:ea typeface="+mn-lt"/>
                <a:cs typeface="+mn-lt"/>
              </a:rPr>
              <a:t>As you will see, methods may also return values.</a:t>
            </a:r>
            <a:endParaRPr lang="en-US"/>
          </a:p>
          <a:p>
            <a:r>
              <a:rPr lang="en-US" sz="1800">
                <a:ea typeface="+mn-lt"/>
                <a:cs typeface="+mn-lt"/>
              </a:rPr>
              <a:t>As stated, main( ) is the method called when a Java application begins. Keep in mind that Java is case-sensitive. Thus, Main is different from main.</a:t>
            </a:r>
            <a:endParaRPr lang="en-US"/>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7436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pPr>
              <a:lnSpc>
                <a:spcPct val="90000"/>
              </a:lnSpc>
            </a:pPr>
            <a:r>
              <a:rPr lang="en-US" sz="3700"/>
              <a:t>Understanding A simple JAVA Program</a:t>
            </a:r>
          </a:p>
        </p:txBody>
      </p:sp>
      <p:sp>
        <p:nvSpPr>
          <p:cNvPr id="3" name="Content Placeholder"/>
          <p:cNvSpPr>
            <a:spLocks noGrp="1"/>
          </p:cNvSpPr>
          <p:nvPr>
            <p:ph idx="1"/>
          </p:nvPr>
        </p:nvSpPr>
        <p:spPr>
          <a:xfrm>
            <a:off x="1371601" y="1887968"/>
            <a:ext cx="9448800" cy="3812746"/>
          </a:xfrm>
        </p:spPr>
        <p:txBody>
          <a:bodyPr vert="horz" lIns="0" tIns="0" rIns="0" bIns="0" rtlCol="0" anchor="t">
            <a:normAutofit/>
          </a:bodyPr>
          <a:lstStyle/>
          <a:p>
            <a:r>
              <a:rPr lang="en-US" sz="1800">
                <a:ea typeface="+mn-lt"/>
                <a:cs typeface="+mn-lt"/>
              </a:rPr>
              <a:t>Any information that you need to pass to a method is received by variables specified within the set of parentheses that follow the name of the method. These variables are called parameters</a:t>
            </a:r>
            <a:endParaRPr lang="en-US"/>
          </a:p>
          <a:p>
            <a:r>
              <a:rPr lang="en-US" sz="1800">
                <a:ea typeface="+mn-lt"/>
                <a:cs typeface="+mn-lt"/>
              </a:rPr>
              <a:t>In main( ), there is only one parameter, albeit a complicated one. </a:t>
            </a:r>
            <a:r>
              <a:rPr lang="en-US" sz="1800" b="1">
                <a:ea typeface="+mn-lt"/>
                <a:cs typeface="+mn-lt"/>
              </a:rPr>
              <a:t>String args[ ]</a:t>
            </a:r>
            <a:r>
              <a:rPr lang="en-US" sz="1800">
                <a:ea typeface="+mn-lt"/>
                <a:cs typeface="+mn-lt"/>
              </a:rPr>
              <a:t> declares a parameter named args, which is an array of instances of the class String.</a:t>
            </a:r>
            <a:endParaRPr lang="en-US"/>
          </a:p>
          <a:p>
            <a:r>
              <a:rPr lang="en-US" sz="1800">
                <a:ea typeface="+mn-lt"/>
                <a:cs typeface="+mn-lt"/>
              </a:rPr>
              <a:t>The last character on the line is the </a:t>
            </a:r>
            <a:r>
              <a:rPr lang="en-US" sz="1800" b="1">
                <a:ea typeface="+mn-lt"/>
                <a:cs typeface="+mn-lt"/>
              </a:rPr>
              <a:t>{</a:t>
            </a:r>
            <a:r>
              <a:rPr lang="en-US" sz="1800">
                <a:ea typeface="+mn-lt"/>
                <a:cs typeface="+mn-lt"/>
              </a:rPr>
              <a:t>. </a:t>
            </a:r>
            <a:endParaRPr lang="en-US">
              <a:ea typeface="+mn-lt"/>
              <a:cs typeface="+mn-lt"/>
            </a:endParaRPr>
          </a:p>
          <a:p>
            <a:pPr lvl="1"/>
            <a:r>
              <a:rPr lang="en-US" sz="1800">
                <a:ea typeface="+mn-lt"/>
                <a:cs typeface="+mn-lt"/>
              </a:rPr>
              <a:t>This signals the start of main( )’s body. </a:t>
            </a:r>
            <a:endParaRPr lang="en-US">
              <a:ea typeface="+mn-lt"/>
              <a:cs typeface="+mn-lt"/>
            </a:endParaRPr>
          </a:p>
          <a:p>
            <a:pPr lvl="1"/>
            <a:r>
              <a:rPr lang="en-US" sz="1800">
                <a:ea typeface="+mn-lt"/>
                <a:cs typeface="+mn-lt"/>
              </a:rPr>
              <a:t>All of the code that comprises a method will occur between the method’s opening curly brace and its closing curly brace.</a:t>
            </a:r>
            <a:endParaRPr lang="en-US">
              <a:ea typeface="+mn-lt"/>
              <a:cs typeface="+mn-lt"/>
            </a:endParaRPr>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567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8148168-0812-4CFE-B1D0-500543DEFDAD}"/>
              </a:ext>
            </a:extLst>
          </p:cNvPr>
          <p:cNvSpPr>
            <a:spLocks noGrp="1"/>
          </p:cNvSpPr>
          <p:nvPr>
            <p:ph type="title"/>
          </p:nvPr>
        </p:nvSpPr>
        <p:spPr>
          <a:xfrm>
            <a:off x="409518" y="586855"/>
            <a:ext cx="3258570" cy="3387497"/>
          </a:xfrm>
        </p:spPr>
        <p:txBody>
          <a:bodyPr anchor="b">
            <a:normAutofit/>
          </a:bodyPr>
          <a:lstStyle/>
          <a:p>
            <a:pPr algn="r"/>
            <a:r>
              <a:rPr lang="en-US" sz="3200">
                <a:solidFill>
                  <a:schemeClr val="bg1"/>
                </a:solidFill>
              </a:rPr>
              <a:t>Table of contents</a:t>
            </a:r>
          </a:p>
        </p:txBody>
      </p:sp>
      <p:sp>
        <p:nvSpPr>
          <p:cNvPr id="3" name="Content Placeholder 2">
            <a:extLst>
              <a:ext uri="{FF2B5EF4-FFF2-40B4-BE49-F238E27FC236}">
                <a16:creationId xmlns:a16="http://schemas.microsoft.com/office/drawing/2014/main" id="{5454DA3E-C78D-47F7-8CB7-BAC791381DC5}"/>
              </a:ext>
            </a:extLst>
          </p:cNvPr>
          <p:cNvSpPr>
            <a:spLocks noGrp="1"/>
          </p:cNvSpPr>
          <p:nvPr>
            <p:ph idx="1"/>
          </p:nvPr>
        </p:nvSpPr>
        <p:spPr>
          <a:xfrm>
            <a:off x="4581727" y="833535"/>
            <a:ext cx="3025303" cy="5361991"/>
          </a:xfrm>
        </p:spPr>
        <p:txBody>
          <a:bodyPr vert="horz" lIns="0" tIns="0" rIns="0" bIns="0" rtlCol="0" anchor="ctr">
            <a:normAutofit/>
          </a:bodyPr>
          <a:lstStyle/>
          <a:p>
            <a:r>
              <a:rPr lang="en-US" sz="1600" dirty="0"/>
              <a:t>Introduction to the Course</a:t>
            </a:r>
          </a:p>
          <a:p>
            <a:r>
              <a:rPr lang="en-US" sz="1600" dirty="0"/>
              <a:t>Object Oriented Concepts</a:t>
            </a:r>
          </a:p>
          <a:p>
            <a:r>
              <a:rPr lang="en-US" sz="1600" dirty="0"/>
              <a:t>History of JAVA</a:t>
            </a:r>
          </a:p>
          <a:p>
            <a:r>
              <a:rPr lang="en-US" sz="1600"/>
              <a:t>Features of Java</a:t>
            </a:r>
            <a:endParaRPr lang="en-US" sz="1600" dirty="0"/>
          </a:p>
          <a:p>
            <a:r>
              <a:rPr lang="en-US" sz="1600"/>
              <a:t>A Simple Java Program</a:t>
            </a:r>
            <a:endParaRPr lang="en-US" sz="1600" dirty="0"/>
          </a:p>
          <a:p>
            <a:r>
              <a:rPr lang="en-US" sz="1600" dirty="0"/>
              <a:t>Compiling and Running your </a:t>
            </a:r>
            <a:r>
              <a:rPr lang="en-US" sz="1600"/>
              <a:t>Program</a:t>
            </a:r>
          </a:p>
          <a:p>
            <a:r>
              <a:rPr lang="en-US" sz="1600">
                <a:ea typeface="+mn-lt"/>
                <a:cs typeface="+mn-lt"/>
              </a:rPr>
              <a:t>Understanding a simple JAVA Program</a:t>
            </a:r>
          </a:p>
          <a:p>
            <a:pPr marL="0" indent="0">
              <a:buNone/>
            </a:pPr>
            <a:endParaRPr lang="en-US" sz="1600"/>
          </a:p>
        </p:txBody>
      </p:sp>
      <p:pic>
        <p:nvPicPr>
          <p:cNvPr id="5" name="Picture 4" descr="Glasses on top of a book">
            <a:extLst>
              <a:ext uri="{FF2B5EF4-FFF2-40B4-BE49-F238E27FC236}">
                <a16:creationId xmlns:a16="http://schemas.microsoft.com/office/drawing/2014/main" id="{51D49212-EECC-4C66-AF10-1BD316D1066B}"/>
              </a:ext>
            </a:extLst>
          </p:cNvPr>
          <p:cNvPicPr>
            <a:picLocks noChangeAspect="1"/>
          </p:cNvPicPr>
          <p:nvPr/>
        </p:nvPicPr>
        <p:blipFill rotWithShape="1">
          <a:blip r:embed="rId2"/>
          <a:srcRect l="19861" r="40729" b="10"/>
          <a:stretch/>
        </p:blipFill>
        <p:spPr>
          <a:xfrm>
            <a:off x="8109502" y="10"/>
            <a:ext cx="4082498" cy="6857990"/>
          </a:xfrm>
          <a:prstGeom prst="rect">
            <a:avLst/>
          </a:prstGeom>
        </p:spPr>
      </p:pic>
    </p:spTree>
    <p:extLst>
      <p:ext uri="{BB962C8B-B14F-4D97-AF65-F5344CB8AC3E}">
        <p14:creationId xmlns:p14="http://schemas.microsoft.com/office/powerpoint/2010/main" val="2506519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pPr>
              <a:lnSpc>
                <a:spcPct val="90000"/>
              </a:lnSpc>
            </a:pPr>
            <a:r>
              <a:rPr lang="en-US" sz="3700"/>
              <a:t>Understanding A simple JAVA Program</a:t>
            </a:r>
          </a:p>
        </p:txBody>
      </p:sp>
      <p:sp>
        <p:nvSpPr>
          <p:cNvPr id="3" name="Content Placeholder"/>
          <p:cNvSpPr>
            <a:spLocks noGrp="1"/>
          </p:cNvSpPr>
          <p:nvPr>
            <p:ph idx="1"/>
          </p:nvPr>
        </p:nvSpPr>
        <p:spPr>
          <a:xfrm>
            <a:off x="1371601" y="1887968"/>
            <a:ext cx="9448800" cy="3812746"/>
          </a:xfrm>
        </p:spPr>
        <p:txBody>
          <a:bodyPr vert="horz" lIns="0" tIns="0" rIns="0" bIns="0" rtlCol="0" anchor="t">
            <a:normAutofit/>
          </a:bodyPr>
          <a:lstStyle/>
          <a:p>
            <a:r>
              <a:rPr lang="en-US" sz="1800">
                <a:ea typeface="+mn-lt"/>
                <a:cs typeface="+mn-lt"/>
              </a:rPr>
              <a:t>The next line of code is shown here. Notice that it occurs inside main( ).</a:t>
            </a:r>
            <a:endParaRPr lang="en-US">
              <a:ea typeface="+mn-lt"/>
              <a:cs typeface="+mn-lt"/>
            </a:endParaRPr>
          </a:p>
          <a:p>
            <a:r>
              <a:rPr lang="en-US" sz="1800">
                <a:ea typeface="+mn-lt"/>
                <a:cs typeface="+mn-lt"/>
              </a:rPr>
              <a:t>System.out.println("This is a simple Java program."); </a:t>
            </a:r>
            <a:endParaRPr lang="en-US">
              <a:ea typeface="+mn-lt"/>
              <a:cs typeface="+mn-lt"/>
            </a:endParaRPr>
          </a:p>
          <a:p>
            <a:r>
              <a:rPr lang="en-US" sz="1800">
                <a:ea typeface="+mn-lt"/>
                <a:cs typeface="+mn-lt"/>
              </a:rPr>
              <a:t>This line outputs the string “This is a simple Java program.” followed by a new line on the screen. </a:t>
            </a:r>
            <a:endParaRPr lang="en-US">
              <a:ea typeface="+mn-lt"/>
              <a:cs typeface="+mn-lt"/>
            </a:endParaRPr>
          </a:p>
          <a:p>
            <a:r>
              <a:rPr lang="en-US" sz="1800">
                <a:ea typeface="+mn-lt"/>
                <a:cs typeface="+mn-lt"/>
              </a:rPr>
              <a:t>Output is actually accomplished by the built-in println( ) method. </a:t>
            </a:r>
            <a:endParaRPr lang="en-US">
              <a:ea typeface="+mn-lt"/>
              <a:cs typeface="+mn-lt"/>
            </a:endParaRPr>
          </a:p>
          <a:p>
            <a:r>
              <a:rPr lang="en-US" sz="1800">
                <a:ea typeface="+mn-lt"/>
                <a:cs typeface="+mn-lt"/>
              </a:rPr>
              <a:t>In this case, println( ) displays the string which is passed to it. </a:t>
            </a:r>
            <a:endParaRPr lang="en-US">
              <a:ea typeface="+mn-lt"/>
              <a:cs typeface="+mn-lt"/>
            </a:endParaRPr>
          </a:p>
          <a:p>
            <a:r>
              <a:rPr lang="en-US" sz="1800">
                <a:ea typeface="+mn-lt"/>
                <a:cs typeface="+mn-lt"/>
              </a:rPr>
              <a:t>As you will see, println( ) can be used to display other types of information, too.</a:t>
            </a:r>
            <a:endParaRPr lang="en-US">
              <a:ea typeface="+mn-lt"/>
              <a:cs typeface="+mn-lt"/>
            </a:endParaRPr>
          </a:p>
          <a:p>
            <a:r>
              <a:rPr lang="en-US" sz="1800">
                <a:ea typeface="+mn-lt"/>
                <a:cs typeface="+mn-lt"/>
              </a:rPr>
              <a:t>The line begins with </a:t>
            </a:r>
            <a:r>
              <a:rPr lang="en-US" sz="1800" b="1" dirty="0">
                <a:ea typeface="+mn-lt"/>
                <a:cs typeface="+mn-lt"/>
              </a:rPr>
              <a:t>System.out</a:t>
            </a:r>
            <a:r>
              <a:rPr lang="en-US" sz="1800">
                <a:ea typeface="+mn-lt"/>
                <a:cs typeface="+mn-lt"/>
              </a:rPr>
              <a:t>. System is a predefined class that provides access to the system, and out is the output stream that is connected to the console.</a:t>
            </a:r>
            <a:endParaRPr lang="en-US">
              <a:ea typeface="+mn-lt"/>
              <a:cs typeface="+mn-lt"/>
            </a:endParaRPr>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4713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EEACEF5-0217-40D2-906E-F39EF5810D3B}"/>
              </a:ext>
            </a:extLst>
          </p:cNvPr>
          <p:cNvSpPr>
            <a:spLocks noGrp="1"/>
          </p:cNvSpPr>
          <p:nvPr>
            <p:ph type="title"/>
          </p:nvPr>
        </p:nvSpPr>
        <p:spPr>
          <a:xfrm>
            <a:off x="1362638" y="1122362"/>
            <a:ext cx="6951109" cy="2842863"/>
          </a:xfrm>
        </p:spPr>
        <p:txBody>
          <a:bodyPr vert="horz" lIns="0" tIns="0" rIns="0" bIns="0" rtlCol="0" anchor="b">
            <a:normAutofit/>
          </a:bodyPr>
          <a:lstStyle/>
          <a:p>
            <a:pPr algn="r"/>
            <a:r>
              <a:rPr lang="en-US" sz="4400" spc="750">
                <a:solidFill>
                  <a:schemeClr val="bg1"/>
                </a:solidFill>
              </a:rPr>
              <a:t>THANK YOU!</a:t>
            </a:r>
          </a:p>
        </p:txBody>
      </p:sp>
    </p:spTree>
    <p:extLst>
      <p:ext uri="{BB962C8B-B14F-4D97-AF65-F5344CB8AC3E}">
        <p14:creationId xmlns:p14="http://schemas.microsoft.com/office/powerpoint/2010/main" val="747731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1371601" y="457199"/>
            <a:ext cx="9448800" cy="1061357"/>
          </a:xfrm>
        </p:spPr>
        <p:txBody>
          <a:bodyPr>
            <a:normAutofit/>
          </a:bodyPr>
          <a:lstStyle/>
          <a:p>
            <a:pPr>
              <a:lnSpc>
                <a:spcPct val="90000"/>
              </a:lnSpc>
            </a:pPr>
            <a:r>
              <a:rPr lang="en-US" sz="3700"/>
              <a:t>Introduction to the Course</a:t>
            </a:r>
          </a:p>
        </p:txBody>
      </p:sp>
      <p:graphicFrame>
        <p:nvGraphicFramePr>
          <p:cNvPr id="5" name="Content Placeholder 4">
            <a:extLst>
              <a:ext uri="{FF2B5EF4-FFF2-40B4-BE49-F238E27FC236}">
                <a16:creationId xmlns:a16="http://schemas.microsoft.com/office/drawing/2014/main" id="{37A01522-CF7C-443A-9B99-E6C04C8B1F31}"/>
              </a:ext>
            </a:extLst>
          </p:cNvPr>
          <p:cNvGraphicFramePr>
            <a:graphicFrameLocks noGrp="1"/>
          </p:cNvGraphicFramePr>
          <p:nvPr>
            <p:ph idx="1"/>
            <p:extLst>
              <p:ext uri="{D42A27DB-BD31-4B8C-83A1-F6EECF244321}">
                <p14:modId xmlns:p14="http://schemas.microsoft.com/office/powerpoint/2010/main" val="168873680"/>
              </p:ext>
            </p:extLst>
          </p:nvPr>
        </p:nvGraphicFramePr>
        <p:xfrm>
          <a:off x="1097622" y="1838986"/>
          <a:ext cx="9769005" cy="2453083"/>
        </p:xfrm>
        <a:graphic>
          <a:graphicData uri="http://schemas.openxmlformats.org/drawingml/2006/table">
            <a:tbl>
              <a:tblPr firstRow="1" bandRow="1">
                <a:tableStyleId>{5C22544A-7EE6-4342-B048-85BDC9FD1C3A}</a:tableStyleId>
              </a:tblPr>
              <a:tblGrid>
                <a:gridCol w="830494">
                  <a:extLst>
                    <a:ext uri="{9D8B030D-6E8A-4147-A177-3AD203B41FA5}">
                      <a16:colId xmlns:a16="http://schemas.microsoft.com/office/drawing/2014/main" val="2934219344"/>
                    </a:ext>
                  </a:extLst>
                </a:gridCol>
                <a:gridCol w="3321976">
                  <a:extLst>
                    <a:ext uri="{9D8B030D-6E8A-4147-A177-3AD203B41FA5}">
                      <a16:colId xmlns:a16="http://schemas.microsoft.com/office/drawing/2014/main" val="4098195482"/>
                    </a:ext>
                  </a:extLst>
                </a:gridCol>
                <a:gridCol w="2654157">
                  <a:extLst>
                    <a:ext uri="{9D8B030D-6E8A-4147-A177-3AD203B41FA5}">
                      <a16:colId xmlns:a16="http://schemas.microsoft.com/office/drawing/2014/main" val="1603556617"/>
                    </a:ext>
                  </a:extLst>
                </a:gridCol>
                <a:gridCol w="2962378">
                  <a:extLst>
                    <a:ext uri="{9D8B030D-6E8A-4147-A177-3AD203B41FA5}">
                      <a16:colId xmlns:a16="http://schemas.microsoft.com/office/drawing/2014/main" val="45010868"/>
                    </a:ext>
                  </a:extLst>
                </a:gridCol>
              </a:tblGrid>
              <a:tr h="445213">
                <a:tc>
                  <a:txBody>
                    <a:bodyPr/>
                    <a:lstStyle/>
                    <a:p>
                      <a:pPr marL="0" lvl="0" indent="0" algn="ctr">
                        <a:spcBef>
                          <a:spcPts val="864"/>
                        </a:spcBef>
                        <a:buNone/>
                      </a:pPr>
                      <a:r>
                        <a:rPr lang="en-US" sz="1600" dirty="0">
                          <a:effectLst/>
                        </a:rPr>
                        <a:t>CLO</a:t>
                      </a:r>
                    </a:p>
                  </a:txBody>
                  <a:tcPr marL="9524" marR="9524" marT="9524" marB="9524" anchor="ctr"/>
                </a:tc>
                <a:tc>
                  <a:txBody>
                    <a:bodyPr/>
                    <a:lstStyle/>
                    <a:p>
                      <a:pPr marL="0" lvl="0" indent="0" algn="ctr">
                        <a:buNone/>
                      </a:pPr>
                      <a:r>
                        <a:rPr lang="en-US" sz="1600" dirty="0">
                          <a:effectLst/>
                        </a:rPr>
                        <a:t>Description</a:t>
                      </a:r>
                    </a:p>
                  </a:txBody>
                  <a:tcPr marL="9524" marR="9524" marT="9524" marB="9524" anchor="ctr"/>
                </a:tc>
                <a:tc>
                  <a:txBody>
                    <a:bodyPr/>
                    <a:lstStyle/>
                    <a:p>
                      <a:pPr marL="411480" lvl="0" indent="0" algn="l">
                        <a:spcBef>
                          <a:spcPts val="864"/>
                        </a:spcBef>
                        <a:buNone/>
                      </a:pPr>
                      <a:r>
                        <a:rPr lang="en-US" sz="1600" dirty="0">
                          <a:effectLst/>
                        </a:rPr>
                        <a:t>Taxonomy Level</a:t>
                      </a:r>
                    </a:p>
                  </a:txBody>
                  <a:tcPr marL="9524" marR="9524" marT="9524" marB="9524" anchor="ctr"/>
                </a:tc>
                <a:tc>
                  <a:txBody>
                    <a:bodyPr/>
                    <a:lstStyle/>
                    <a:p>
                      <a:pPr marL="0" lvl="0" indent="0" algn="ctr">
                        <a:spcBef>
                          <a:spcPts val="864"/>
                        </a:spcBef>
                        <a:buNone/>
                      </a:pPr>
                      <a:r>
                        <a:rPr lang="en-US" sz="1600" dirty="0">
                          <a:effectLst/>
                        </a:rPr>
                        <a:t>PLO</a:t>
                      </a:r>
                    </a:p>
                  </a:txBody>
                  <a:tcPr marL="9524" marR="9524" marT="9524" marB="9524" anchor="ctr"/>
                </a:tc>
                <a:extLst>
                  <a:ext uri="{0D108BD9-81ED-4DB2-BD59-A6C34878D82A}">
                    <a16:rowId xmlns:a16="http://schemas.microsoft.com/office/drawing/2014/main" val="153631368"/>
                  </a:ext>
                </a:extLst>
              </a:tr>
              <a:tr h="445213">
                <a:tc>
                  <a:txBody>
                    <a:bodyPr/>
                    <a:lstStyle/>
                    <a:p>
                      <a:pPr marL="0" marR="36195" indent="0" algn="ctr">
                        <a:spcBef>
                          <a:spcPts val="864"/>
                        </a:spcBef>
                      </a:pPr>
                      <a:r>
                        <a:rPr lang="en-US" sz="1600" dirty="0">
                          <a:effectLst/>
                        </a:rPr>
                        <a:t>1</a:t>
                      </a:r>
                    </a:p>
                  </a:txBody>
                  <a:tcPr marL="9525" marR="9525" marT="9525" marB="9525" anchor="ctr"/>
                </a:tc>
                <a:tc>
                  <a:txBody>
                    <a:bodyPr/>
                    <a:lstStyle/>
                    <a:p>
                      <a:pPr marL="0" indent="0"/>
                      <a:r>
                        <a:rPr lang="en-US" sz="1600" dirty="0">
                          <a:effectLst/>
                        </a:rPr>
                        <a:t>Explain principles of object oriented paradigm, class libraries, exception handling. </a:t>
                      </a:r>
                    </a:p>
                  </a:txBody>
                  <a:tcPr marL="9525" marR="9525" marT="9525" marB="9525"/>
                </a:tc>
                <a:tc>
                  <a:txBody>
                    <a:bodyPr/>
                    <a:lstStyle/>
                    <a:p>
                      <a:pPr marL="411480" indent="0" algn="l">
                        <a:spcBef>
                          <a:spcPts val="864"/>
                        </a:spcBef>
                      </a:pPr>
                      <a:r>
                        <a:rPr lang="en-US" sz="1600" dirty="0">
                          <a:effectLst/>
                        </a:rPr>
                        <a:t>C2 (Understand)</a:t>
                      </a:r>
                    </a:p>
                  </a:txBody>
                  <a:tcPr marL="9525" marR="9525" marT="9525" marB="9525" anchor="ctr"/>
                </a:tc>
                <a:tc>
                  <a:txBody>
                    <a:bodyPr/>
                    <a:lstStyle/>
                    <a:p>
                      <a:pPr marL="0" marR="36195" indent="0" algn="ctr">
                        <a:spcBef>
                          <a:spcPts val="864"/>
                        </a:spcBef>
                      </a:pPr>
                      <a:r>
                        <a:rPr lang="en-US" sz="1600" dirty="0">
                          <a:effectLst/>
                        </a:rPr>
                        <a:t>1 - EngineeringKnowledge</a:t>
                      </a:r>
                      <a:endParaRPr lang="en-US" dirty="0"/>
                    </a:p>
                  </a:txBody>
                  <a:tcPr marL="9525" marR="9525" marT="9525" marB="9525" anchor="ctr"/>
                </a:tc>
                <a:extLst>
                  <a:ext uri="{0D108BD9-81ED-4DB2-BD59-A6C34878D82A}">
                    <a16:rowId xmlns:a16="http://schemas.microsoft.com/office/drawing/2014/main" val="655665805"/>
                  </a:ext>
                </a:extLst>
              </a:tr>
              <a:tr h="361950">
                <a:tc>
                  <a:txBody>
                    <a:bodyPr/>
                    <a:lstStyle/>
                    <a:p>
                      <a:pPr marL="0" marR="36195" indent="0" algn="ctr">
                        <a:spcBef>
                          <a:spcPts val="864"/>
                        </a:spcBef>
                      </a:pPr>
                      <a:r>
                        <a:rPr lang="en-US" sz="1600" dirty="0">
                          <a:effectLst/>
                        </a:rPr>
                        <a:t>2</a:t>
                      </a:r>
                    </a:p>
                  </a:txBody>
                  <a:tcPr marL="9525" marR="9525" marT="9525" marB="9525" anchor="ctr"/>
                </a:tc>
                <a:tc>
                  <a:txBody>
                    <a:bodyPr/>
                    <a:lstStyle/>
                    <a:p>
                      <a:pPr marL="0" indent="0"/>
                      <a:r>
                        <a:rPr lang="en-US" sz="1600" dirty="0">
                          <a:effectLst/>
                        </a:rPr>
                        <a:t>Use class instances &amp; their relationships to build object oriented solutions</a:t>
                      </a:r>
                    </a:p>
                  </a:txBody>
                  <a:tcPr marL="9525" marR="9525" marT="9525" marB="9525"/>
                </a:tc>
                <a:tc>
                  <a:txBody>
                    <a:bodyPr/>
                    <a:lstStyle/>
                    <a:p>
                      <a:pPr marL="411480" indent="0" algn="l">
                        <a:spcBef>
                          <a:spcPts val="864"/>
                        </a:spcBef>
                      </a:pPr>
                      <a:r>
                        <a:rPr lang="en-US" sz="1600" dirty="0">
                          <a:effectLst/>
                        </a:rPr>
                        <a:t>C3 (Apply)</a:t>
                      </a:r>
                    </a:p>
                  </a:txBody>
                  <a:tcPr marL="9525" marR="9525" marT="9525" marB="9525" anchor="ctr"/>
                </a:tc>
                <a:tc>
                  <a:txBody>
                    <a:bodyPr/>
                    <a:lstStyle/>
                    <a:p>
                      <a:pPr marL="0" marR="36195" indent="0" algn="ctr">
                        <a:spcBef>
                          <a:spcPts val="864"/>
                        </a:spcBef>
                      </a:pPr>
                      <a:r>
                        <a:rPr lang="en-US" sz="1600" dirty="0">
                          <a:effectLst/>
                        </a:rPr>
                        <a:t>1 - </a:t>
                      </a:r>
                      <a:r>
                        <a:rPr lang="en-US" sz="1600" b="0" i="0" u="none" strike="noStrike" noProof="0" dirty="0">
                          <a:effectLst/>
                          <a:latin typeface="Avenir Next LT Pro Light"/>
                        </a:rPr>
                        <a:t>Engineering Knowledge</a:t>
                      </a:r>
                      <a:endParaRPr lang="en-US" sz="1600" dirty="0">
                        <a:effectLst/>
                      </a:endParaRPr>
                    </a:p>
                  </a:txBody>
                  <a:tcPr marL="9525" marR="9525" marT="9525" marB="9525" anchor="ctr"/>
                </a:tc>
                <a:extLst>
                  <a:ext uri="{0D108BD9-81ED-4DB2-BD59-A6C34878D82A}">
                    <a16:rowId xmlns:a16="http://schemas.microsoft.com/office/drawing/2014/main" val="3214500166"/>
                  </a:ext>
                </a:extLst>
              </a:tr>
              <a:tr h="352425">
                <a:tc>
                  <a:txBody>
                    <a:bodyPr/>
                    <a:lstStyle/>
                    <a:p>
                      <a:pPr marL="0" marR="36195" indent="0" algn="ctr">
                        <a:spcBef>
                          <a:spcPts val="864"/>
                        </a:spcBef>
                      </a:pPr>
                      <a:r>
                        <a:rPr lang="en-US" sz="1600" dirty="0">
                          <a:effectLst/>
                        </a:rPr>
                        <a:t>3</a:t>
                      </a:r>
                    </a:p>
                  </a:txBody>
                  <a:tcPr marL="9525" marR="9525" marT="9525" marB="9525" anchor="ctr"/>
                </a:tc>
                <a:tc>
                  <a:txBody>
                    <a:bodyPr/>
                    <a:lstStyle/>
                    <a:p>
                      <a:pPr marL="0" indent="0"/>
                      <a:r>
                        <a:rPr lang="en-US" sz="1600" dirty="0">
                          <a:effectLst/>
                        </a:rPr>
                        <a:t>Implement OOP concepts to develop piece of code (Programs) </a:t>
                      </a:r>
                    </a:p>
                  </a:txBody>
                  <a:tcPr marL="9525" marR="9525" marT="9525" marB="9525"/>
                </a:tc>
                <a:tc>
                  <a:txBody>
                    <a:bodyPr/>
                    <a:lstStyle/>
                    <a:p>
                      <a:pPr marL="411480" indent="0" algn="l">
                        <a:spcBef>
                          <a:spcPts val="864"/>
                        </a:spcBef>
                      </a:pPr>
                      <a:r>
                        <a:rPr lang="en-US" sz="1600" dirty="0">
                          <a:effectLst/>
                        </a:rPr>
                        <a:t>P3 (Guided Response)</a:t>
                      </a:r>
                    </a:p>
                  </a:txBody>
                  <a:tcPr marL="9525" marR="9525" marT="9525" marB="9525" anchor="ctr"/>
                </a:tc>
                <a:tc>
                  <a:txBody>
                    <a:bodyPr/>
                    <a:lstStyle/>
                    <a:p>
                      <a:pPr marL="0" marR="36195" indent="0" algn="ctr">
                        <a:spcBef>
                          <a:spcPts val="864"/>
                        </a:spcBef>
                      </a:pPr>
                      <a:r>
                        <a:rPr lang="en-US" sz="1600" dirty="0">
                          <a:effectLst/>
                        </a:rPr>
                        <a:t>5 - Modern Tool Usage</a:t>
                      </a:r>
                      <a:endParaRPr lang="en-US" sz="1600" dirty="0" err="1">
                        <a:effectLst/>
                      </a:endParaRPr>
                    </a:p>
                  </a:txBody>
                  <a:tcPr marL="9525" marR="9525" marT="9525" marB="9525" anchor="ctr"/>
                </a:tc>
                <a:extLst>
                  <a:ext uri="{0D108BD9-81ED-4DB2-BD59-A6C34878D82A}">
                    <a16:rowId xmlns:a16="http://schemas.microsoft.com/office/drawing/2014/main" val="2945762636"/>
                  </a:ext>
                </a:extLst>
              </a:tr>
            </a:tbl>
          </a:graphicData>
        </a:graphic>
      </p:graphicFrame>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A131B5E2-DCA0-4AEF-9DF4-EAB3EE9056B9}"/>
              </a:ext>
            </a:extLst>
          </p:cNvPr>
          <p:cNvSpPr txBox="1">
            <a:spLocks/>
          </p:cNvSpPr>
          <p:nvPr/>
        </p:nvSpPr>
        <p:spPr>
          <a:xfrm>
            <a:off x="1098062" y="4408033"/>
            <a:ext cx="10241280" cy="1458429"/>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ea typeface="+mn-lt"/>
                <a:cs typeface="+mn-lt"/>
              </a:rPr>
              <a:t>Sessional Marks</a:t>
            </a:r>
            <a:r>
              <a:rPr lang="en-US" dirty="0">
                <a:ea typeface="+mn-lt"/>
                <a:cs typeface="+mn-lt"/>
              </a:rPr>
              <a:t> – 2 Tests &amp; Class Project</a:t>
            </a:r>
          </a:p>
          <a:p>
            <a:r>
              <a:rPr lang="en-US" dirty="0">
                <a:ea typeface="+mn-lt"/>
                <a:cs typeface="+mn-lt"/>
              </a:rPr>
              <a:t>Mid Semester Examination </a:t>
            </a:r>
          </a:p>
          <a:p>
            <a:r>
              <a:rPr lang="en-US" dirty="0">
                <a:ea typeface="+mn-lt"/>
                <a:cs typeface="+mn-lt"/>
              </a:rPr>
              <a:t>Final Examination</a:t>
            </a:r>
            <a:endParaRPr lang="en-US" dirty="0"/>
          </a:p>
        </p:txBody>
      </p:sp>
    </p:spTree>
    <p:extLst>
      <p:ext uri="{BB962C8B-B14F-4D97-AF65-F5344CB8AC3E}">
        <p14:creationId xmlns:p14="http://schemas.microsoft.com/office/powerpoint/2010/main" val="3008536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fontScale="90000"/>
          </a:bodyPr>
          <a:lstStyle/>
          <a:p>
            <a:r>
              <a:rPr lang="en-US" sz="3700"/>
              <a:t>Object Oriented Programming</a:t>
            </a:r>
          </a:p>
        </p:txBody>
      </p:sp>
      <p:sp>
        <p:nvSpPr>
          <p:cNvPr id="3" name="Content Placeholder"/>
          <p:cNvSpPr>
            <a:spLocks noGrp="1"/>
          </p:cNvSpPr>
          <p:nvPr>
            <p:ph idx="1"/>
          </p:nvPr>
        </p:nvSpPr>
        <p:spPr>
          <a:xfrm>
            <a:off x="1371601" y="1887968"/>
            <a:ext cx="9448800" cy="3812746"/>
          </a:xfrm>
        </p:spPr>
        <p:txBody>
          <a:bodyPr vert="horz" lIns="0" tIns="0" rIns="0" bIns="0" rtlCol="0" anchor="t">
            <a:normAutofit/>
          </a:bodyPr>
          <a:lstStyle/>
          <a:p>
            <a:r>
              <a:rPr lang="en-US" sz="1800">
                <a:ea typeface="+mn-lt"/>
                <a:cs typeface="+mn-lt"/>
              </a:rPr>
              <a:t>Object Oriented Programming is a coding paradigm that organizes code around data, aka “</a:t>
            </a:r>
            <a:r>
              <a:rPr lang="en-US" sz="1800" b="1">
                <a:ea typeface="+mn-lt"/>
                <a:cs typeface="+mn-lt"/>
              </a:rPr>
              <a:t>objects</a:t>
            </a:r>
            <a:r>
              <a:rPr lang="en-US" sz="1800">
                <a:ea typeface="+mn-lt"/>
                <a:cs typeface="+mn-lt"/>
              </a:rPr>
              <a:t>”, rather than functions and procedures. </a:t>
            </a:r>
          </a:p>
          <a:p>
            <a:r>
              <a:rPr lang="en-US" sz="1800">
                <a:ea typeface="+mn-lt"/>
                <a:cs typeface="+mn-lt"/>
              </a:rPr>
              <a:t>OOP simplifies software development by enabling us to model </a:t>
            </a:r>
            <a:r>
              <a:rPr lang="en-US" sz="1800" b="1">
                <a:ea typeface="+mn-lt"/>
                <a:cs typeface="+mn-lt"/>
              </a:rPr>
              <a:t>any data that we need</a:t>
            </a:r>
            <a:r>
              <a:rPr lang="en-US" sz="1800">
                <a:ea typeface="+mn-lt"/>
                <a:cs typeface="+mn-lt"/>
              </a:rPr>
              <a:t>, and work with that data in a </a:t>
            </a:r>
            <a:r>
              <a:rPr lang="en-US" sz="1800" b="1">
                <a:ea typeface="+mn-lt"/>
                <a:cs typeface="+mn-lt"/>
              </a:rPr>
              <a:t>logical</a:t>
            </a:r>
            <a:r>
              <a:rPr lang="en-US" sz="1800">
                <a:ea typeface="+mn-lt"/>
                <a:cs typeface="+mn-lt"/>
              </a:rPr>
              <a:t> way. </a:t>
            </a:r>
            <a:endParaRPr lang="en-US" sz="1800"/>
          </a:p>
          <a:p>
            <a:r>
              <a:rPr lang="en-US" sz="1800">
                <a:ea typeface="+mn-lt"/>
                <a:cs typeface="+mn-lt"/>
              </a:rPr>
              <a:t>For instance, if you are building an application that manages a restaurant, you would have objects to represent Restaurant, Menu, MenuItem, Beverage, Employee and Guest. Once you have the classes that map out the application, you can quickly associate, compare, update, collate, and analyze all the data in that model. </a:t>
            </a:r>
          </a:p>
          <a:p>
            <a:r>
              <a:rPr lang="en-US" sz="1800">
                <a:ea typeface="+mn-lt"/>
                <a:cs typeface="+mn-lt"/>
              </a:rPr>
              <a:t>What</a:t>
            </a:r>
            <a:r>
              <a:rPr lang="en-US" sz="1800"/>
              <a:t> about an Examination Results Management Systems?</a:t>
            </a:r>
            <a:endParaRPr lang="en-US"/>
          </a:p>
          <a:p>
            <a:endParaRPr lang="en-US" sz="1800" dirty="0"/>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8118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cNvSpPr>
            <a:spLocks noGrp="1"/>
          </p:cNvSpPr>
          <p:nvPr>
            <p:ph type="ctrTitle"/>
          </p:nvPr>
        </p:nvSpPr>
        <p:spPr>
          <a:xfrm>
            <a:off x="474243" y="681317"/>
            <a:ext cx="3236613" cy="3406187"/>
          </a:xfrm>
        </p:spPr>
        <p:txBody>
          <a:bodyPr vert="horz" lIns="0" tIns="0" rIns="0" bIns="0" rtlCol="0" anchor="b">
            <a:normAutofit/>
          </a:bodyPr>
          <a:lstStyle/>
          <a:p>
            <a:pPr algn="r"/>
            <a:r>
              <a:rPr lang="en-US" sz="2000" spc="750">
                <a:solidFill>
                  <a:schemeClr val="bg1"/>
                </a:solidFill>
              </a:rPr>
              <a:t>Object Oriented Programming concepts</a:t>
            </a:r>
          </a:p>
        </p:txBody>
      </p:sp>
      <p:pic>
        <p:nvPicPr>
          <p:cNvPr id="4" name="Picture 4" descr="Diagram&#10;&#10;Description automatically generated">
            <a:extLst>
              <a:ext uri="{FF2B5EF4-FFF2-40B4-BE49-F238E27FC236}">
                <a16:creationId xmlns:a16="http://schemas.microsoft.com/office/drawing/2014/main" id="{4DD39F0E-031F-48B8-A671-DF64E2306505}"/>
              </a:ext>
            </a:extLst>
          </p:cNvPr>
          <p:cNvPicPr>
            <a:picLocks noChangeAspect="1"/>
          </p:cNvPicPr>
          <p:nvPr/>
        </p:nvPicPr>
        <p:blipFill>
          <a:blip r:embed="rId2"/>
          <a:stretch>
            <a:fillRect/>
          </a:stretch>
        </p:blipFill>
        <p:spPr>
          <a:xfrm>
            <a:off x="5135131" y="457200"/>
            <a:ext cx="5951114" cy="5951114"/>
          </a:xfrm>
          <a:prstGeom prst="rect">
            <a:avLst/>
          </a:prstGeom>
        </p:spPr>
      </p:pic>
    </p:spTree>
    <p:extLst>
      <p:ext uri="{BB962C8B-B14F-4D97-AF65-F5344CB8AC3E}">
        <p14:creationId xmlns:p14="http://schemas.microsoft.com/office/powerpoint/2010/main" val="1843849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fontScale="90000"/>
          </a:bodyPr>
          <a:lstStyle/>
          <a:p>
            <a:r>
              <a:rPr lang="en-US" sz="3700"/>
              <a:t>Object Oriented Programming concepts</a:t>
            </a:r>
          </a:p>
        </p:txBody>
      </p:sp>
      <p:sp>
        <p:nvSpPr>
          <p:cNvPr id="3" name="Content Placeholder"/>
          <p:cNvSpPr>
            <a:spLocks noGrp="1"/>
          </p:cNvSpPr>
          <p:nvPr>
            <p:ph idx="1"/>
          </p:nvPr>
        </p:nvSpPr>
        <p:spPr>
          <a:xfrm>
            <a:off x="1371601" y="1887968"/>
            <a:ext cx="9448800" cy="3812746"/>
          </a:xfrm>
        </p:spPr>
        <p:txBody>
          <a:bodyPr vert="horz" lIns="0" tIns="0" rIns="0" bIns="0" rtlCol="0" anchor="t">
            <a:normAutofit/>
          </a:bodyPr>
          <a:lstStyle/>
          <a:p>
            <a:r>
              <a:rPr lang="en-US" sz="1800">
                <a:ea typeface="+mn-lt"/>
                <a:cs typeface="+mn-lt"/>
              </a:rPr>
              <a:t>Class - A class is a collection of method and variables. It is a blueprint that defines the data and behavior of a type.</a:t>
            </a:r>
            <a:endParaRPr lang="en-US">
              <a:ea typeface="+mn-lt"/>
              <a:cs typeface="+mn-lt"/>
            </a:endParaRPr>
          </a:p>
          <a:p>
            <a:pPr lvl="1"/>
            <a:r>
              <a:rPr lang="en-US" sz="1800">
                <a:ea typeface="+mn-lt"/>
                <a:cs typeface="+mn-lt"/>
              </a:rPr>
              <a:t>Let’s take HumanBeing as a class. A class is a blueprint for any functional entity which defines its properties and its functions. Like Human Being, having various attributes, performing various actions.</a:t>
            </a:r>
            <a:endParaRPr lang="en-US"/>
          </a:p>
          <a:p>
            <a:r>
              <a:rPr lang="en-US" sz="1800"/>
              <a:t>Objects – Instances of the class</a:t>
            </a:r>
            <a:endParaRPr lang="en-US" sz="1800" dirty="0"/>
          </a:p>
          <a:p>
            <a:pPr lvl="1"/>
            <a:r>
              <a:rPr lang="en-US" sz="1800">
                <a:ea typeface="+mn-lt"/>
                <a:cs typeface="+mn-lt"/>
              </a:rPr>
              <a:t>My name is Mariam, and I am an instance/object of class HumanBeing. When we say, Human Being, we just mean a kind, you, your friend, and I. We are the forms of these classes. We have a physical existence while a class is just a logical definition. We are the objects.</a:t>
            </a:r>
            <a:endParaRPr lang="en-US" sz="1800" dirty="0"/>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2285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fontScale="90000"/>
          </a:bodyPr>
          <a:lstStyle/>
          <a:p>
            <a:r>
              <a:rPr lang="en-US" sz="3700"/>
              <a:t>Object Oriented Programming concepts</a:t>
            </a:r>
          </a:p>
        </p:txBody>
      </p:sp>
      <p:sp>
        <p:nvSpPr>
          <p:cNvPr id="3" name="Content Placeholder"/>
          <p:cNvSpPr>
            <a:spLocks noGrp="1"/>
          </p:cNvSpPr>
          <p:nvPr>
            <p:ph idx="1"/>
          </p:nvPr>
        </p:nvSpPr>
        <p:spPr>
          <a:xfrm>
            <a:off x="1371601" y="1887968"/>
            <a:ext cx="9448800" cy="3812746"/>
          </a:xfrm>
        </p:spPr>
        <p:txBody>
          <a:bodyPr vert="horz" lIns="0" tIns="0" rIns="0" bIns="0" rtlCol="0" anchor="t">
            <a:normAutofit/>
          </a:bodyPr>
          <a:lstStyle/>
          <a:p>
            <a:r>
              <a:rPr lang="en-US" sz="1800">
                <a:ea typeface="+mn-lt"/>
                <a:cs typeface="+mn-lt"/>
              </a:rPr>
              <a:t>Abstraction </a:t>
            </a:r>
            <a:endParaRPr lang="en-US">
              <a:ea typeface="+mn-lt"/>
              <a:cs typeface="+mn-lt"/>
            </a:endParaRPr>
          </a:p>
          <a:p>
            <a:pPr lvl="1"/>
            <a:r>
              <a:rPr lang="en-US" sz="1800">
                <a:ea typeface="+mn-lt"/>
                <a:cs typeface="+mn-lt"/>
              </a:rPr>
              <a:t>Abstraction means, showcasing only the required things to the outside world while hiding the details. </a:t>
            </a:r>
            <a:endParaRPr lang="en-US">
              <a:ea typeface="+mn-lt"/>
              <a:cs typeface="+mn-lt"/>
            </a:endParaRPr>
          </a:p>
          <a:p>
            <a:pPr lvl="1"/>
            <a:r>
              <a:rPr lang="en-US" sz="1800">
                <a:ea typeface="+mn-lt"/>
                <a:cs typeface="+mn-lt"/>
              </a:rPr>
              <a:t>Continuing our example, Human Being’s can talk, walk, hear, eat, but the details of the muscles mechanism and their connections to the brain are hidden from the outside world.</a:t>
            </a:r>
            <a:endParaRPr lang="en-US">
              <a:ea typeface="+mn-lt"/>
              <a:cs typeface="+mn-lt"/>
            </a:endParaRPr>
          </a:p>
          <a:p>
            <a:pPr lvl="1"/>
            <a:r>
              <a:rPr lang="en-US" sz="1800">
                <a:ea typeface="+mn-lt"/>
                <a:cs typeface="+mn-lt"/>
              </a:rPr>
              <a:t>The concept of abstraction focuses on </a:t>
            </a:r>
            <a:r>
              <a:rPr lang="en-US" sz="1800" b="1" i="1">
                <a:ea typeface="+mn-lt"/>
                <a:cs typeface="+mn-lt"/>
              </a:rPr>
              <a:t>what an object does</a:t>
            </a:r>
            <a:r>
              <a:rPr lang="en-US" sz="1800">
                <a:ea typeface="+mn-lt"/>
                <a:cs typeface="+mn-lt"/>
              </a:rPr>
              <a:t>, instated of how an object is represented or “</a:t>
            </a:r>
            <a:r>
              <a:rPr lang="en-US" sz="1800" i="1">
                <a:ea typeface="+mn-lt"/>
                <a:cs typeface="+mn-lt"/>
              </a:rPr>
              <a:t>how it works</a:t>
            </a:r>
            <a:r>
              <a:rPr lang="en-US" sz="1800">
                <a:ea typeface="+mn-lt"/>
                <a:cs typeface="+mn-lt"/>
              </a:rPr>
              <a:t>.” Thus, data abstraction is often used for managing large and complex programs.</a:t>
            </a:r>
            <a:endParaRPr lang="en-US">
              <a:ea typeface="+mn-lt"/>
              <a:cs typeface="+mn-lt"/>
            </a:endParaRPr>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9715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0" y="457200"/>
            <a:ext cx="4911393" cy="1556724"/>
          </a:xfrm>
        </p:spPr>
        <p:txBody>
          <a:bodyPr anchor="b">
            <a:normAutofit/>
          </a:bodyPr>
          <a:lstStyle/>
          <a:p>
            <a:pPr>
              <a:lnSpc>
                <a:spcPct val="90000"/>
              </a:lnSpc>
            </a:pPr>
            <a:r>
              <a:rPr lang="en-US" sz="2800"/>
              <a:t>Object Oriented Programming concepts</a:t>
            </a:r>
          </a:p>
        </p:txBody>
      </p:sp>
      <p:sp>
        <p:nvSpPr>
          <p:cNvPr id="3" name="Content Placeholder"/>
          <p:cNvSpPr>
            <a:spLocks noGrp="1"/>
          </p:cNvSpPr>
          <p:nvPr>
            <p:ph idx="1"/>
          </p:nvPr>
        </p:nvSpPr>
        <p:spPr>
          <a:xfrm>
            <a:off x="1371601" y="2345635"/>
            <a:ext cx="4911392" cy="3583940"/>
          </a:xfrm>
        </p:spPr>
        <p:txBody>
          <a:bodyPr vert="horz" lIns="0" tIns="0" rIns="0" bIns="0" rtlCol="0" anchor="t">
            <a:normAutofit/>
          </a:bodyPr>
          <a:lstStyle/>
          <a:p>
            <a:r>
              <a:rPr lang="en-US" sz="1600">
                <a:ea typeface="+mn-lt"/>
                <a:cs typeface="+mn-lt"/>
              </a:rPr>
              <a:t>Encapsulation </a:t>
            </a:r>
          </a:p>
          <a:p>
            <a:pPr lvl="1"/>
            <a:r>
              <a:rPr lang="en-US" sz="1600">
                <a:ea typeface="+mn-lt"/>
                <a:cs typeface="+mn-lt"/>
              </a:rPr>
              <a:t>The mechanism that binds together code and the data it manipulates, and keeps both safe from outside interference and misuse.</a:t>
            </a:r>
          </a:p>
          <a:p>
            <a:pPr lvl="1"/>
            <a:r>
              <a:rPr lang="en-US" sz="1600">
                <a:ea typeface="+mn-lt"/>
                <a:cs typeface="+mn-lt"/>
              </a:rPr>
              <a:t>Wrapping up data member and method together into a single unit (i.e. Class) is called Encapsulation.</a:t>
            </a:r>
          </a:p>
          <a:p>
            <a:pPr lvl="1"/>
            <a:r>
              <a:rPr lang="en-US" sz="1600">
                <a:ea typeface="+mn-lt"/>
                <a:cs typeface="+mn-lt"/>
              </a:rPr>
              <a:t>Encapsulation is a technique used to protect the information in an object from the other object.</a:t>
            </a:r>
          </a:p>
          <a:p>
            <a:endParaRPr lang="en-US" sz="1600"/>
          </a:p>
        </p:txBody>
      </p:sp>
      <p:pic>
        <p:nvPicPr>
          <p:cNvPr id="4" name="Picture 4" descr="Diagram&#10;&#10;Description automatically generated">
            <a:extLst>
              <a:ext uri="{FF2B5EF4-FFF2-40B4-BE49-F238E27FC236}">
                <a16:creationId xmlns:a16="http://schemas.microsoft.com/office/drawing/2014/main" id="{10BC57D8-B9EC-4E7A-A3C4-7FCCC464CEEC}"/>
              </a:ext>
            </a:extLst>
          </p:cNvPr>
          <p:cNvPicPr>
            <a:picLocks noChangeAspect="1"/>
          </p:cNvPicPr>
          <p:nvPr/>
        </p:nvPicPr>
        <p:blipFill>
          <a:blip r:embed="rId2"/>
          <a:stretch>
            <a:fillRect/>
          </a:stretch>
        </p:blipFill>
        <p:spPr>
          <a:xfrm>
            <a:off x="6644639" y="1889034"/>
            <a:ext cx="5090161" cy="3019014"/>
          </a:xfrm>
          <a:prstGeom prst="rect">
            <a:avLst/>
          </a:prstGeom>
        </p:spPr>
      </p:pic>
      <p:sp>
        <p:nvSpPr>
          <p:cNvPr id="20" name="Rectangle 19">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266438"/>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GradientRiseVTI">
  <a:themeElements>
    <a:clrScheme name="Office">
      <a:dk1>
        <a:srgbClr val="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EF4F2B9C1B4D48BDD2C7F6E3239669" ma:contentTypeVersion="2" ma:contentTypeDescription="Create a new document." ma:contentTypeScope="" ma:versionID="9a62f03d5287a27a2e983f6084ee0dad">
  <xsd:schema xmlns:xsd="http://www.w3.org/2001/XMLSchema" xmlns:xs="http://www.w3.org/2001/XMLSchema" xmlns:p="http://schemas.microsoft.com/office/2006/metadata/properties" xmlns:ns2="5afdff01-ebaf-4282-9350-8cf4ebdfd26c" targetNamespace="http://schemas.microsoft.com/office/2006/metadata/properties" ma:root="true" ma:fieldsID="edf7e985194f3eca3b10c48b27b5d79d" ns2:_="">
    <xsd:import namespace="5afdff01-ebaf-4282-9350-8cf4ebdfd26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fdff01-ebaf-4282-9350-8cf4ebdfd2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96CB8A-7F8A-4379-A79C-40963AC26D26}"/>
</file>

<file path=customXml/itemProps2.xml><?xml version="1.0" encoding="utf-8"?>
<ds:datastoreItem xmlns:ds="http://schemas.openxmlformats.org/officeDocument/2006/customXml" ds:itemID="{AB94A11E-ECE5-41F6-9777-5B1FCA3F4AC6}"/>
</file>

<file path=customXml/itemProps3.xml><?xml version="1.0" encoding="utf-8"?>
<ds:datastoreItem xmlns:ds="http://schemas.openxmlformats.org/officeDocument/2006/customXml" ds:itemID="{7670D707-2EBE-4E8B-9494-7BF7E4AC40E9}"/>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31</Slides>
  <Notes>0</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GradientRiseVTI</vt:lpstr>
      <vt:lpstr>GradientRiseVTI</vt:lpstr>
      <vt:lpstr>FAir use notice</vt:lpstr>
      <vt:lpstr>OBJECT ORIENTED PROGRAMMING</vt:lpstr>
      <vt:lpstr>Table of contents</vt:lpstr>
      <vt:lpstr>Introduction to the Course</vt:lpstr>
      <vt:lpstr>Object Oriented Programming</vt:lpstr>
      <vt:lpstr>Object Oriented Programming concepts</vt:lpstr>
      <vt:lpstr>Object Oriented Programming concepts</vt:lpstr>
      <vt:lpstr>Object Oriented Programming concepts</vt:lpstr>
      <vt:lpstr>Object Oriented Programming concepts</vt:lpstr>
      <vt:lpstr>Object Oriented Programming concepts</vt:lpstr>
      <vt:lpstr>Object Oriented Programming concepts</vt:lpstr>
      <vt:lpstr>Object Oriented Programming concepts</vt:lpstr>
      <vt:lpstr>History of JAVA</vt:lpstr>
      <vt:lpstr>Contd.</vt:lpstr>
      <vt:lpstr>PowerPoint Presentation</vt:lpstr>
      <vt:lpstr>Features of java</vt:lpstr>
      <vt:lpstr>Features of java</vt:lpstr>
      <vt:lpstr>A SIMPLE JAVA Program</vt:lpstr>
      <vt:lpstr>Compiling &amp; Running a Java Program</vt:lpstr>
      <vt:lpstr>Compiling &amp; Running a Java Program</vt:lpstr>
      <vt:lpstr>Compiling and Running a java Program</vt:lpstr>
      <vt:lpstr>Execution model of JAVA</vt:lpstr>
      <vt:lpstr>A SIMPLE JAVA Program</vt:lpstr>
      <vt:lpstr>Understanding A simple JAVA Program</vt:lpstr>
      <vt:lpstr>Understanding A simple JAVA Program</vt:lpstr>
      <vt:lpstr>Understanding A simple JAVA Program</vt:lpstr>
      <vt:lpstr>Understanding A simple JAVA Program</vt:lpstr>
      <vt:lpstr>Understanding A simple JAVA Program</vt:lpstr>
      <vt:lpstr>Understanding A simple JAVA Program</vt:lpstr>
      <vt:lpstr>Understanding A simple JAVA Program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330</cp:revision>
  <dcterms:created xsi:type="dcterms:W3CDTF">2021-05-30T21:25:00Z</dcterms:created>
  <dcterms:modified xsi:type="dcterms:W3CDTF">2021-05-31T02:56:28Z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0x0101007DEF4F2B9C1B4D48BDD2C7F6E3239669</vt:lpwstr>
  </property>
</Properties>
</file>