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266" r:id="rId6"/>
    <p:sldId id="267" r:id="rId7"/>
    <p:sldId id="260" r:id="rId8"/>
    <p:sldId id="278" r:id="rId9"/>
    <p:sldId id="269"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7B2BB-2CB6-301C-8162-DB731E33620A}" v="817" dt="2021-06-08T20:15:31.187"/>
    <p1510:client id="{F8BCF5AD-C74B-121C-16AE-3AA0E5C2D571}" v="4" dt="2021-05-31T02:58:38.817"/>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3.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June 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Bitwise operators can be applied to the integer types, long, int, short, char, and byte.</a:t>
            </a:r>
          </a:p>
          <a:p>
            <a:r>
              <a:rPr lang="en-US">
                <a:ea typeface="+mn-lt"/>
                <a:cs typeface="+mn-lt"/>
              </a:rPr>
              <a:t>Manipulate the bits within an integer</a:t>
            </a:r>
            <a:endParaRPr lang="en-US"/>
          </a:p>
          <a:p>
            <a:r>
              <a:rPr lang="en-US">
                <a:ea typeface="+mn-lt"/>
                <a:cs typeface="+mn-lt"/>
              </a:rPr>
              <a:t>All the integer types are represented by binary numbers of varying bit widths</a:t>
            </a:r>
            <a:endParaRPr lang="en-US"/>
          </a:p>
          <a:p>
            <a:r>
              <a:rPr lang="en-US">
                <a:ea typeface="+mn-lt"/>
                <a:cs typeface="+mn-lt"/>
              </a:rPr>
              <a:t>They can represent negative values(as two’s compliment) as well as positive ones.</a:t>
            </a:r>
            <a:endParaRPr lang="en-US"/>
          </a:p>
        </p:txBody>
      </p:sp>
    </p:spTree>
    <p:extLst>
      <p:ext uri="{BB962C8B-B14F-4D97-AF65-F5344CB8AC3E}">
        <p14:creationId xmlns:p14="http://schemas.microsoft.com/office/powerpoint/2010/main" val="367466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3000" spc="750">
                <a:solidFill>
                  <a:schemeClr val="bg1"/>
                </a:solidFill>
              </a:rPr>
              <a:t>Bitwise operators</a:t>
            </a:r>
          </a:p>
        </p:txBody>
      </p:sp>
      <p:pic>
        <p:nvPicPr>
          <p:cNvPr id="6" name="Picture 6" descr="Table&#10;&#10;Description automatically generated">
            <a:extLst>
              <a:ext uri="{FF2B5EF4-FFF2-40B4-BE49-F238E27FC236}">
                <a16:creationId xmlns:a16="http://schemas.microsoft.com/office/drawing/2014/main" id="{D15BA86B-4D48-4262-BE8D-06ABC20817B9}"/>
              </a:ext>
            </a:extLst>
          </p:cNvPr>
          <p:cNvPicPr>
            <a:picLocks noGrp="1" noChangeAspect="1"/>
          </p:cNvPicPr>
          <p:nvPr>
            <p:ph idx="1"/>
          </p:nvPr>
        </p:nvPicPr>
        <p:blipFill>
          <a:blip r:embed="rId2"/>
          <a:stretch>
            <a:fillRect/>
          </a:stretch>
        </p:blipFill>
        <p:spPr>
          <a:xfrm>
            <a:off x="4700308" y="457200"/>
            <a:ext cx="6820760" cy="5951114"/>
          </a:xfrm>
          <a:prstGeom prst="rect">
            <a:avLst/>
          </a:prstGeom>
        </p:spPr>
      </p:pic>
    </p:spTree>
    <p:extLst>
      <p:ext uri="{BB962C8B-B14F-4D97-AF65-F5344CB8AC3E}">
        <p14:creationId xmlns:p14="http://schemas.microsoft.com/office/powerpoint/2010/main" val="66709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The Bitwise Logical Operators</a:t>
            </a:r>
            <a:endParaRPr lang="en-US"/>
          </a:p>
          <a:p>
            <a:pPr marL="0" indent="0">
              <a:buNone/>
            </a:pPr>
            <a:r>
              <a:rPr lang="en-US" dirty="0">
                <a:ea typeface="+mn-lt"/>
                <a:cs typeface="+mn-lt"/>
              </a:rPr>
              <a:t>                    </a:t>
            </a:r>
            <a:r>
              <a:rPr lang="en-US" b="1">
                <a:ea typeface="+mn-lt"/>
                <a:cs typeface="+mn-lt"/>
              </a:rPr>
              <a:t>                        &amp;          |          ^         ~</a:t>
            </a:r>
            <a:endParaRPr lang="en-US" b="1"/>
          </a:p>
        </p:txBody>
      </p:sp>
      <p:pic>
        <p:nvPicPr>
          <p:cNvPr id="8" name="Picture 9" descr="Table&#10;&#10;Description automatically generated">
            <a:extLst>
              <a:ext uri="{FF2B5EF4-FFF2-40B4-BE49-F238E27FC236}">
                <a16:creationId xmlns:a16="http://schemas.microsoft.com/office/drawing/2014/main" id="{A0045197-0F05-42B7-B4B4-42DEEDAB64BE}"/>
              </a:ext>
            </a:extLst>
          </p:cNvPr>
          <p:cNvPicPr>
            <a:picLocks noChangeAspect="1"/>
          </p:cNvPicPr>
          <p:nvPr/>
        </p:nvPicPr>
        <p:blipFill>
          <a:blip r:embed="rId2"/>
          <a:stretch>
            <a:fillRect/>
          </a:stretch>
        </p:blipFill>
        <p:spPr>
          <a:xfrm>
            <a:off x="1412631" y="3486478"/>
            <a:ext cx="9689122" cy="1799812"/>
          </a:xfrm>
          <a:prstGeom prst="rect">
            <a:avLst/>
          </a:prstGeom>
        </p:spPr>
      </p:pic>
    </p:spTree>
    <p:extLst>
      <p:ext uri="{BB962C8B-B14F-4D97-AF65-F5344CB8AC3E}">
        <p14:creationId xmlns:p14="http://schemas.microsoft.com/office/powerpoint/2010/main" val="79096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pPr marL="0" indent="0">
              <a:buNone/>
            </a:pPr>
            <a:r>
              <a:rPr lang="en-US" b="1">
                <a:ea typeface="+mn-lt"/>
                <a:cs typeface="+mn-lt"/>
              </a:rPr>
              <a:t>The Bitwise NOT</a:t>
            </a:r>
            <a:endParaRPr lang="en-US" b="1"/>
          </a:p>
          <a:p>
            <a:r>
              <a:rPr lang="en-US">
                <a:ea typeface="+mn-lt"/>
                <a:cs typeface="+mn-lt"/>
              </a:rPr>
              <a:t>Number 42 in binary is 00101010</a:t>
            </a:r>
            <a:endParaRPr lang="en-US"/>
          </a:p>
          <a:p>
            <a:r>
              <a:rPr lang="en-US">
                <a:ea typeface="+mn-lt"/>
                <a:cs typeface="+mn-lt"/>
              </a:rPr>
              <a:t>After Bitwise NOT operation the value is 11010101</a:t>
            </a:r>
            <a:endParaRPr lang="en-US"/>
          </a:p>
          <a:p>
            <a:pPr marL="0" indent="0">
              <a:buNone/>
            </a:pPr>
            <a:r>
              <a:rPr lang="en-US" b="1">
                <a:ea typeface="+mn-lt"/>
                <a:cs typeface="+mn-lt"/>
              </a:rPr>
              <a:t>The Bitwise AND</a:t>
            </a:r>
            <a:endParaRPr lang="en-US" b="1"/>
          </a:p>
        </p:txBody>
      </p:sp>
      <p:pic>
        <p:nvPicPr>
          <p:cNvPr id="3" name="Picture 4" descr="Text&#10;&#10;Description automatically generated">
            <a:extLst>
              <a:ext uri="{FF2B5EF4-FFF2-40B4-BE49-F238E27FC236}">
                <a16:creationId xmlns:a16="http://schemas.microsoft.com/office/drawing/2014/main" id="{36E4761D-8B52-4371-95E9-9CC0535E427C}"/>
              </a:ext>
            </a:extLst>
          </p:cNvPr>
          <p:cNvPicPr>
            <a:picLocks noChangeAspect="1"/>
          </p:cNvPicPr>
          <p:nvPr/>
        </p:nvPicPr>
        <p:blipFill>
          <a:blip r:embed="rId2"/>
          <a:stretch>
            <a:fillRect/>
          </a:stretch>
        </p:blipFill>
        <p:spPr>
          <a:xfrm>
            <a:off x="3698631" y="3920604"/>
            <a:ext cx="3241430" cy="1820559"/>
          </a:xfrm>
          <a:prstGeom prst="rect">
            <a:avLst/>
          </a:prstGeom>
        </p:spPr>
      </p:pic>
    </p:spTree>
    <p:extLst>
      <p:ext uri="{BB962C8B-B14F-4D97-AF65-F5344CB8AC3E}">
        <p14:creationId xmlns:p14="http://schemas.microsoft.com/office/powerpoint/2010/main" val="92934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pPr marL="0" indent="0">
              <a:buNone/>
            </a:pPr>
            <a:r>
              <a:rPr lang="en-US" b="1">
                <a:ea typeface="+mn-lt"/>
                <a:cs typeface="+mn-lt"/>
              </a:rPr>
              <a:t>The Bitwise OR</a:t>
            </a:r>
            <a:endParaRPr lang="en-US" b="1"/>
          </a:p>
          <a:p>
            <a:pPr marL="0" indent="0">
              <a:buNone/>
            </a:pPr>
            <a:endParaRPr lang="en-US" b="1" dirty="0">
              <a:ea typeface="+mn-lt"/>
              <a:cs typeface="+mn-lt"/>
            </a:endParaRPr>
          </a:p>
          <a:p>
            <a:pPr marL="0" indent="0">
              <a:buNone/>
            </a:pPr>
            <a:endParaRPr lang="en-US" b="1" dirty="0">
              <a:ea typeface="+mn-lt"/>
              <a:cs typeface="+mn-lt"/>
            </a:endParaRPr>
          </a:p>
          <a:p>
            <a:pPr marL="0" indent="0">
              <a:buNone/>
            </a:pPr>
            <a:endParaRPr lang="en-US" b="1" dirty="0">
              <a:ea typeface="+mn-lt"/>
              <a:cs typeface="+mn-lt"/>
            </a:endParaRPr>
          </a:p>
          <a:p>
            <a:pPr marL="0" indent="0">
              <a:buNone/>
            </a:pPr>
            <a:r>
              <a:rPr lang="en-US" b="1">
                <a:ea typeface="+mn-lt"/>
                <a:cs typeface="+mn-lt"/>
              </a:rPr>
              <a:t>The Bitwise XOR</a:t>
            </a:r>
            <a:endParaRPr lang="en-US" b="1"/>
          </a:p>
        </p:txBody>
      </p:sp>
      <p:pic>
        <p:nvPicPr>
          <p:cNvPr id="5" name="Picture 5" descr="Text&#10;&#10;Description automatically generated">
            <a:extLst>
              <a:ext uri="{FF2B5EF4-FFF2-40B4-BE49-F238E27FC236}">
                <a16:creationId xmlns:a16="http://schemas.microsoft.com/office/drawing/2014/main" id="{E19F4B37-D69B-4633-B98D-BFCDD0A6C5FA}"/>
              </a:ext>
            </a:extLst>
          </p:cNvPr>
          <p:cNvPicPr>
            <a:picLocks noChangeAspect="1"/>
          </p:cNvPicPr>
          <p:nvPr/>
        </p:nvPicPr>
        <p:blipFill>
          <a:blip r:embed="rId2"/>
          <a:stretch>
            <a:fillRect/>
          </a:stretch>
        </p:blipFill>
        <p:spPr>
          <a:xfrm>
            <a:off x="3735753" y="2403597"/>
            <a:ext cx="2590800" cy="3457575"/>
          </a:xfrm>
          <a:prstGeom prst="rect">
            <a:avLst/>
          </a:prstGeom>
        </p:spPr>
      </p:pic>
    </p:spTree>
    <p:extLst>
      <p:ext uri="{BB962C8B-B14F-4D97-AF65-F5344CB8AC3E}">
        <p14:creationId xmlns:p14="http://schemas.microsoft.com/office/powerpoint/2010/main" val="125752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b="1">
                <a:ea typeface="+mn-lt"/>
                <a:cs typeface="+mn-lt"/>
              </a:rPr>
              <a:t>The shift left operator</a:t>
            </a:r>
            <a:endParaRPr lang="en-US" b="1"/>
          </a:p>
          <a:p>
            <a:pPr lvl="2"/>
            <a:r>
              <a:rPr lang="en-US" sz="2400">
                <a:ea typeface="+mn-lt"/>
                <a:cs typeface="+mn-lt"/>
              </a:rPr>
              <a:t>value &lt;&lt; num</a:t>
            </a:r>
            <a:endParaRPr lang="en-US" sz="2400"/>
          </a:p>
          <a:p>
            <a:endParaRPr lang="en-US"/>
          </a:p>
          <a:p>
            <a:r>
              <a:rPr lang="en-US">
                <a:ea typeface="+mn-lt"/>
                <a:cs typeface="+mn-lt"/>
              </a:rPr>
              <a:t>The&lt;&lt; moves all the bits in the specified value to the left by the number of bit positions specified by num.</a:t>
            </a:r>
            <a:endParaRPr lang="en-US"/>
          </a:p>
        </p:txBody>
      </p:sp>
    </p:spTree>
    <p:extLst>
      <p:ext uri="{BB962C8B-B14F-4D97-AF65-F5344CB8AC3E}">
        <p14:creationId xmlns:p14="http://schemas.microsoft.com/office/powerpoint/2010/main" val="291504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3000" spc="750" dirty="0">
                <a:solidFill>
                  <a:schemeClr val="bg1"/>
                </a:solidFill>
              </a:rPr>
              <a:t>Example </a:t>
            </a:r>
            <a:r>
              <a:rPr lang="en-US" sz="3000" spc="750">
                <a:solidFill>
                  <a:schemeClr val="bg1"/>
                </a:solidFill>
              </a:rPr>
              <a:t>Program</a:t>
            </a:r>
            <a:endParaRPr lang="en-US">
              <a:solidFill>
                <a:schemeClr val="bg1"/>
              </a:solidFill>
            </a:endParaRPr>
          </a:p>
        </p:txBody>
      </p:sp>
      <p:pic>
        <p:nvPicPr>
          <p:cNvPr id="3" name="Picture 4" descr="Text&#10;&#10;Description automatically generated">
            <a:extLst>
              <a:ext uri="{FF2B5EF4-FFF2-40B4-BE49-F238E27FC236}">
                <a16:creationId xmlns:a16="http://schemas.microsoft.com/office/drawing/2014/main" id="{88465251-C302-4119-A4DA-1135DC9E79F1}"/>
              </a:ext>
            </a:extLst>
          </p:cNvPr>
          <p:cNvPicPr>
            <a:picLocks noGrp="1" noChangeAspect="1"/>
          </p:cNvPicPr>
          <p:nvPr>
            <p:ph idx="1"/>
          </p:nvPr>
        </p:nvPicPr>
        <p:blipFill>
          <a:blip r:embed="rId2"/>
          <a:stretch>
            <a:fillRect/>
          </a:stretch>
        </p:blipFill>
        <p:spPr>
          <a:xfrm>
            <a:off x="4503619" y="1656276"/>
            <a:ext cx="7214138" cy="3552962"/>
          </a:xfrm>
          <a:prstGeom prst="rect">
            <a:avLst/>
          </a:prstGeom>
        </p:spPr>
      </p:pic>
    </p:spTree>
    <p:extLst>
      <p:ext uri="{BB962C8B-B14F-4D97-AF65-F5344CB8AC3E}">
        <p14:creationId xmlns:p14="http://schemas.microsoft.com/office/powerpoint/2010/main" val="380321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13&lt;&lt;2 = 52</a:t>
            </a:r>
            <a:endParaRPr lang="en-US" b="1"/>
          </a:p>
          <a:p>
            <a:endParaRPr lang="en-US"/>
          </a:p>
          <a:p>
            <a:r>
              <a:rPr lang="en-US">
                <a:ea typeface="+mn-lt"/>
                <a:cs typeface="+mn-lt"/>
              </a:rPr>
              <a:t>13 in binary is </a:t>
            </a:r>
            <a:endParaRPr lang="en-US"/>
          </a:p>
          <a:p>
            <a:r>
              <a:rPr lang="en-US" b="1">
                <a:ea typeface="+mn-lt"/>
                <a:cs typeface="+mn-lt"/>
              </a:rPr>
              <a:t>00000000000000000000000000001101</a:t>
            </a:r>
            <a:endParaRPr lang="en-US" b="1"/>
          </a:p>
          <a:p>
            <a:endParaRPr lang="en-US"/>
          </a:p>
          <a:p>
            <a:r>
              <a:rPr lang="en-US">
                <a:ea typeface="+mn-lt"/>
                <a:cs typeface="+mn-lt"/>
              </a:rPr>
              <a:t>shift left 2 positions and fill right bits with 0s, you obtain: </a:t>
            </a:r>
            <a:endParaRPr lang="en-US"/>
          </a:p>
          <a:p>
            <a:r>
              <a:rPr lang="en-US" b="1">
                <a:ea typeface="+mn-lt"/>
                <a:cs typeface="+mn-lt"/>
              </a:rPr>
              <a:t>00000000000000000000000000110100</a:t>
            </a:r>
            <a:endParaRPr lang="en-US" b="1"/>
          </a:p>
        </p:txBody>
      </p:sp>
    </p:spTree>
    <p:extLst>
      <p:ext uri="{BB962C8B-B14F-4D97-AF65-F5344CB8AC3E}">
        <p14:creationId xmlns:p14="http://schemas.microsoft.com/office/powerpoint/2010/main" val="231840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b="1">
                <a:ea typeface="+mn-lt"/>
                <a:cs typeface="+mn-lt"/>
              </a:rPr>
              <a:t>The right shift operator</a:t>
            </a:r>
          </a:p>
          <a:p>
            <a:pPr lvl="2"/>
            <a:r>
              <a:rPr lang="en-US" sz="2400">
                <a:ea typeface="+mn-lt"/>
                <a:cs typeface="+mn-lt"/>
              </a:rPr>
              <a:t>value &gt;&gt; num</a:t>
            </a:r>
            <a:endParaRPr lang="en-US" sz="2400"/>
          </a:p>
          <a:p>
            <a:endParaRPr lang="en-US"/>
          </a:p>
          <a:p>
            <a:r>
              <a:rPr lang="en-US">
                <a:ea typeface="+mn-lt"/>
                <a:cs typeface="+mn-lt"/>
              </a:rPr>
              <a:t>The &gt;&gt; moves all the bits in the specified value to the right by the number of bit positions specified by num.</a:t>
            </a:r>
            <a:endParaRPr lang="en-US"/>
          </a:p>
          <a:p>
            <a:endParaRPr lang="en-US" dirty="0"/>
          </a:p>
        </p:txBody>
      </p:sp>
    </p:spTree>
    <p:extLst>
      <p:ext uri="{BB962C8B-B14F-4D97-AF65-F5344CB8AC3E}">
        <p14:creationId xmlns:p14="http://schemas.microsoft.com/office/powerpoint/2010/main" val="395783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820635-F438-4C3B-9242-E4BAE243BE5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 Program</a:t>
            </a:r>
          </a:p>
        </p:txBody>
      </p:sp>
      <p:pic>
        <p:nvPicPr>
          <p:cNvPr id="4" name="Picture 4" descr="Text&#10;&#10;Description automatically generated">
            <a:extLst>
              <a:ext uri="{FF2B5EF4-FFF2-40B4-BE49-F238E27FC236}">
                <a16:creationId xmlns:a16="http://schemas.microsoft.com/office/drawing/2014/main" id="{2FD13B83-3B87-4EEB-8A63-BF157EA23B45}"/>
              </a:ext>
            </a:extLst>
          </p:cNvPr>
          <p:cNvPicPr>
            <a:picLocks noGrp="1" noChangeAspect="1"/>
          </p:cNvPicPr>
          <p:nvPr>
            <p:ph idx="1"/>
          </p:nvPr>
        </p:nvPicPr>
        <p:blipFill>
          <a:blip r:embed="rId2"/>
          <a:stretch>
            <a:fillRect/>
          </a:stretch>
        </p:blipFill>
        <p:spPr>
          <a:xfrm>
            <a:off x="4503619" y="1557081"/>
            <a:ext cx="7214138" cy="3751351"/>
          </a:xfrm>
          <a:prstGeom prst="rect">
            <a:avLst/>
          </a:prstGeom>
        </p:spPr>
      </p:pic>
    </p:spTree>
    <p:extLst>
      <p:ext uri="{BB962C8B-B14F-4D97-AF65-F5344CB8AC3E}">
        <p14:creationId xmlns:p14="http://schemas.microsoft.com/office/powerpoint/2010/main" val="179200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Explanation of 20&gt;&gt;2 = 5</a:t>
            </a:r>
            <a:endParaRPr lang="en-US"/>
          </a:p>
          <a:p>
            <a:endParaRPr lang="en-US"/>
          </a:p>
          <a:p>
            <a:r>
              <a:rPr lang="en-US">
                <a:ea typeface="+mn-lt"/>
                <a:cs typeface="+mn-lt"/>
              </a:rPr>
              <a:t>20 in binary is: </a:t>
            </a:r>
            <a:endParaRPr lang="en-US"/>
          </a:p>
          <a:p>
            <a:r>
              <a:rPr lang="en-US" b="1">
                <a:ea typeface="+mn-lt"/>
                <a:cs typeface="+mn-lt"/>
              </a:rPr>
              <a:t>00000000000000000000000000010100</a:t>
            </a:r>
            <a:endParaRPr lang="en-US" b="1"/>
          </a:p>
          <a:p>
            <a:endParaRPr lang="en-US"/>
          </a:p>
          <a:p>
            <a:r>
              <a:rPr lang="en-US">
                <a:ea typeface="+mn-lt"/>
                <a:cs typeface="+mn-lt"/>
              </a:rPr>
              <a:t>shift all bits 2 positions to right</a:t>
            </a:r>
          </a:p>
          <a:p>
            <a:r>
              <a:rPr lang="en-US" b="1">
                <a:ea typeface="+mn-lt"/>
                <a:cs typeface="+mn-lt"/>
              </a:rPr>
              <a:t>00000000000000000000000000000101</a:t>
            </a:r>
            <a:endParaRPr lang="en-US" b="1"/>
          </a:p>
          <a:p>
            <a:endParaRPr lang="en-US" dirty="0"/>
          </a:p>
        </p:txBody>
      </p:sp>
    </p:spTree>
    <p:extLst>
      <p:ext uri="{BB962C8B-B14F-4D97-AF65-F5344CB8AC3E}">
        <p14:creationId xmlns:p14="http://schemas.microsoft.com/office/powerpoint/2010/main" val="330489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Explanations of -1&gt;&gt;2 = -1</a:t>
            </a:r>
            <a:endParaRPr lang="en-US"/>
          </a:p>
          <a:p>
            <a:endParaRPr lang="en-US"/>
          </a:p>
          <a:p>
            <a:r>
              <a:rPr lang="en-US">
                <a:ea typeface="+mn-lt"/>
                <a:cs typeface="+mn-lt"/>
              </a:rPr>
              <a:t>-1 in binary is:</a:t>
            </a:r>
          </a:p>
          <a:p>
            <a:r>
              <a:rPr lang="en-US" b="1">
                <a:ea typeface="+mn-lt"/>
                <a:cs typeface="+mn-lt"/>
              </a:rPr>
              <a:t>11111111111111111111111111111111</a:t>
            </a:r>
            <a:endParaRPr lang="en-US" b="1"/>
          </a:p>
          <a:p>
            <a:endParaRPr lang="en-US"/>
          </a:p>
          <a:p>
            <a:r>
              <a:rPr lang="en-US">
                <a:ea typeface="+mn-lt"/>
                <a:cs typeface="+mn-lt"/>
              </a:rPr>
              <a:t>shift all bits 2 positions to the right AND insert 1's to left you obtain</a:t>
            </a:r>
            <a:endParaRPr lang="en-US"/>
          </a:p>
          <a:p>
            <a:r>
              <a:rPr lang="en-US" b="1">
                <a:ea typeface="+mn-lt"/>
                <a:cs typeface="+mn-lt"/>
              </a:rPr>
              <a:t>11111111111111111111111111111111</a:t>
            </a:r>
          </a:p>
          <a:p>
            <a:endParaRPr lang="en-US" dirty="0"/>
          </a:p>
          <a:p>
            <a:endParaRPr lang="en-US" dirty="0"/>
          </a:p>
        </p:txBody>
      </p:sp>
    </p:spTree>
    <p:extLst>
      <p:ext uri="{BB962C8B-B14F-4D97-AF65-F5344CB8AC3E}">
        <p14:creationId xmlns:p14="http://schemas.microsoft.com/office/powerpoint/2010/main" val="314998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Bitwise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b="1">
                <a:ea typeface="+mn-lt"/>
                <a:cs typeface="+mn-lt"/>
              </a:rPr>
              <a:t>The Unsigned Right Shift</a:t>
            </a:r>
          </a:p>
          <a:p>
            <a:r>
              <a:rPr lang="en-US">
                <a:ea typeface="+mn-lt"/>
                <a:cs typeface="+mn-lt"/>
              </a:rPr>
              <a:t>&gt;&gt; operator automatically fills the high-order bit with its previous contents each time a shift occurs.</a:t>
            </a:r>
            <a:endParaRPr lang="en-US"/>
          </a:p>
          <a:p>
            <a:r>
              <a:rPr lang="en-US">
                <a:ea typeface="+mn-lt"/>
                <a:cs typeface="+mn-lt"/>
              </a:rPr>
              <a:t>This is undesirable sometimes therefore, &gt;&gt;&gt; is used.</a:t>
            </a:r>
            <a:endParaRPr lang="en-US"/>
          </a:p>
          <a:p>
            <a:r>
              <a:rPr lang="en-US">
                <a:ea typeface="+mn-lt"/>
                <a:cs typeface="+mn-lt"/>
              </a:rPr>
              <a:t>int a = -1;</a:t>
            </a:r>
            <a:endParaRPr lang="en-US"/>
          </a:p>
          <a:p>
            <a:r>
              <a:rPr lang="en-US">
                <a:ea typeface="+mn-lt"/>
                <a:cs typeface="+mn-lt"/>
              </a:rPr>
              <a:t>a = a &gt;&gt;&gt; 24;</a:t>
            </a:r>
            <a:endParaRPr lang="en-US"/>
          </a:p>
          <a:p>
            <a:r>
              <a:rPr lang="en-US">
                <a:ea typeface="+mn-lt"/>
                <a:cs typeface="+mn-lt"/>
              </a:rPr>
              <a:t>11111111 11111111 11111111 11111111 –1 in binary as an int</a:t>
            </a:r>
            <a:endParaRPr lang="en-US"/>
          </a:p>
          <a:p>
            <a:r>
              <a:rPr lang="en-US">
                <a:ea typeface="+mn-lt"/>
                <a:cs typeface="+mn-lt"/>
              </a:rPr>
              <a:t>&gt;&gt;&gt;24 00000000 00000000 00000000 11111111 255 in binary as an int</a:t>
            </a:r>
            <a:endParaRPr lang="en-US"/>
          </a:p>
          <a:p>
            <a:endParaRPr lang="en-US" dirty="0"/>
          </a:p>
        </p:txBody>
      </p:sp>
    </p:spTree>
    <p:extLst>
      <p:ext uri="{BB962C8B-B14F-4D97-AF65-F5344CB8AC3E}">
        <p14:creationId xmlns:p14="http://schemas.microsoft.com/office/powerpoint/2010/main" val="249049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 program</a:t>
            </a:r>
          </a:p>
        </p:txBody>
      </p:sp>
      <p:pic>
        <p:nvPicPr>
          <p:cNvPr id="3" name="Picture 4" descr="Text&#10;&#10;Description automatically generated">
            <a:extLst>
              <a:ext uri="{FF2B5EF4-FFF2-40B4-BE49-F238E27FC236}">
                <a16:creationId xmlns:a16="http://schemas.microsoft.com/office/drawing/2014/main" id="{F0E514B8-1074-476B-B8DB-8CEA887F2904}"/>
              </a:ext>
            </a:extLst>
          </p:cNvPr>
          <p:cNvPicPr>
            <a:picLocks noGrp="1" noChangeAspect="1"/>
          </p:cNvPicPr>
          <p:nvPr>
            <p:ph idx="1"/>
          </p:nvPr>
        </p:nvPicPr>
        <p:blipFill>
          <a:blip r:embed="rId2"/>
          <a:stretch>
            <a:fillRect/>
          </a:stretch>
        </p:blipFill>
        <p:spPr>
          <a:xfrm>
            <a:off x="4503619" y="979950"/>
            <a:ext cx="7214138" cy="4905614"/>
          </a:xfrm>
          <a:prstGeom prst="rect">
            <a:avLst/>
          </a:prstGeom>
        </p:spPr>
      </p:pic>
    </p:spTree>
    <p:extLst>
      <p:ext uri="{BB962C8B-B14F-4D97-AF65-F5344CB8AC3E}">
        <p14:creationId xmlns:p14="http://schemas.microsoft.com/office/powerpoint/2010/main" val="30064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Reational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The outcome of these operations is a Boolean value.</a:t>
            </a:r>
          </a:p>
          <a:p>
            <a:r>
              <a:rPr lang="en-US">
                <a:ea typeface="+mn-lt"/>
                <a:cs typeface="+mn-lt"/>
              </a:rPr>
              <a:t>The relational operators are most frequently used in the expressions that control the if statement and the various loop statements.</a:t>
            </a:r>
            <a:endParaRPr lang="en-US"/>
          </a:p>
          <a:p>
            <a:endParaRPr lang="en-US" dirty="0"/>
          </a:p>
        </p:txBody>
      </p:sp>
      <p:pic>
        <p:nvPicPr>
          <p:cNvPr id="3" name="Picture 4" descr="Application&#10;&#10;Description automatically generated">
            <a:extLst>
              <a:ext uri="{FF2B5EF4-FFF2-40B4-BE49-F238E27FC236}">
                <a16:creationId xmlns:a16="http://schemas.microsoft.com/office/drawing/2014/main" id="{4DAFB241-54DF-4119-9CBF-FF150516D3D4}"/>
              </a:ext>
            </a:extLst>
          </p:cNvPr>
          <p:cNvPicPr>
            <a:picLocks noChangeAspect="1"/>
          </p:cNvPicPr>
          <p:nvPr/>
        </p:nvPicPr>
        <p:blipFill>
          <a:blip r:embed="rId2"/>
          <a:stretch>
            <a:fillRect/>
          </a:stretch>
        </p:blipFill>
        <p:spPr>
          <a:xfrm>
            <a:off x="1578706" y="3502663"/>
            <a:ext cx="9249508" cy="2588057"/>
          </a:xfrm>
          <a:prstGeom prst="rect">
            <a:avLst/>
          </a:prstGeom>
        </p:spPr>
      </p:pic>
    </p:spTree>
    <p:extLst>
      <p:ext uri="{BB962C8B-B14F-4D97-AF65-F5344CB8AC3E}">
        <p14:creationId xmlns:p14="http://schemas.microsoft.com/office/powerpoint/2010/main" val="2448511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Boolean logical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1770341"/>
            <a:ext cx="4207518" cy="4301275"/>
          </a:xfrm>
        </p:spPr>
        <p:txBody>
          <a:bodyPr vert="horz" lIns="0" tIns="0" rIns="0" bIns="0" rtlCol="0" anchor="t">
            <a:normAutofit/>
          </a:bodyPr>
          <a:lstStyle/>
          <a:p>
            <a:r>
              <a:rPr lang="en-US">
                <a:ea typeface="+mn-lt"/>
                <a:cs typeface="+mn-lt"/>
              </a:rPr>
              <a:t>The Boolean logical operators operate only on boolean operands.</a:t>
            </a:r>
          </a:p>
          <a:p>
            <a:r>
              <a:rPr lang="en-US">
                <a:ea typeface="+mn-lt"/>
                <a:cs typeface="+mn-lt"/>
              </a:rPr>
              <a:t>All the binary logical operators combine two boolean values to form a resultant Boolean value.</a:t>
            </a:r>
          </a:p>
          <a:p>
            <a:endParaRPr lang="en-US" dirty="0"/>
          </a:p>
        </p:txBody>
      </p:sp>
      <p:pic>
        <p:nvPicPr>
          <p:cNvPr id="5" name="Picture 5">
            <a:extLst>
              <a:ext uri="{FF2B5EF4-FFF2-40B4-BE49-F238E27FC236}">
                <a16:creationId xmlns:a16="http://schemas.microsoft.com/office/drawing/2014/main" id="{45A5F054-4925-4031-8EBE-0F4D9B866814}"/>
              </a:ext>
            </a:extLst>
          </p:cNvPr>
          <p:cNvPicPr>
            <a:picLocks noChangeAspect="1"/>
          </p:cNvPicPr>
          <p:nvPr/>
        </p:nvPicPr>
        <p:blipFill rotWithShape="1">
          <a:blip r:embed="rId2"/>
          <a:srcRect l="449" t="625" r="52246" b="625"/>
          <a:stretch/>
        </p:blipFill>
        <p:spPr>
          <a:xfrm>
            <a:off x="6209323" y="1768033"/>
            <a:ext cx="3994723" cy="3966806"/>
          </a:xfrm>
          <a:prstGeom prst="rect">
            <a:avLst/>
          </a:prstGeom>
        </p:spPr>
      </p:pic>
    </p:spTree>
    <p:extLst>
      <p:ext uri="{BB962C8B-B14F-4D97-AF65-F5344CB8AC3E}">
        <p14:creationId xmlns:p14="http://schemas.microsoft.com/office/powerpoint/2010/main" val="50701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24CE66-694B-4250-B0AB-D3F411908F1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Example program</a:t>
            </a:r>
            <a:endParaRPr lang="en-US">
              <a:solidFill>
                <a:schemeClr val="bg1"/>
              </a:solidFill>
            </a:endParaRPr>
          </a:p>
        </p:txBody>
      </p:sp>
      <p:pic>
        <p:nvPicPr>
          <p:cNvPr id="9" name="Picture 10" descr="Text&#10;&#10;Description automatically generated">
            <a:extLst>
              <a:ext uri="{FF2B5EF4-FFF2-40B4-BE49-F238E27FC236}">
                <a16:creationId xmlns:a16="http://schemas.microsoft.com/office/drawing/2014/main" id="{97772660-B91C-4A29-804A-92FB935DB4CD}"/>
              </a:ext>
            </a:extLst>
          </p:cNvPr>
          <p:cNvPicPr>
            <a:picLocks noGrp="1" noChangeAspect="1"/>
          </p:cNvPicPr>
          <p:nvPr>
            <p:ph idx="1"/>
          </p:nvPr>
        </p:nvPicPr>
        <p:blipFill>
          <a:blip r:embed="rId2"/>
          <a:stretch>
            <a:fillRect/>
          </a:stretch>
        </p:blipFill>
        <p:spPr>
          <a:xfrm>
            <a:off x="4656460" y="217034"/>
            <a:ext cx="6455791" cy="6421198"/>
          </a:xfrm>
        </p:spPr>
      </p:pic>
    </p:spTree>
    <p:extLst>
      <p:ext uri="{BB962C8B-B14F-4D97-AF65-F5344CB8AC3E}">
        <p14:creationId xmlns:p14="http://schemas.microsoft.com/office/powerpoint/2010/main" val="380654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Reational operators</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b="1">
                <a:ea typeface="+mn-lt"/>
                <a:cs typeface="+mn-lt"/>
              </a:rPr>
              <a:t>Short-Circuit Logical Operators</a:t>
            </a:r>
            <a:endParaRPr lang="en-US" b="1"/>
          </a:p>
          <a:p>
            <a:r>
              <a:rPr lang="en-US" b="1">
                <a:ea typeface="+mn-lt"/>
                <a:cs typeface="+mn-lt"/>
              </a:rPr>
              <a:t>||</a:t>
            </a:r>
            <a:r>
              <a:rPr lang="en-US">
                <a:ea typeface="+mn-lt"/>
                <a:cs typeface="+mn-lt"/>
              </a:rPr>
              <a:t> the OR operator results in true when A is true, no matter what B is</a:t>
            </a:r>
            <a:endParaRPr lang="en-US"/>
          </a:p>
          <a:p>
            <a:r>
              <a:rPr lang="en-US" b="1">
                <a:ea typeface="+mn-lt"/>
                <a:cs typeface="+mn-lt"/>
              </a:rPr>
              <a:t>&amp;&amp;</a:t>
            </a:r>
            <a:r>
              <a:rPr lang="en-US" dirty="0">
                <a:ea typeface="+mn-lt"/>
                <a:cs typeface="+mn-lt"/>
              </a:rPr>
              <a:t> </a:t>
            </a:r>
            <a:r>
              <a:rPr lang="en-US">
                <a:ea typeface="+mn-lt"/>
                <a:cs typeface="+mn-lt"/>
              </a:rPr>
              <a:t>the AND operator results in false when A is false, no matter what B is.</a:t>
            </a:r>
          </a:p>
          <a:p>
            <a:endParaRPr lang="en-US" dirty="0">
              <a:ea typeface="+mn-lt"/>
              <a:cs typeface="+mn-lt"/>
            </a:endParaRPr>
          </a:p>
          <a:p>
            <a:r>
              <a:rPr lang="en-US">
                <a:ea typeface="+mn-lt"/>
                <a:cs typeface="+mn-lt"/>
              </a:rPr>
              <a:t>This is very useful when the right-hand operand depends on the value of the left one in order to function properly.</a:t>
            </a:r>
            <a:endParaRPr lang="en-US"/>
          </a:p>
          <a:p>
            <a:pPr lvl="1" indent="0">
              <a:buNone/>
            </a:pPr>
            <a:r>
              <a:rPr lang="en-US">
                <a:ea typeface="+mn-lt"/>
                <a:cs typeface="+mn-lt"/>
              </a:rPr>
              <a:t>if (denom != 0 &amp;&amp; num / denom &gt; 10) //short circuit AND</a:t>
            </a:r>
            <a:endParaRPr lang="en-US"/>
          </a:p>
          <a:p>
            <a:endParaRPr lang="en-US" dirty="0"/>
          </a:p>
        </p:txBody>
      </p:sp>
    </p:spTree>
    <p:extLst>
      <p:ext uri="{BB962C8B-B14F-4D97-AF65-F5344CB8AC3E}">
        <p14:creationId xmlns:p14="http://schemas.microsoft.com/office/powerpoint/2010/main" val="289962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35FD17-CB91-4403-A2FF-DE1CB89246C0}"/>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500" spc="750">
                <a:solidFill>
                  <a:schemeClr val="bg1"/>
                </a:solidFill>
              </a:rPr>
              <a:t>Operator precedence</a:t>
            </a:r>
          </a:p>
        </p:txBody>
      </p:sp>
      <p:pic>
        <p:nvPicPr>
          <p:cNvPr id="4" name="Picture 4" descr="Table&#10;&#10;Description automatically generated">
            <a:extLst>
              <a:ext uri="{FF2B5EF4-FFF2-40B4-BE49-F238E27FC236}">
                <a16:creationId xmlns:a16="http://schemas.microsoft.com/office/drawing/2014/main" id="{CF17A6FE-1FF8-4466-BFF3-0164465D3B42}"/>
              </a:ext>
            </a:extLst>
          </p:cNvPr>
          <p:cNvPicPr>
            <a:picLocks noGrp="1" noChangeAspect="1"/>
          </p:cNvPicPr>
          <p:nvPr>
            <p:ph idx="1"/>
          </p:nvPr>
        </p:nvPicPr>
        <p:blipFill>
          <a:blip r:embed="rId2"/>
          <a:stretch>
            <a:fillRect/>
          </a:stretch>
        </p:blipFill>
        <p:spPr>
          <a:xfrm>
            <a:off x="4376619" y="662673"/>
            <a:ext cx="7214138" cy="5530399"/>
          </a:xfrm>
          <a:prstGeom prst="rect">
            <a:avLst/>
          </a:prstGeom>
        </p:spPr>
      </p:pic>
    </p:spTree>
    <p:extLst>
      <p:ext uri="{BB962C8B-B14F-4D97-AF65-F5344CB8AC3E}">
        <p14:creationId xmlns:p14="http://schemas.microsoft.com/office/powerpoint/2010/main" val="99216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a:ea typeface="+mn-lt"/>
                <a:cs typeface="+mn-lt"/>
              </a:rPr>
              <a:t>Operators in Java</a:t>
            </a:r>
            <a:endParaRPr lang="en-US"/>
          </a:p>
          <a:p>
            <a:r>
              <a:rPr lang="en-US" sz="1600">
                <a:ea typeface="+mn-lt"/>
                <a:cs typeface="+mn-lt"/>
              </a:rPr>
              <a:t>Arithmetic operators</a:t>
            </a:r>
            <a:endParaRPr lang="en-US"/>
          </a:p>
          <a:p>
            <a:r>
              <a:rPr lang="en-US" sz="1600">
                <a:ea typeface="+mn-lt"/>
                <a:cs typeface="+mn-lt"/>
              </a:rPr>
              <a:t>Bitwise operators</a:t>
            </a:r>
            <a:endParaRPr lang="en-US"/>
          </a:p>
          <a:p>
            <a:r>
              <a:rPr lang="en-US" sz="1600">
                <a:ea typeface="+mn-lt"/>
                <a:cs typeface="+mn-lt"/>
              </a:rPr>
              <a:t>Relational Operators</a:t>
            </a:r>
            <a:endParaRPr lang="en-US"/>
          </a:p>
          <a:p>
            <a:r>
              <a:rPr lang="en-US" sz="1600">
                <a:ea typeface="+mn-lt"/>
                <a:cs typeface="+mn-lt"/>
              </a:rPr>
              <a:t>Logical Operators</a:t>
            </a:r>
            <a:endParaRPr lang="en-US"/>
          </a:p>
          <a:p>
            <a:r>
              <a:rPr lang="en-US" sz="1600">
                <a:ea typeface="+mn-lt"/>
                <a:cs typeface="+mn-lt"/>
              </a:rPr>
              <a:t>Operator Precedence</a:t>
            </a:r>
            <a:endParaRPr lang="en-US"/>
          </a:p>
          <a:p>
            <a:pPr marL="0" indent="0">
              <a:buNone/>
            </a:pPr>
            <a:endParaRPr lang="en-US" sz="1600"/>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558997" cy="3406187"/>
          </a:xfrm>
        </p:spPr>
        <p:txBody>
          <a:bodyPr vert="horz" lIns="0" tIns="0" rIns="0" bIns="0" rtlCol="0" anchor="b">
            <a:normAutofit/>
          </a:bodyPr>
          <a:lstStyle/>
          <a:p>
            <a:pPr algn="r"/>
            <a:r>
              <a:rPr lang="en-US" sz="3200" spc="750">
                <a:solidFill>
                  <a:schemeClr val="bg1"/>
                </a:solidFill>
              </a:rPr>
              <a:t>Arithmetic operators</a:t>
            </a:r>
            <a:endParaRPr lang="en-US">
              <a:solidFill>
                <a:schemeClr val="bg1"/>
              </a:solidFill>
            </a:endParaRPr>
          </a:p>
        </p:txBody>
      </p:sp>
      <p:pic>
        <p:nvPicPr>
          <p:cNvPr id="5" name="Picture 5" descr="Table&#10;&#10;Description automatically generated">
            <a:extLst>
              <a:ext uri="{FF2B5EF4-FFF2-40B4-BE49-F238E27FC236}">
                <a16:creationId xmlns:a16="http://schemas.microsoft.com/office/drawing/2014/main" id="{CF7AEB78-0931-4E05-83D6-D5D1D9C41A83}"/>
              </a:ext>
            </a:extLst>
          </p:cNvPr>
          <p:cNvPicPr>
            <a:picLocks noGrp="1" noChangeAspect="1"/>
          </p:cNvPicPr>
          <p:nvPr>
            <p:ph idx="1"/>
          </p:nvPr>
        </p:nvPicPr>
        <p:blipFill>
          <a:blip r:embed="rId2"/>
          <a:stretch>
            <a:fillRect/>
          </a:stretch>
        </p:blipFill>
        <p:spPr>
          <a:xfrm>
            <a:off x="4503619" y="736473"/>
            <a:ext cx="7214138" cy="5392568"/>
          </a:xfrm>
          <a:prstGeom prst="rect">
            <a:avLst/>
          </a:prstGeom>
        </p:spPr>
      </p:pic>
    </p:spTree>
    <p:extLst>
      <p:ext uri="{BB962C8B-B14F-4D97-AF65-F5344CB8AC3E}">
        <p14:creationId xmlns:p14="http://schemas.microsoft.com/office/powerpoint/2010/main" val="168349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a:t>
            </a:r>
            <a:endParaRPr lang="en-US"/>
          </a:p>
        </p:txBody>
      </p:sp>
      <p:pic>
        <p:nvPicPr>
          <p:cNvPr id="4" name="Picture 4" descr="Text&#10;&#10;Description automatically generated">
            <a:extLst>
              <a:ext uri="{FF2B5EF4-FFF2-40B4-BE49-F238E27FC236}">
                <a16:creationId xmlns:a16="http://schemas.microsoft.com/office/drawing/2014/main" id="{62935E29-8B32-42CD-A256-177EC2AF04F5}"/>
              </a:ext>
            </a:extLst>
          </p:cNvPr>
          <p:cNvPicPr>
            <a:picLocks noGrp="1" noChangeAspect="1"/>
          </p:cNvPicPr>
          <p:nvPr>
            <p:ph idx="1"/>
          </p:nvPr>
        </p:nvPicPr>
        <p:blipFill>
          <a:blip r:embed="rId2"/>
          <a:stretch>
            <a:fillRect/>
          </a:stretch>
        </p:blipFill>
        <p:spPr>
          <a:xfrm>
            <a:off x="4445004" y="968102"/>
            <a:ext cx="7214138" cy="4968385"/>
          </a:xfrm>
          <a:prstGeom prst="rect">
            <a:avLst/>
          </a:prstGeom>
        </p:spPr>
      </p:pic>
    </p:spTree>
    <p:extLst>
      <p:ext uri="{BB962C8B-B14F-4D97-AF65-F5344CB8AC3E}">
        <p14:creationId xmlns:p14="http://schemas.microsoft.com/office/powerpoint/2010/main" val="223526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200"/>
              <a:t>Arithmetic operators contd. </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91B7502-3E18-4BEB-8710-1E5CE0CFFD6E}"/>
              </a:ext>
            </a:extLst>
          </p:cNvPr>
          <p:cNvSpPr>
            <a:spLocks noGrp="1"/>
          </p:cNvSpPr>
          <p:nvPr>
            <p:ph idx="1"/>
          </p:nvPr>
        </p:nvSpPr>
        <p:spPr/>
        <p:txBody>
          <a:bodyPr vert="horz" lIns="0" tIns="0" rIns="0" bIns="0" rtlCol="0" anchor="t">
            <a:normAutofit/>
          </a:bodyPr>
          <a:lstStyle/>
          <a:p>
            <a:r>
              <a:rPr lang="en-US">
                <a:ea typeface="+mn-lt"/>
                <a:cs typeface="+mn-lt"/>
              </a:rPr>
              <a:t>Arithmetic Assignment Operators:</a:t>
            </a:r>
            <a:endParaRPr lang="en-US"/>
          </a:p>
          <a:p>
            <a:pPr marL="914400" lvl="2" indent="0">
              <a:buNone/>
            </a:pPr>
            <a:r>
              <a:rPr lang="en-US" sz="2000">
                <a:ea typeface="+mn-lt"/>
                <a:cs typeface="+mn-lt"/>
              </a:rPr>
              <a:t>+=        -=         /=         *=</a:t>
            </a:r>
            <a:endParaRPr lang="en-US" sz="2000"/>
          </a:p>
          <a:p>
            <a:endParaRPr lang="en-US"/>
          </a:p>
          <a:p>
            <a:r>
              <a:rPr lang="en-US">
                <a:ea typeface="+mn-lt"/>
                <a:cs typeface="+mn-lt"/>
              </a:rPr>
              <a:t>For Example:</a:t>
            </a:r>
            <a:endParaRPr lang="en-US"/>
          </a:p>
          <a:p>
            <a:pPr marL="457200" lvl="1" indent="0">
              <a:buNone/>
            </a:pPr>
            <a:r>
              <a:rPr lang="en-US">
                <a:ea typeface="+mn-lt"/>
                <a:cs typeface="+mn-lt"/>
              </a:rPr>
              <a:t>a +=2            a = a + 2</a:t>
            </a:r>
          </a:p>
          <a:p>
            <a:pPr marL="457200" lvl="1" indent="0">
              <a:buNone/>
            </a:pPr>
            <a:r>
              <a:rPr lang="en-US">
                <a:ea typeface="+mn-lt"/>
                <a:cs typeface="+mn-lt"/>
              </a:rPr>
              <a:t>a -= 2            a = a –2</a:t>
            </a:r>
          </a:p>
          <a:p>
            <a:pPr marL="457200" lvl="1" indent="0">
              <a:buNone/>
            </a:pPr>
            <a:r>
              <a:rPr lang="en-US">
                <a:ea typeface="+mn-lt"/>
                <a:cs typeface="+mn-lt"/>
              </a:rPr>
              <a:t>a /= 2            a = a / 2</a:t>
            </a:r>
          </a:p>
          <a:p>
            <a:pPr marL="457200" lvl="1" indent="0">
              <a:buNone/>
            </a:pPr>
            <a:r>
              <a:rPr lang="en-US">
                <a:ea typeface="+mn-lt"/>
                <a:cs typeface="+mn-lt"/>
              </a:rPr>
              <a:t>a *= 2            a = a * 2</a:t>
            </a:r>
            <a:endParaRPr lang="en-US"/>
          </a:p>
        </p:txBody>
      </p:sp>
    </p:spTree>
    <p:extLst>
      <p:ext uri="{BB962C8B-B14F-4D97-AF65-F5344CB8AC3E}">
        <p14:creationId xmlns:p14="http://schemas.microsoft.com/office/powerpoint/2010/main" val="82492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298D6F4-1666-4B6C-B91D-18420FF66D4B}"/>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a:t>
            </a:r>
          </a:p>
        </p:txBody>
      </p:sp>
      <p:pic>
        <p:nvPicPr>
          <p:cNvPr id="4" name="Picture 4" descr="Text&#10;&#10;Description automatically generated">
            <a:extLst>
              <a:ext uri="{FF2B5EF4-FFF2-40B4-BE49-F238E27FC236}">
                <a16:creationId xmlns:a16="http://schemas.microsoft.com/office/drawing/2014/main" id="{4058BB05-D135-47F2-BCD3-3CD4CFEF932A}"/>
              </a:ext>
            </a:extLst>
          </p:cNvPr>
          <p:cNvPicPr>
            <a:picLocks noGrp="1" noChangeAspect="1"/>
          </p:cNvPicPr>
          <p:nvPr>
            <p:ph idx="1"/>
          </p:nvPr>
        </p:nvPicPr>
        <p:blipFill>
          <a:blip r:embed="rId2"/>
          <a:stretch>
            <a:fillRect/>
          </a:stretch>
        </p:blipFill>
        <p:spPr>
          <a:xfrm>
            <a:off x="4503619" y="1178339"/>
            <a:ext cx="7214138" cy="4508836"/>
          </a:xfrm>
          <a:prstGeom prst="rect">
            <a:avLst/>
          </a:prstGeom>
        </p:spPr>
      </p:pic>
    </p:spTree>
    <p:extLst>
      <p:ext uri="{BB962C8B-B14F-4D97-AF65-F5344CB8AC3E}">
        <p14:creationId xmlns:p14="http://schemas.microsoft.com/office/powerpoint/2010/main" val="181049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Arithmetic operators contd.</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CDAA99-54B6-4830-AA9B-071DC314415D}"/>
              </a:ext>
            </a:extLst>
          </p:cNvPr>
          <p:cNvSpPr>
            <a:spLocks noGrp="1"/>
          </p:cNvSpPr>
          <p:nvPr>
            <p:ph idx="1"/>
          </p:nvPr>
        </p:nvSpPr>
        <p:spPr>
          <a:xfrm>
            <a:off x="1371600" y="2112264"/>
            <a:ext cx="9453595" cy="3959352"/>
          </a:xfrm>
        </p:spPr>
        <p:txBody>
          <a:bodyPr vert="horz" lIns="0" tIns="0" rIns="0" bIns="0" rtlCol="0" anchor="t">
            <a:normAutofit/>
          </a:bodyPr>
          <a:lstStyle/>
          <a:p>
            <a:r>
              <a:rPr lang="en-US">
                <a:ea typeface="+mn-lt"/>
                <a:cs typeface="+mn-lt"/>
              </a:rPr>
              <a:t>The increment operator is written as two plus signs (++) and add 1 to the value.</a:t>
            </a:r>
            <a:endParaRPr lang="en-US"/>
          </a:p>
          <a:p>
            <a:endParaRPr lang="en-US"/>
          </a:p>
          <a:p>
            <a:r>
              <a:rPr lang="en-US">
                <a:ea typeface="+mn-lt"/>
                <a:cs typeface="+mn-lt"/>
              </a:rPr>
              <a:t>The decrement operator (--) is similar, except that it subtracts 1 rather than adds 1 to the value of the variable.</a:t>
            </a:r>
            <a:endParaRPr lang="en-US"/>
          </a:p>
          <a:p>
            <a:endParaRPr lang="en-US"/>
          </a:p>
          <a:p>
            <a:r>
              <a:rPr lang="en-US">
                <a:ea typeface="+mn-lt"/>
                <a:cs typeface="+mn-lt"/>
              </a:rPr>
              <a:t>Postfix form      </a:t>
            </a:r>
            <a:r>
              <a:rPr lang="en-US" b="1">
                <a:ea typeface="+mn-lt"/>
                <a:cs typeface="+mn-lt"/>
              </a:rPr>
              <a:t>num++;          num--;</a:t>
            </a:r>
            <a:r>
              <a:rPr lang="en-US">
                <a:ea typeface="+mn-lt"/>
                <a:cs typeface="+mn-lt"/>
              </a:rPr>
              <a:t>         </a:t>
            </a:r>
            <a:endParaRPr lang="en-US"/>
          </a:p>
          <a:p>
            <a:r>
              <a:rPr lang="en-US">
                <a:ea typeface="+mn-lt"/>
                <a:cs typeface="+mn-lt"/>
              </a:rPr>
              <a:t>Prefix form       </a:t>
            </a:r>
            <a:r>
              <a:rPr lang="en-US" b="1">
                <a:ea typeface="+mn-lt"/>
                <a:cs typeface="+mn-lt"/>
              </a:rPr>
              <a:t>++num;         --num;</a:t>
            </a:r>
            <a:endParaRPr lang="en-US" b="1"/>
          </a:p>
        </p:txBody>
      </p:sp>
    </p:spTree>
    <p:extLst>
      <p:ext uri="{BB962C8B-B14F-4D97-AF65-F5344CB8AC3E}">
        <p14:creationId xmlns:p14="http://schemas.microsoft.com/office/powerpoint/2010/main" val="77510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6EAEA9B-2E1C-4FAD-8BCE-BCDAA88A0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8DDDDE9-F719-466E-8023-442157AD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39"/>
            <a:ext cx="12203210" cy="1594273"/>
          </a:xfrm>
          <a:prstGeom prst="rect">
            <a:avLst/>
          </a:prstGeom>
          <a:gradFill>
            <a:gsLst>
              <a:gs pos="0">
                <a:schemeClr val="accent5"/>
              </a:gs>
              <a:gs pos="100000">
                <a:schemeClr val="accent6"/>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39F77F6-77CF-46C0-AC00-152962613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9" y="-15839"/>
            <a:ext cx="8126510" cy="1594273"/>
          </a:xfrm>
          <a:prstGeom prst="rect">
            <a:avLst/>
          </a:prstGeom>
          <a:gradFill>
            <a:gsLst>
              <a:gs pos="0">
                <a:schemeClr val="accent5">
                  <a:alpha val="17000"/>
                </a:schemeClr>
              </a:gs>
              <a:gs pos="99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181D6D53-7DE2-4564-9C40-9B261437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5440" y="-3031424"/>
            <a:ext cx="1594275" cy="7625444"/>
          </a:xfrm>
          <a:prstGeom prst="rect">
            <a:avLst/>
          </a:prstGeom>
          <a:gradFill>
            <a:gsLst>
              <a:gs pos="23000">
                <a:schemeClr val="accent4">
                  <a:alpha val="0"/>
                </a:schemeClr>
              </a:gs>
              <a:gs pos="99000">
                <a:schemeClr val="accent6">
                  <a:alpha val="59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8D6F4-1666-4B6C-B91D-18420FF66D4B}"/>
              </a:ext>
            </a:extLst>
          </p:cNvPr>
          <p:cNvSpPr>
            <a:spLocks noGrp="1"/>
          </p:cNvSpPr>
          <p:nvPr>
            <p:ph type="title"/>
          </p:nvPr>
        </p:nvSpPr>
        <p:spPr>
          <a:xfrm>
            <a:off x="1093694" y="322729"/>
            <a:ext cx="6717553" cy="992096"/>
          </a:xfrm>
        </p:spPr>
        <p:txBody>
          <a:bodyPr vert="horz" lIns="0" tIns="0" rIns="0" bIns="0" rtlCol="0" anchor="ctr">
            <a:normAutofit/>
          </a:bodyPr>
          <a:lstStyle/>
          <a:p>
            <a:r>
              <a:rPr lang="en-US" sz="3200" spc="750">
                <a:solidFill>
                  <a:schemeClr val="bg1"/>
                </a:solidFill>
              </a:rPr>
              <a:t>Example Programs</a:t>
            </a:r>
          </a:p>
        </p:txBody>
      </p:sp>
      <p:pic>
        <p:nvPicPr>
          <p:cNvPr id="6" name="Picture 6" descr="Text&#10;&#10;Description automatically generated">
            <a:extLst>
              <a:ext uri="{FF2B5EF4-FFF2-40B4-BE49-F238E27FC236}">
                <a16:creationId xmlns:a16="http://schemas.microsoft.com/office/drawing/2014/main" id="{B6EBD787-AA34-4F21-B2BA-D824519E9CE3}"/>
              </a:ext>
            </a:extLst>
          </p:cNvPr>
          <p:cNvPicPr>
            <a:picLocks noGrp="1" noChangeAspect="1"/>
          </p:cNvPicPr>
          <p:nvPr>
            <p:ph idx="1"/>
          </p:nvPr>
        </p:nvPicPr>
        <p:blipFill>
          <a:blip r:embed="rId2"/>
          <a:stretch>
            <a:fillRect/>
          </a:stretch>
        </p:blipFill>
        <p:spPr>
          <a:xfrm>
            <a:off x="940264" y="2263411"/>
            <a:ext cx="5156310" cy="3011652"/>
          </a:xfrm>
          <a:prstGeom prst="rect">
            <a:avLst/>
          </a:prstGeom>
        </p:spPr>
      </p:pic>
      <p:pic>
        <p:nvPicPr>
          <p:cNvPr id="7" name="Picture 7" descr="Text&#10;&#10;Description automatically generated">
            <a:extLst>
              <a:ext uri="{FF2B5EF4-FFF2-40B4-BE49-F238E27FC236}">
                <a16:creationId xmlns:a16="http://schemas.microsoft.com/office/drawing/2014/main" id="{9B0D3444-19F5-477D-B0D6-C3EE0BCBD031}"/>
              </a:ext>
            </a:extLst>
          </p:cNvPr>
          <p:cNvPicPr>
            <a:picLocks noChangeAspect="1"/>
          </p:cNvPicPr>
          <p:nvPr/>
        </p:nvPicPr>
        <p:blipFill rotWithShape="1">
          <a:blip r:embed="rId3"/>
          <a:srcRect r="29878"/>
          <a:stretch/>
        </p:blipFill>
        <p:spPr>
          <a:xfrm>
            <a:off x="6496463" y="1227873"/>
            <a:ext cx="5029513" cy="5245929"/>
          </a:xfrm>
          <a:prstGeom prst="rect">
            <a:avLst/>
          </a:prstGeom>
        </p:spPr>
      </p:pic>
    </p:spTree>
    <p:extLst>
      <p:ext uri="{BB962C8B-B14F-4D97-AF65-F5344CB8AC3E}">
        <p14:creationId xmlns:p14="http://schemas.microsoft.com/office/powerpoint/2010/main" val="202632938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0F015-9F6B-47E5-822B-EF6BD73F02A5}"/>
</file>

<file path=customXml/itemProps2.xml><?xml version="1.0" encoding="utf-8"?>
<ds:datastoreItem xmlns:ds="http://schemas.openxmlformats.org/officeDocument/2006/customXml" ds:itemID="{99E2DE12-E64C-4BDE-86FC-B42D9709FC0A}"/>
</file>

<file path=customXml/itemProps3.xml><?xml version="1.0" encoding="utf-8"?>
<ds:datastoreItem xmlns:ds="http://schemas.openxmlformats.org/officeDocument/2006/customXml" ds:itemID="{3B322F28-3DF3-4B2C-9B78-02A6992E4750}"/>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GradientRiseVTI</vt:lpstr>
      <vt:lpstr>GradientRiseVTI</vt:lpstr>
      <vt:lpstr>Fair use notice</vt:lpstr>
      <vt:lpstr>OBJECT ORIENTED PROGRAMMING</vt:lpstr>
      <vt:lpstr>Table of contents</vt:lpstr>
      <vt:lpstr>Arithmetic operators</vt:lpstr>
      <vt:lpstr>example</vt:lpstr>
      <vt:lpstr>Arithmetic operators contd. </vt:lpstr>
      <vt:lpstr>example</vt:lpstr>
      <vt:lpstr>Arithmetic operators contd.</vt:lpstr>
      <vt:lpstr>Example Programs</vt:lpstr>
      <vt:lpstr>Bitwise operators</vt:lpstr>
      <vt:lpstr>Bitwise operators</vt:lpstr>
      <vt:lpstr>Bitwise operators</vt:lpstr>
      <vt:lpstr>Bitwise operators</vt:lpstr>
      <vt:lpstr>Bitwise operators</vt:lpstr>
      <vt:lpstr>Bitwise operators</vt:lpstr>
      <vt:lpstr>Example Program</vt:lpstr>
      <vt:lpstr>Bitwise operators</vt:lpstr>
      <vt:lpstr>Bitwise operators</vt:lpstr>
      <vt:lpstr>Example Program</vt:lpstr>
      <vt:lpstr>Bitwise operators</vt:lpstr>
      <vt:lpstr>Bitwise operators</vt:lpstr>
      <vt:lpstr>Bitwise operators</vt:lpstr>
      <vt:lpstr>Example program</vt:lpstr>
      <vt:lpstr>Reational operators</vt:lpstr>
      <vt:lpstr>Boolean logical operators</vt:lpstr>
      <vt:lpstr>Example program</vt:lpstr>
      <vt:lpstr>Reational operators</vt:lpstr>
      <vt:lpstr>Operator precedence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527</cp:revision>
  <dcterms:created xsi:type="dcterms:W3CDTF">2021-05-30T21:25:00Z</dcterms:created>
  <dcterms:modified xsi:type="dcterms:W3CDTF">2021-06-08T20:22:44Z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