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60" r:id="rId2"/>
  </p:sldMasterIdLst>
  <p:sldIdLst>
    <p:sldId id="257" r:id="rId3"/>
    <p:sldId id="256" r:id="rId4"/>
    <p:sldId id="258" r:id="rId5"/>
    <p:sldId id="300" r:id="rId6"/>
    <p:sldId id="267" r:id="rId7"/>
    <p:sldId id="279" r:id="rId8"/>
    <p:sldId id="301" r:id="rId9"/>
    <p:sldId id="302" r:id="rId10"/>
    <p:sldId id="303" r:id="rId11"/>
    <p:sldId id="278" r:id="rId12"/>
    <p:sldId id="304" r:id="rId13"/>
    <p:sldId id="281" r:id="rId14"/>
    <p:sldId id="280" r:id="rId15"/>
    <p:sldId id="305" r:id="rId16"/>
    <p:sldId id="283" r:id="rId17"/>
    <p:sldId id="306" r:id="rId18"/>
    <p:sldId id="282" r:id="rId19"/>
    <p:sldId id="307" r:id="rId20"/>
    <p:sldId id="285" r:id="rId21"/>
    <p:sldId id="284" r:id="rId22"/>
    <p:sldId id="287" r:id="rId23"/>
    <p:sldId id="286" r:id="rId24"/>
    <p:sldId id="308" r:id="rId25"/>
    <p:sldId id="309" r:id="rId26"/>
    <p:sldId id="310" r:id="rId27"/>
    <p:sldId id="299" r:id="rId28"/>
    <p:sldId id="311" r:id="rId29"/>
    <p:sldId id="27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1D532-FFA8-EAC4-036F-0C4964980752}" v="2267" dt="2021-06-10T05:35:13.418"/>
    <p1510:client id="{FF7627E5-C2C3-4386-AEE6-E14BE49DAE4D}" v="2037" dt="2021-05-31T02:55:26.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38"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June 9,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97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June 9,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01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June 9,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079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June 9,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23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June 9,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61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June 9,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154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June 9,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0320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June 9,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412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June 9,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4030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June 9,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476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June 9,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80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June 9,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9092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June 9,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9330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June 9,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611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June 9,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0873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June 9,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30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June 9,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170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June 9,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97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June 9,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165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June 9,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7864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June 9,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63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June 9,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June 9,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4173135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June 9,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537463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66-2963-4A8C-B8B6-F96D7872AE54}"/>
              </a:ext>
            </a:extLst>
          </p:cNvPr>
          <p:cNvSpPr>
            <a:spLocks noGrp="1"/>
          </p:cNvSpPr>
          <p:nvPr>
            <p:ph type="title"/>
          </p:nvPr>
        </p:nvSpPr>
        <p:spPr/>
        <p:txBody>
          <a:bodyPr/>
          <a:lstStyle/>
          <a:p>
            <a:r>
              <a:rPr lang="en-US" dirty="0" err="1"/>
              <a:t>FAir</a:t>
            </a:r>
            <a:r>
              <a:rPr lang="en-US" dirty="0"/>
              <a:t> use notice</a:t>
            </a:r>
          </a:p>
        </p:txBody>
      </p:sp>
      <p:sp>
        <p:nvSpPr>
          <p:cNvPr id="3" name="Content Placeholder 2">
            <a:extLst>
              <a:ext uri="{FF2B5EF4-FFF2-40B4-BE49-F238E27FC236}">
                <a16:creationId xmlns:a16="http://schemas.microsoft.com/office/drawing/2014/main" id="{256EECA0-8B16-41CE-9E76-BA94B7D9A38F}"/>
              </a:ext>
            </a:extLst>
          </p:cNvPr>
          <p:cNvSpPr>
            <a:spLocks noGrp="1"/>
          </p:cNvSpPr>
          <p:nvPr>
            <p:ph idx="1"/>
          </p:nvPr>
        </p:nvSpPr>
        <p:spPr/>
        <p:txBody>
          <a:bodyPr vert="horz" lIns="0" tIns="0" rIns="0" bIns="0" rtlCol="0" anchor="t">
            <a:normAutofit/>
          </a:bodyPr>
          <a:lstStyle/>
          <a:p>
            <a:pPr marL="0" indent="0">
              <a:buNone/>
            </a:pPr>
            <a:r>
              <a:rPr lang="en-US" dirty="0">
                <a:ea typeface="+mn-lt"/>
                <a:cs typeface="+mn-l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a:t>
            </a:r>
            <a:r>
              <a:rPr lang="en-US">
                <a:ea typeface="+mn-lt"/>
                <a:cs typeface="+mn-lt"/>
              </a:rPr>
              <a:t>Its</a:t>
            </a:r>
            <a:r>
              <a:rPr lang="en-US" dirty="0">
                <a:ea typeface="+mn-lt"/>
                <a:cs typeface="+mn-lt"/>
              </a:rPr>
              <a:t> application constitutes Fair Use of any such copyrighted material as provided in globally accepted law of many countries. The contents of presentations are intended only for the attendees of the class being conducted by the presenter.</a:t>
            </a:r>
            <a:endParaRPr lang="en-US" dirty="0"/>
          </a:p>
          <a:p>
            <a:endParaRPr lang="en-US" dirty="0"/>
          </a:p>
        </p:txBody>
      </p:sp>
    </p:spTree>
    <p:extLst>
      <p:ext uri="{BB962C8B-B14F-4D97-AF65-F5344CB8AC3E}">
        <p14:creationId xmlns:p14="http://schemas.microsoft.com/office/powerpoint/2010/main" val="23831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709665"/>
          </a:xfrm>
        </p:spPr>
        <p:txBody>
          <a:bodyPr>
            <a:normAutofit/>
          </a:bodyPr>
          <a:lstStyle/>
          <a:p>
            <a:r>
              <a:rPr lang="en-US" sz="3700"/>
              <a:t>Selection statements</a:t>
            </a:r>
            <a:endParaRPr lang="en-US"/>
          </a:p>
        </p:txBody>
      </p:sp>
      <p:pic>
        <p:nvPicPr>
          <p:cNvPr id="4" name="Picture 4" descr="Diagram&#10;&#10;Description automatically generated">
            <a:extLst>
              <a:ext uri="{FF2B5EF4-FFF2-40B4-BE49-F238E27FC236}">
                <a16:creationId xmlns:a16="http://schemas.microsoft.com/office/drawing/2014/main" id="{4EC8E21B-0553-4829-B6B8-F09B57B1D330}"/>
              </a:ext>
            </a:extLst>
          </p:cNvPr>
          <p:cNvPicPr>
            <a:picLocks noGrp="1" noChangeAspect="1"/>
          </p:cNvPicPr>
          <p:nvPr>
            <p:ph idx="1"/>
          </p:nvPr>
        </p:nvPicPr>
        <p:blipFill>
          <a:blip r:embed="rId2"/>
          <a:stretch>
            <a:fillRect/>
          </a:stretch>
        </p:blipFill>
        <p:spPr>
          <a:xfrm>
            <a:off x="1369441" y="1663276"/>
            <a:ext cx="9306578" cy="4496591"/>
          </a:xfrm>
        </p:spPr>
      </p:pic>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32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6867C-9C87-4C51-BC0E-28F5149DADA1}"/>
              </a:ext>
            </a:extLst>
          </p:cNvPr>
          <p:cNvSpPr>
            <a:spLocks noGrp="1"/>
          </p:cNvSpPr>
          <p:nvPr>
            <p:ph idx="1"/>
          </p:nvPr>
        </p:nvSpPr>
        <p:spPr>
          <a:xfrm>
            <a:off x="1371600" y="2082956"/>
            <a:ext cx="4682588" cy="3988660"/>
          </a:xfrm>
        </p:spPr>
        <p:txBody>
          <a:bodyPr vert="horz" lIns="0" tIns="0" rIns="0" bIns="0" rtlCol="0" anchor="t">
            <a:normAutofit/>
          </a:bodyPr>
          <a:lstStyle/>
          <a:p>
            <a:pPr marL="0" indent="0">
              <a:buNone/>
            </a:pPr>
            <a:r>
              <a:rPr lang="en-US" b="1" u="sng">
                <a:latin typeface="Amasis MT Pro Medium"/>
                <a:ea typeface="+mn-lt"/>
                <a:cs typeface="+mn-lt"/>
              </a:rPr>
              <a:t>Switch</a:t>
            </a:r>
            <a:endParaRPr lang="en-US" b="1" u="sng">
              <a:latin typeface="Amasis MT Pro Medium"/>
            </a:endParaRPr>
          </a:p>
          <a:p>
            <a:r>
              <a:rPr lang="en-US">
                <a:latin typeface="Amasis MT Pro"/>
                <a:ea typeface="+mn-lt"/>
                <a:cs typeface="+mn-lt"/>
              </a:rPr>
              <a:t>The switch statement is Java’s multiway branch statement.</a:t>
            </a:r>
            <a:endParaRPr lang="en-US">
              <a:latin typeface="Amasis MT Pro"/>
            </a:endParaRPr>
          </a:p>
          <a:p>
            <a:r>
              <a:rPr lang="en-US">
                <a:latin typeface="Amasis MT Pro"/>
                <a:ea typeface="+mn-lt"/>
                <a:cs typeface="+mn-lt"/>
              </a:rPr>
              <a:t>The expression must be of type byte, short, int, or char.</a:t>
            </a:r>
            <a:endParaRPr lang="en-US">
              <a:latin typeface="Amasis MT Pro"/>
            </a:endParaRPr>
          </a:p>
          <a:p>
            <a:r>
              <a:rPr lang="en-US">
                <a:latin typeface="Amasis MT Pro"/>
                <a:ea typeface="+mn-lt"/>
                <a:cs typeface="+mn-lt"/>
              </a:rPr>
              <a:t>If none of the constants matches the value of the expression, then the default statement is executed.</a:t>
            </a:r>
            <a:endParaRPr lang="en-US">
              <a:latin typeface="Amasis MT Pro"/>
            </a:endParaRPr>
          </a:p>
          <a:p>
            <a:r>
              <a:rPr lang="en-US">
                <a:latin typeface="Amasis MT Pro"/>
                <a:ea typeface="+mn-lt"/>
                <a:cs typeface="+mn-lt"/>
              </a:rPr>
              <a:t>The default statement is optional.</a:t>
            </a:r>
            <a:endParaRPr lang="en-US">
              <a:latin typeface="Amasis MT Pro"/>
            </a:endParaRPr>
          </a:p>
        </p:txBody>
      </p:sp>
      <p:pic>
        <p:nvPicPr>
          <p:cNvPr id="4" name="Picture 4" descr="Text&#10;&#10;Description automatically generated">
            <a:extLst>
              <a:ext uri="{FF2B5EF4-FFF2-40B4-BE49-F238E27FC236}">
                <a16:creationId xmlns:a16="http://schemas.microsoft.com/office/drawing/2014/main" id="{888F91BB-294D-4CDB-BF75-BA53D27E8132}"/>
              </a:ext>
            </a:extLst>
          </p:cNvPr>
          <p:cNvPicPr>
            <a:picLocks noChangeAspect="1"/>
          </p:cNvPicPr>
          <p:nvPr/>
        </p:nvPicPr>
        <p:blipFill rotWithShape="1">
          <a:blip r:embed="rId2"/>
          <a:srcRect t="270" r="15474" b="270"/>
          <a:stretch/>
        </p:blipFill>
        <p:spPr>
          <a:xfrm>
            <a:off x="6199553" y="727826"/>
            <a:ext cx="5517956" cy="5363269"/>
          </a:xfrm>
          <a:prstGeom prst="rect">
            <a:avLst/>
          </a:prstGeom>
        </p:spPr>
      </p:pic>
      <p:sp>
        <p:nvSpPr>
          <p:cNvPr id="6" name="Title">
            <a:extLst>
              <a:ext uri="{FF2B5EF4-FFF2-40B4-BE49-F238E27FC236}">
                <a16:creationId xmlns:a16="http://schemas.microsoft.com/office/drawing/2014/main" id="{39065F46-E5B0-4C20-8D48-6BB305A69BCC}"/>
              </a:ext>
            </a:extLst>
          </p:cNvPr>
          <p:cNvSpPr txBox="1">
            <a:spLocks/>
          </p:cNvSpPr>
          <p:nvPr/>
        </p:nvSpPr>
        <p:spPr>
          <a:xfrm>
            <a:off x="1371601" y="730737"/>
            <a:ext cx="4456724" cy="1266511"/>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3700"/>
              <a:t>Selection statements</a:t>
            </a:r>
            <a:endParaRPr lang="en-US"/>
          </a:p>
        </p:txBody>
      </p:sp>
    </p:spTree>
    <p:extLst>
      <p:ext uri="{BB962C8B-B14F-4D97-AF65-F5344CB8AC3E}">
        <p14:creationId xmlns:p14="http://schemas.microsoft.com/office/powerpoint/2010/main" val="342352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Class Task</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Write a program that prints the designation of the employee according to their pay scale:</a:t>
            </a:r>
          </a:p>
          <a:p>
            <a:pPr lvl="1" indent="-342900"/>
            <a:r>
              <a:rPr lang="en-US" sz="1800">
                <a:ea typeface="+mn-lt"/>
                <a:cs typeface="+mn-lt"/>
              </a:rPr>
              <a:t>10000 – 20000         Manager Operations</a:t>
            </a:r>
            <a:endParaRPr lang="en-US"/>
          </a:p>
          <a:p>
            <a:pPr lvl="1" indent="-342900"/>
            <a:r>
              <a:rPr lang="en-US" sz="1800">
                <a:ea typeface="+mn-lt"/>
                <a:cs typeface="+mn-lt"/>
              </a:rPr>
              <a:t>20000 – 30000         Manager</a:t>
            </a:r>
            <a:endParaRPr lang="en-US"/>
          </a:p>
          <a:p>
            <a:pPr lvl="1" indent="-342900"/>
            <a:r>
              <a:rPr lang="en-US" sz="1800">
                <a:ea typeface="+mn-lt"/>
                <a:cs typeface="+mn-lt"/>
              </a:rPr>
              <a:t>30000 – 40000         Area Manager</a:t>
            </a:r>
            <a:endParaRPr lang="en-US"/>
          </a:p>
          <a:p>
            <a:pPr lvl="1" indent="-342900"/>
            <a:r>
              <a:rPr lang="en-US" sz="1800">
                <a:ea typeface="+mn-lt"/>
                <a:cs typeface="+mn-lt"/>
              </a:rPr>
              <a:t>40000 – 50000         Regional Manager</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42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Iteration statements</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pPr marL="0" indent="0">
              <a:buNone/>
            </a:pPr>
            <a:r>
              <a:rPr lang="en-US" sz="1600" b="1" u="sng">
                <a:latin typeface="Amasis MT Pro Medium"/>
                <a:ea typeface="+mn-lt"/>
                <a:cs typeface="+mn-lt"/>
              </a:rPr>
              <a:t>while Loop</a:t>
            </a:r>
            <a:endParaRPr lang="en-US" sz="1800" b="1" u="sng">
              <a:latin typeface="Amasis MT Pro Medium"/>
              <a:ea typeface="+mn-lt"/>
              <a:cs typeface="+mn-lt"/>
            </a:endParaRPr>
          </a:p>
          <a:p>
            <a:r>
              <a:rPr lang="en-US" sz="1600">
                <a:ea typeface="+mn-lt"/>
                <a:cs typeface="+mn-lt"/>
              </a:rPr>
              <a:t>A while statement repeats action again and again as long as a controlling boolean expression is true.</a:t>
            </a:r>
            <a:endParaRPr lang="en-US" sz="1800"/>
          </a:p>
          <a:p>
            <a:r>
              <a:rPr lang="en-US" sz="1600">
                <a:ea typeface="+mn-lt"/>
                <a:cs typeface="+mn-lt"/>
              </a:rPr>
              <a:t>When condition becomes false, control passes to the next line of code immediately following the loop.</a:t>
            </a:r>
            <a:endParaRPr lang="en-US" sz="1800">
              <a:ea typeface="+mn-lt"/>
              <a:cs typeface="+mn-lt"/>
            </a:endParaRPr>
          </a:p>
          <a:p>
            <a:pPr marL="0" indent="0">
              <a:buNone/>
            </a:pPr>
            <a:endParaRPr lang="en-US" sz="1800"/>
          </a:p>
          <a:p>
            <a:r>
              <a:rPr lang="en-US" sz="1600" b="1">
                <a:latin typeface="Amasis MT Pro Medium"/>
                <a:ea typeface="+mn-lt"/>
                <a:cs typeface="+mn-lt"/>
              </a:rPr>
              <a:t>Syntax</a:t>
            </a:r>
            <a:endParaRPr lang="en-US" sz="1800" b="1">
              <a:latin typeface="Amasis MT Pro Medium"/>
            </a:endParaRPr>
          </a:p>
          <a:p>
            <a:pPr marL="0" indent="0">
              <a:buNone/>
            </a:pPr>
            <a:r>
              <a:rPr lang="en-US" sz="1600" dirty="0">
                <a:ea typeface="+mn-lt"/>
                <a:cs typeface="+mn-lt"/>
              </a:rPr>
              <a:t>            </a:t>
            </a:r>
            <a:r>
              <a:rPr lang="en-US" sz="1600" b="1">
                <a:ea typeface="+mn-lt"/>
                <a:cs typeface="+mn-lt"/>
              </a:rPr>
              <a:t>while(condition) {</a:t>
            </a:r>
            <a:endParaRPr lang="en-US" sz="1800" b="1"/>
          </a:p>
          <a:p>
            <a:pPr marL="0" indent="0">
              <a:buNone/>
            </a:pPr>
            <a:r>
              <a:rPr lang="en-US" sz="1600" b="1">
                <a:ea typeface="+mn-lt"/>
                <a:cs typeface="+mn-lt"/>
              </a:rPr>
              <a:t>                 // body of loop</a:t>
            </a:r>
            <a:endParaRPr lang="en-US" sz="1800" b="1"/>
          </a:p>
          <a:p>
            <a:pPr marL="0" indent="0">
              <a:buNone/>
            </a:pPr>
            <a:r>
              <a:rPr lang="en-US" sz="1600" b="1">
                <a:ea typeface="+mn-lt"/>
                <a:cs typeface="+mn-lt"/>
              </a:rPr>
              <a:t>           }</a:t>
            </a:r>
            <a:endParaRPr lang="en-US" sz="1800" b="1"/>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69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976338" cy="1061357"/>
          </a:xfrm>
        </p:spPr>
        <p:txBody>
          <a:bodyPr>
            <a:normAutofit fontScale="90000"/>
          </a:bodyPr>
          <a:lstStyle/>
          <a:p>
            <a:r>
              <a:rPr lang="en-US" sz="3700"/>
              <a:t>Iteration statements - while </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EE1AFDCE-9228-452F-9B0D-8875700D58D9}"/>
              </a:ext>
            </a:extLst>
          </p:cNvPr>
          <p:cNvPicPr>
            <a:picLocks noGrp="1" noChangeAspect="1"/>
          </p:cNvPicPr>
          <p:nvPr>
            <p:ph idx="1"/>
          </p:nvPr>
        </p:nvPicPr>
        <p:blipFill rotWithShape="1">
          <a:blip r:embed="rId2"/>
          <a:srcRect l="14870" t="9876" r="372" b="-494"/>
          <a:stretch/>
        </p:blipFill>
        <p:spPr>
          <a:xfrm>
            <a:off x="6798270" y="2024340"/>
            <a:ext cx="4452227" cy="3587861"/>
          </a:xfrm>
        </p:spPr>
      </p:pic>
      <p:pic>
        <p:nvPicPr>
          <p:cNvPr id="7" name="Picture 7" descr="Text&#10;&#10;Description automatically generated">
            <a:extLst>
              <a:ext uri="{FF2B5EF4-FFF2-40B4-BE49-F238E27FC236}">
                <a16:creationId xmlns:a16="http://schemas.microsoft.com/office/drawing/2014/main" id="{D9E8B6E8-0DD4-47CF-8FE2-A2FBEEDEEEDF}"/>
              </a:ext>
            </a:extLst>
          </p:cNvPr>
          <p:cNvPicPr>
            <a:picLocks noChangeAspect="1"/>
          </p:cNvPicPr>
          <p:nvPr/>
        </p:nvPicPr>
        <p:blipFill rotWithShape="1">
          <a:blip r:embed="rId3"/>
          <a:srcRect r="29181" b="680"/>
          <a:stretch/>
        </p:blipFill>
        <p:spPr>
          <a:xfrm>
            <a:off x="1373554" y="1882832"/>
            <a:ext cx="5274002" cy="3864136"/>
          </a:xfrm>
          <a:prstGeom prst="rect">
            <a:avLst/>
          </a:prstGeom>
        </p:spPr>
      </p:pic>
    </p:spTree>
    <p:extLst>
      <p:ext uri="{BB962C8B-B14F-4D97-AF65-F5344CB8AC3E}">
        <p14:creationId xmlns:p14="http://schemas.microsoft.com/office/powerpoint/2010/main" val="3161916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Iteration statements</a:t>
            </a:r>
            <a:endParaRPr lang="en-US"/>
          </a:p>
        </p:txBody>
      </p:sp>
      <p:sp>
        <p:nvSpPr>
          <p:cNvPr id="3" name="Content Placeholder"/>
          <p:cNvSpPr>
            <a:spLocks noGrp="1"/>
          </p:cNvSpPr>
          <p:nvPr>
            <p:ph idx="1"/>
          </p:nvPr>
        </p:nvSpPr>
        <p:spPr>
          <a:xfrm>
            <a:off x="1371601" y="1887968"/>
            <a:ext cx="9448800" cy="4281669"/>
          </a:xfrm>
        </p:spPr>
        <p:txBody>
          <a:bodyPr vert="horz" lIns="0" tIns="0" rIns="0" bIns="0" rtlCol="0" anchor="t">
            <a:normAutofit fontScale="92500" lnSpcReduction="20000"/>
          </a:bodyPr>
          <a:lstStyle/>
          <a:p>
            <a:pPr marL="0" indent="0">
              <a:buNone/>
            </a:pPr>
            <a:r>
              <a:rPr lang="en-US" sz="1800" b="1" u="sng">
                <a:latin typeface="Amasis MT Pro Medium"/>
                <a:ea typeface="+mn-lt"/>
                <a:cs typeface="+mn-lt"/>
              </a:rPr>
              <a:t>do...while</a:t>
            </a:r>
            <a:endParaRPr lang="en-US"/>
          </a:p>
          <a:p>
            <a:r>
              <a:rPr lang="en-US" sz="1800">
                <a:ea typeface="+mn-lt"/>
                <a:cs typeface="+mn-lt"/>
              </a:rPr>
              <a:t>The body of a do-while loop is always executed at least once.</a:t>
            </a:r>
            <a:endParaRPr lang="en-US">
              <a:ea typeface="+mn-lt"/>
              <a:cs typeface="+mn-lt"/>
            </a:endParaRPr>
          </a:p>
          <a:p>
            <a:r>
              <a:rPr lang="en-US" sz="1800" b="1">
                <a:latin typeface="Amasis MT Pro Medium"/>
                <a:ea typeface="+mn-lt"/>
                <a:cs typeface="+mn-lt"/>
              </a:rPr>
              <a:t>Syntax</a:t>
            </a:r>
            <a:endParaRPr lang="en-US" b="1">
              <a:latin typeface="Amasis MT Pro Medium"/>
            </a:endParaRPr>
          </a:p>
          <a:p>
            <a:pPr marL="0" indent="0">
              <a:buNone/>
            </a:pPr>
            <a:r>
              <a:rPr lang="en-US" sz="1800" dirty="0">
                <a:ea typeface="+mn-lt"/>
                <a:cs typeface="+mn-lt"/>
              </a:rPr>
              <a:t>        </a:t>
            </a:r>
            <a:r>
              <a:rPr lang="en-US" sz="1800" b="1">
                <a:ea typeface="+mn-lt"/>
                <a:cs typeface="+mn-lt"/>
              </a:rPr>
              <a:t>do</a:t>
            </a:r>
            <a:endParaRPr lang="en-US" b="1">
              <a:ea typeface="+mn-lt"/>
              <a:cs typeface="+mn-lt"/>
            </a:endParaRPr>
          </a:p>
          <a:p>
            <a:pPr marL="0" indent="0">
              <a:buNone/>
            </a:pPr>
            <a:r>
              <a:rPr lang="en-US" sz="1800" b="1">
                <a:ea typeface="+mn-lt"/>
                <a:cs typeface="+mn-lt"/>
              </a:rPr>
              <a:t>        {</a:t>
            </a:r>
            <a:endParaRPr lang="en-US" b="1"/>
          </a:p>
          <a:p>
            <a:pPr marL="0" indent="0">
              <a:buNone/>
            </a:pPr>
            <a:r>
              <a:rPr lang="en-US" sz="1800" b="1">
                <a:ea typeface="+mn-lt"/>
                <a:cs typeface="+mn-lt"/>
              </a:rPr>
              <a:t>            First_Statement;</a:t>
            </a:r>
            <a:endParaRPr lang="en-US" b="1"/>
          </a:p>
          <a:p>
            <a:pPr marL="0" indent="0">
              <a:buNone/>
            </a:pPr>
            <a:r>
              <a:rPr lang="en-US" sz="1800" b="1">
                <a:ea typeface="+mn-lt"/>
                <a:cs typeface="+mn-lt"/>
              </a:rPr>
              <a:t>            Second_Statement;</a:t>
            </a:r>
            <a:endParaRPr lang="en-US" b="1"/>
          </a:p>
          <a:p>
            <a:pPr marL="0" indent="0">
              <a:buNone/>
            </a:pPr>
            <a:r>
              <a:rPr lang="en-US" sz="1800" b="1">
                <a:ea typeface="+mn-lt"/>
                <a:cs typeface="+mn-lt"/>
              </a:rPr>
              <a:t>            . . .</a:t>
            </a:r>
            <a:endParaRPr lang="en-US" b="1">
              <a:ea typeface="+mn-lt"/>
              <a:cs typeface="+mn-lt"/>
            </a:endParaRPr>
          </a:p>
          <a:p>
            <a:pPr marL="0" indent="0">
              <a:buNone/>
            </a:pPr>
            <a:r>
              <a:rPr lang="en-US" sz="1800" b="1">
                <a:ea typeface="+mn-lt"/>
                <a:cs typeface="+mn-lt"/>
              </a:rPr>
              <a:t>            Last_Statement;</a:t>
            </a:r>
            <a:endParaRPr lang="en-US" b="1"/>
          </a:p>
          <a:p>
            <a:pPr marL="0" indent="0">
              <a:buNone/>
            </a:pPr>
            <a:r>
              <a:rPr lang="en-US" sz="1800" b="1">
                <a:ea typeface="+mn-lt"/>
                <a:cs typeface="+mn-lt"/>
              </a:rPr>
              <a:t>        } </a:t>
            </a:r>
            <a:endParaRPr lang="en-US" b="1">
              <a:ea typeface="+mn-lt"/>
              <a:cs typeface="+mn-lt"/>
            </a:endParaRPr>
          </a:p>
          <a:p>
            <a:pPr marL="0" indent="0">
              <a:buNone/>
            </a:pPr>
            <a:r>
              <a:rPr lang="en-US" sz="1800" b="1">
                <a:ea typeface="+mn-lt"/>
                <a:cs typeface="+mn-lt"/>
              </a:rPr>
              <a:t>        while(Boolean_Expression);</a:t>
            </a:r>
            <a:endParaRPr lang="en-US" b="1"/>
          </a:p>
          <a:p>
            <a:endParaRPr lang="en-US" sz="1800" b="1"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636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760045"/>
            <a:ext cx="9976338" cy="875742"/>
          </a:xfrm>
        </p:spPr>
        <p:txBody>
          <a:bodyPr>
            <a:normAutofit fontScale="90000"/>
          </a:bodyPr>
          <a:lstStyle/>
          <a:p>
            <a:r>
              <a:rPr lang="en-US" sz="3700"/>
              <a:t>Iteration statements </a:t>
            </a:r>
            <a:r>
              <a:rPr lang="en-US" sz="3700" dirty="0"/>
              <a:t>do..while </a:t>
            </a:r>
            <a:endParaRPr lang="en-US"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descr="Diagram&#10;&#10;Description automatically generated">
            <a:extLst>
              <a:ext uri="{FF2B5EF4-FFF2-40B4-BE49-F238E27FC236}">
                <a16:creationId xmlns:a16="http://schemas.microsoft.com/office/drawing/2014/main" id="{609E68DF-6D0B-4807-A668-7F9EFE5FA3D3}"/>
              </a:ext>
            </a:extLst>
          </p:cNvPr>
          <p:cNvPicPr>
            <a:picLocks noGrp="1" noChangeAspect="1"/>
          </p:cNvPicPr>
          <p:nvPr>
            <p:ph idx="1"/>
          </p:nvPr>
        </p:nvPicPr>
        <p:blipFill rotWithShape="1">
          <a:blip r:embed="rId2"/>
          <a:srcRect l="34848" r="-168" b="-247"/>
          <a:stretch/>
        </p:blipFill>
        <p:spPr>
          <a:xfrm>
            <a:off x="7094092" y="2014571"/>
            <a:ext cx="3795486" cy="3969131"/>
          </a:xfrm>
        </p:spPr>
      </p:pic>
      <p:pic>
        <p:nvPicPr>
          <p:cNvPr id="8" name="Picture 9" descr="Text&#10;&#10;Description automatically generated">
            <a:extLst>
              <a:ext uri="{FF2B5EF4-FFF2-40B4-BE49-F238E27FC236}">
                <a16:creationId xmlns:a16="http://schemas.microsoft.com/office/drawing/2014/main" id="{842AE1A9-9FE2-418B-B362-E6F00FE6302C}"/>
              </a:ext>
            </a:extLst>
          </p:cNvPr>
          <p:cNvPicPr>
            <a:picLocks noChangeAspect="1"/>
          </p:cNvPicPr>
          <p:nvPr/>
        </p:nvPicPr>
        <p:blipFill rotWithShape="1">
          <a:blip r:embed="rId3"/>
          <a:srcRect r="28114" b="-699"/>
          <a:stretch/>
        </p:blipFill>
        <p:spPr>
          <a:xfrm>
            <a:off x="1373554" y="2013435"/>
            <a:ext cx="5459598" cy="4081646"/>
          </a:xfrm>
          <a:prstGeom prst="rect">
            <a:avLst/>
          </a:prstGeom>
        </p:spPr>
      </p:pic>
    </p:spTree>
    <p:extLst>
      <p:ext uri="{BB962C8B-B14F-4D97-AF65-F5344CB8AC3E}">
        <p14:creationId xmlns:p14="http://schemas.microsoft.com/office/powerpoint/2010/main" val="22258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Iteration statements</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fontScale="92500" lnSpcReduction="20000"/>
          </a:bodyPr>
          <a:lstStyle/>
          <a:p>
            <a:r>
              <a:rPr lang="en-US" sz="2300" b="1" u="sng">
                <a:latin typeface="Amasis MT Pro Medium"/>
                <a:ea typeface="+mn-lt"/>
                <a:cs typeface="+mn-lt"/>
              </a:rPr>
              <a:t>for</a:t>
            </a:r>
          </a:p>
          <a:p>
            <a:r>
              <a:rPr lang="en-US" sz="1800" b="1">
                <a:latin typeface="Amasis MT Pro Medium"/>
                <a:ea typeface="+mn-lt"/>
                <a:cs typeface="+mn-lt"/>
              </a:rPr>
              <a:t>Syntax</a:t>
            </a:r>
            <a:endParaRPr lang="en-US" b="1">
              <a:latin typeface="Amasis MT Pro Medium"/>
            </a:endParaRPr>
          </a:p>
          <a:p>
            <a:pPr marL="0" indent="0">
              <a:buNone/>
            </a:pPr>
            <a:r>
              <a:rPr lang="en-US" sz="1800" dirty="0">
                <a:ea typeface="+mn-lt"/>
                <a:cs typeface="+mn-lt"/>
              </a:rPr>
              <a:t>         </a:t>
            </a:r>
            <a:r>
              <a:rPr lang="en-US" sz="1800" b="1">
                <a:ea typeface="+mn-lt"/>
                <a:cs typeface="+mn-lt"/>
              </a:rPr>
              <a:t>for(initialization; condition; iteration) </a:t>
            </a:r>
            <a:endParaRPr lang="en-US" b="1">
              <a:ea typeface="+mn-lt"/>
              <a:cs typeface="+mn-lt"/>
            </a:endParaRPr>
          </a:p>
          <a:p>
            <a:pPr marL="0" indent="0">
              <a:buNone/>
            </a:pPr>
            <a:r>
              <a:rPr lang="en-US" sz="1800" b="1">
                <a:ea typeface="+mn-lt"/>
                <a:cs typeface="+mn-lt"/>
              </a:rPr>
              <a:t>         {</a:t>
            </a:r>
            <a:endParaRPr lang="en-US" b="1" dirty="0"/>
          </a:p>
          <a:p>
            <a:pPr marL="0" indent="0">
              <a:buNone/>
            </a:pPr>
            <a:r>
              <a:rPr lang="en-US" sz="1800" b="1">
                <a:ea typeface="+mn-lt"/>
                <a:cs typeface="+mn-lt"/>
              </a:rPr>
              <a:t>                        // body</a:t>
            </a:r>
            <a:endParaRPr lang="en-US" b="1" dirty="0"/>
          </a:p>
          <a:p>
            <a:pPr marL="0" indent="0">
              <a:buNone/>
            </a:pPr>
            <a:r>
              <a:rPr lang="en-US" sz="1800" b="1">
                <a:ea typeface="+mn-lt"/>
                <a:cs typeface="+mn-lt"/>
              </a:rPr>
              <a:t>         }</a:t>
            </a:r>
            <a:endParaRPr lang="en-US" b="1" dirty="0"/>
          </a:p>
          <a:p>
            <a:r>
              <a:rPr lang="en-US" sz="1800">
                <a:ea typeface="+mn-lt"/>
                <a:cs typeface="+mn-lt"/>
              </a:rPr>
              <a:t>The loop first starts, the </a:t>
            </a:r>
            <a:r>
              <a:rPr lang="en-US" sz="1800" b="1">
                <a:ea typeface="+mn-lt"/>
                <a:cs typeface="+mn-lt"/>
              </a:rPr>
              <a:t>initialization</a:t>
            </a:r>
            <a:r>
              <a:rPr lang="en-US" sz="1800">
                <a:ea typeface="+mn-lt"/>
                <a:cs typeface="+mn-lt"/>
              </a:rPr>
              <a:t> portion of the loop is executed and sets the value of the loop control variable.</a:t>
            </a:r>
            <a:endParaRPr lang="en-US">
              <a:ea typeface="+mn-lt"/>
              <a:cs typeface="+mn-lt"/>
            </a:endParaRPr>
          </a:p>
          <a:p>
            <a:r>
              <a:rPr lang="en-US" sz="1800">
                <a:ea typeface="+mn-lt"/>
                <a:cs typeface="+mn-lt"/>
              </a:rPr>
              <a:t>The </a:t>
            </a:r>
            <a:r>
              <a:rPr lang="en-US" sz="1800" b="1">
                <a:ea typeface="+mn-lt"/>
                <a:cs typeface="+mn-lt"/>
              </a:rPr>
              <a:t>condition </a:t>
            </a:r>
            <a:r>
              <a:rPr lang="en-US" sz="1800">
                <a:ea typeface="+mn-lt"/>
                <a:cs typeface="+mn-lt"/>
              </a:rPr>
              <a:t>is evaluated and this must be a Boolean expression.</a:t>
            </a:r>
            <a:endParaRPr lang="en-US">
              <a:ea typeface="+mn-lt"/>
              <a:cs typeface="+mn-lt"/>
            </a:endParaRPr>
          </a:p>
          <a:p>
            <a:r>
              <a:rPr lang="en-US" sz="1800" b="1">
                <a:ea typeface="+mn-lt"/>
                <a:cs typeface="+mn-lt"/>
              </a:rPr>
              <a:t>Iteration </a:t>
            </a:r>
            <a:r>
              <a:rPr lang="en-US" sz="1800">
                <a:ea typeface="+mn-lt"/>
                <a:cs typeface="+mn-lt"/>
              </a:rPr>
              <a:t>is an expression that increments or decrements the loop control variable.</a:t>
            </a:r>
            <a:endParaRPr lang="en-US">
              <a:ea typeface="+mn-lt"/>
              <a:cs typeface="+mn-lt"/>
            </a:endParaRPr>
          </a:p>
          <a:p>
            <a:endParaRPr lang="en-US" sz="1800" b="1" dirty="0">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442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760045"/>
            <a:ext cx="9976338" cy="875742"/>
          </a:xfrm>
        </p:spPr>
        <p:txBody>
          <a:bodyPr>
            <a:normAutofit/>
          </a:bodyPr>
          <a:lstStyle/>
          <a:p>
            <a:r>
              <a:rPr lang="en-US" sz="3700"/>
              <a:t>Iteration statements - for</a:t>
            </a: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a:extLst>
              <a:ext uri="{FF2B5EF4-FFF2-40B4-BE49-F238E27FC236}">
                <a16:creationId xmlns:a16="http://schemas.microsoft.com/office/drawing/2014/main" id="{6B5F5FA7-8A27-4C01-B4D4-E4F6CA6DC36D}"/>
              </a:ext>
            </a:extLst>
          </p:cNvPr>
          <p:cNvPicPr>
            <a:picLocks noGrp="1" noChangeAspect="1"/>
          </p:cNvPicPr>
          <p:nvPr>
            <p:ph idx="1"/>
          </p:nvPr>
        </p:nvPicPr>
        <p:blipFill>
          <a:blip r:embed="rId2"/>
          <a:stretch>
            <a:fillRect/>
          </a:stretch>
        </p:blipFill>
        <p:spPr>
          <a:xfrm>
            <a:off x="1370955" y="2043879"/>
            <a:ext cx="9578262" cy="3959352"/>
          </a:xfrm>
        </p:spPr>
      </p:pic>
    </p:spTree>
    <p:extLst>
      <p:ext uri="{BB962C8B-B14F-4D97-AF65-F5344CB8AC3E}">
        <p14:creationId xmlns:p14="http://schemas.microsoft.com/office/powerpoint/2010/main" val="1133386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Iteration statements</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pPr marL="0" indent="0">
              <a:buNone/>
            </a:pPr>
            <a:r>
              <a:rPr lang="en-US" sz="1800" b="1" u="sng">
                <a:latin typeface="Amasis MT Pro Medium"/>
                <a:ea typeface="+mn-lt"/>
                <a:cs typeface="+mn-lt"/>
              </a:rPr>
              <a:t>Nested for</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85EDD704-7836-481E-AE65-BDC6D931C913}"/>
              </a:ext>
            </a:extLst>
          </p:cNvPr>
          <p:cNvPicPr>
            <a:picLocks noChangeAspect="1"/>
          </p:cNvPicPr>
          <p:nvPr/>
        </p:nvPicPr>
        <p:blipFill>
          <a:blip r:embed="rId2"/>
          <a:stretch>
            <a:fillRect/>
          </a:stretch>
        </p:blipFill>
        <p:spPr>
          <a:xfrm>
            <a:off x="3044092" y="1854381"/>
            <a:ext cx="7969738" cy="4214083"/>
          </a:xfrm>
          <a:prstGeom prst="rect">
            <a:avLst/>
          </a:prstGeom>
        </p:spPr>
      </p:pic>
    </p:spTree>
    <p:extLst>
      <p:ext uri="{BB962C8B-B14F-4D97-AF65-F5344CB8AC3E}">
        <p14:creationId xmlns:p14="http://schemas.microsoft.com/office/powerpoint/2010/main" val="70347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9276" y="661358"/>
            <a:ext cx="6692881" cy="3347559"/>
          </a:xfrm>
        </p:spPr>
        <p:txBody>
          <a:bodyPr anchor="b">
            <a:normAutofit/>
          </a:bodyPr>
          <a:lstStyle/>
          <a:p>
            <a:pPr algn="r"/>
            <a:r>
              <a:rPr lang="en-US" sz="4400">
                <a:solidFill>
                  <a:schemeClr val="bg1"/>
                </a:solidFill>
              </a:rPr>
              <a:t>OBJECT ORIENTED PROGRAMMING</a:t>
            </a:r>
          </a:p>
        </p:txBody>
      </p:sp>
      <p:sp>
        <p:nvSpPr>
          <p:cNvPr id="4" name="TextBox 3">
            <a:extLst>
              <a:ext uri="{FF2B5EF4-FFF2-40B4-BE49-F238E27FC236}">
                <a16:creationId xmlns:a16="http://schemas.microsoft.com/office/drawing/2014/main" id="{5AA76B3E-121A-43FD-AA0A-75EDB8638DF2}"/>
              </a:ext>
            </a:extLst>
          </p:cNvPr>
          <p:cNvSpPr txBox="1"/>
          <p:nvPr/>
        </p:nvSpPr>
        <p:spPr>
          <a:xfrm>
            <a:off x="4704862" y="4450862"/>
            <a:ext cx="544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Presented by: Engr. Mariam Memon</a:t>
            </a: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769814"/>
            <a:ext cx="9448800" cy="1061357"/>
          </a:xfrm>
        </p:spPr>
        <p:txBody>
          <a:bodyPr>
            <a:normAutofit/>
          </a:bodyPr>
          <a:lstStyle/>
          <a:p>
            <a:r>
              <a:rPr lang="en-US" sz="3700"/>
              <a:t>Class tasks</a:t>
            </a:r>
            <a:endParaRPr lang="en-US"/>
          </a:p>
        </p:txBody>
      </p:sp>
      <p:sp>
        <p:nvSpPr>
          <p:cNvPr id="3" name="Content Placeholder"/>
          <p:cNvSpPr>
            <a:spLocks noGrp="1"/>
          </p:cNvSpPr>
          <p:nvPr>
            <p:ph idx="1"/>
          </p:nvPr>
        </p:nvSpPr>
        <p:spPr>
          <a:xfrm>
            <a:off x="1371601" y="2366660"/>
            <a:ext cx="9448800" cy="3334054"/>
          </a:xfrm>
        </p:spPr>
        <p:txBody>
          <a:bodyPr vert="horz" lIns="0" tIns="0" rIns="0" bIns="0" rtlCol="0" anchor="t">
            <a:normAutofit/>
          </a:bodyPr>
          <a:lstStyle/>
          <a:p>
            <a:r>
              <a:rPr lang="en-US" sz="1800">
                <a:ea typeface="+mn-lt"/>
                <a:cs typeface="+mn-lt"/>
              </a:rPr>
              <a:t>Generate a series of Odd number and even number using for and while loop.</a:t>
            </a:r>
            <a:endParaRPr lang="en-US" b="1">
              <a:ea typeface="+mn-lt"/>
              <a:cs typeface="+mn-lt"/>
            </a:endParaRPr>
          </a:p>
          <a:p>
            <a:r>
              <a:rPr lang="en-US" sz="1800">
                <a:ea typeface="+mn-lt"/>
                <a:cs typeface="+mn-lt"/>
              </a:rPr>
              <a:t>Generate alphabets from A to Z. Unicode for A=65 and Z=90.</a:t>
            </a:r>
            <a:endParaRPr lang="en-US"/>
          </a:p>
          <a:p>
            <a:r>
              <a:rPr lang="en-US" sz="1800">
                <a:ea typeface="+mn-lt"/>
                <a:cs typeface="+mn-lt"/>
              </a:rPr>
              <a:t>Calculate factorial when a number is supplied on runtime.</a:t>
            </a:r>
            <a:endParaRPr lang="en-US">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986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Jump Statements</a:t>
            </a:r>
            <a:endParaRPr lang="en-US"/>
          </a:p>
        </p:txBody>
      </p:sp>
      <p:sp>
        <p:nvSpPr>
          <p:cNvPr id="3" name="Content Placeholder"/>
          <p:cNvSpPr>
            <a:spLocks noGrp="1"/>
          </p:cNvSpPr>
          <p:nvPr>
            <p:ph idx="1"/>
          </p:nvPr>
        </p:nvSpPr>
        <p:spPr>
          <a:xfrm>
            <a:off x="1371601" y="2317814"/>
            <a:ext cx="9448800" cy="3382900"/>
          </a:xfrm>
        </p:spPr>
        <p:txBody>
          <a:bodyPr vert="horz" lIns="0" tIns="0" rIns="0" bIns="0" rtlCol="0" anchor="t">
            <a:normAutofit/>
          </a:bodyPr>
          <a:lstStyle/>
          <a:p>
            <a:r>
              <a:rPr lang="en-US" sz="1800">
                <a:ea typeface="+mn-lt"/>
                <a:cs typeface="+mn-lt"/>
              </a:rPr>
              <a:t>The jumping statements are the control statements which transfer the program execution control to a specific statements.</a:t>
            </a:r>
            <a:endParaRPr lang="en-US" sz="1800" b="1">
              <a:ea typeface="+mn-lt"/>
              <a:cs typeface="+mn-lt"/>
            </a:endParaRPr>
          </a:p>
          <a:p>
            <a:r>
              <a:rPr lang="en-US" sz="1800">
                <a:ea typeface="+mn-lt"/>
                <a:cs typeface="+mn-lt"/>
              </a:rPr>
              <a:t>Java has three types of jumping statements they are         </a:t>
            </a:r>
            <a:endParaRPr lang="en-US"/>
          </a:p>
          <a:p>
            <a:pPr lvl="1" indent="-342900"/>
            <a:r>
              <a:rPr lang="en-US" sz="1800">
                <a:ea typeface="+mn-lt"/>
                <a:cs typeface="+mn-lt"/>
              </a:rPr>
              <a:t>Break</a:t>
            </a:r>
            <a:endParaRPr lang="en-US"/>
          </a:p>
          <a:p>
            <a:pPr lvl="1" indent="-342900"/>
            <a:r>
              <a:rPr lang="en-US" sz="1800">
                <a:ea typeface="+mn-lt"/>
                <a:cs typeface="+mn-lt"/>
              </a:rPr>
              <a:t>Continue</a:t>
            </a:r>
            <a:endParaRPr lang="en-US"/>
          </a:p>
          <a:p>
            <a:pPr lvl="1" indent="-342900"/>
            <a:r>
              <a:rPr lang="en-US" sz="1800">
                <a:ea typeface="+mn-lt"/>
                <a:cs typeface="+mn-lt"/>
              </a:rPr>
              <a:t>Return</a:t>
            </a:r>
            <a:endParaRPr lang="en-US"/>
          </a:p>
          <a:p>
            <a:r>
              <a:rPr lang="en-US" sz="1800">
                <a:ea typeface="+mn-lt"/>
                <a:cs typeface="+mn-lt"/>
              </a:rPr>
              <a:t>These statements transfer execution control to another part of the program.</a:t>
            </a:r>
            <a:endParaRPr lang="en-US">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72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Jump statements - break</a:t>
            </a:r>
            <a:endParaRPr lang="en-US"/>
          </a:p>
        </p:txBody>
      </p:sp>
      <p:sp>
        <p:nvSpPr>
          <p:cNvPr id="3" name="Content Placeholder"/>
          <p:cNvSpPr>
            <a:spLocks noGrp="1"/>
          </p:cNvSpPr>
          <p:nvPr>
            <p:ph idx="1"/>
          </p:nvPr>
        </p:nvSpPr>
        <p:spPr>
          <a:xfrm>
            <a:off x="1371601" y="1887968"/>
            <a:ext cx="4319954" cy="3812746"/>
          </a:xfrm>
        </p:spPr>
        <p:txBody>
          <a:bodyPr vert="horz" lIns="0" tIns="0" rIns="0" bIns="0" rtlCol="0" anchor="t">
            <a:normAutofit/>
          </a:bodyPr>
          <a:lstStyle/>
          <a:p>
            <a:r>
              <a:rPr lang="en-US" sz="1800">
                <a:ea typeface="+mn-lt"/>
                <a:cs typeface="+mn-lt"/>
              </a:rPr>
              <a:t>When the break statement is executed inside a loop-statement, the loop-statement is terminated immediately</a:t>
            </a:r>
            <a:endParaRPr lang="en-US" b="1">
              <a:ea typeface="+mn-lt"/>
              <a:cs typeface="+mn-lt"/>
            </a:endParaRPr>
          </a:p>
          <a:p>
            <a:r>
              <a:rPr lang="en-US" sz="1800">
                <a:ea typeface="+mn-lt"/>
                <a:cs typeface="+mn-lt"/>
              </a:rPr>
              <a:t>The execution of the program will continue with the statement following the loop-statement</a:t>
            </a:r>
            <a:endParaRPr lang="en-US"/>
          </a:p>
          <a:p>
            <a:r>
              <a:rPr lang="en-US" sz="1800" b="1">
                <a:latin typeface="Amasis MT Pro Medium"/>
                <a:ea typeface="+mn-lt"/>
                <a:cs typeface="+mn-lt"/>
              </a:rPr>
              <a:t>Syntax</a:t>
            </a:r>
            <a:endParaRPr lang="en-US" b="1">
              <a:latin typeface="Amasis MT Pro Medium"/>
            </a:endParaRPr>
          </a:p>
          <a:p>
            <a:pPr marL="0" indent="0">
              <a:buNone/>
            </a:pPr>
            <a:r>
              <a:rPr lang="en-US" sz="1800" b="1" dirty="0">
                <a:latin typeface="Amasis MT Pro Medium"/>
                <a:ea typeface="+mn-lt"/>
                <a:cs typeface="+mn-lt"/>
              </a:rPr>
              <a:t> </a:t>
            </a:r>
            <a:r>
              <a:rPr lang="en-US" sz="1800">
                <a:ea typeface="+mn-lt"/>
                <a:cs typeface="+mn-lt"/>
              </a:rPr>
              <a:t>        break; </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8353139D-9288-43B3-95A0-B332E44E3C00}"/>
              </a:ext>
            </a:extLst>
          </p:cNvPr>
          <p:cNvPicPr>
            <a:picLocks noChangeAspect="1"/>
          </p:cNvPicPr>
          <p:nvPr/>
        </p:nvPicPr>
        <p:blipFill>
          <a:blip r:embed="rId2"/>
          <a:stretch>
            <a:fillRect/>
          </a:stretch>
        </p:blipFill>
        <p:spPr>
          <a:xfrm>
            <a:off x="5896708" y="1716356"/>
            <a:ext cx="5361353" cy="4363131"/>
          </a:xfrm>
          <a:prstGeom prst="rect">
            <a:avLst/>
          </a:prstGeom>
        </p:spPr>
      </p:pic>
    </p:spTree>
    <p:extLst>
      <p:ext uri="{BB962C8B-B14F-4D97-AF65-F5344CB8AC3E}">
        <p14:creationId xmlns:p14="http://schemas.microsoft.com/office/powerpoint/2010/main" val="295151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474243" y="681317"/>
            <a:ext cx="3236613" cy="3884879"/>
          </a:xfrm>
        </p:spPr>
        <p:txBody>
          <a:bodyPr vert="horz" lIns="0" tIns="0" rIns="0" bIns="0" rtlCol="0" anchor="b">
            <a:normAutofit/>
          </a:bodyPr>
          <a:lstStyle/>
          <a:p>
            <a:pPr algn="r"/>
            <a:r>
              <a:rPr lang="en-US" sz="2700" spc="750" dirty="0">
                <a:solidFill>
                  <a:schemeClr val="bg1"/>
                </a:solidFill>
              </a:rPr>
              <a:t>Jump </a:t>
            </a:r>
            <a:r>
              <a:rPr lang="en-US" sz="2700" spc="750">
                <a:solidFill>
                  <a:schemeClr val="bg1"/>
                </a:solidFill>
              </a:rPr>
              <a:t>statements</a:t>
            </a:r>
            <a:br>
              <a:rPr lang="en-US" sz="2700" spc="750" dirty="0">
                <a:solidFill>
                  <a:schemeClr val="bg1"/>
                </a:solidFill>
              </a:rPr>
            </a:br>
            <a:br>
              <a:rPr lang="en-US" sz="2700" spc="750" dirty="0">
                <a:solidFill>
                  <a:schemeClr val="bg1"/>
                </a:solidFill>
              </a:rPr>
            </a:br>
            <a:r>
              <a:rPr lang="en-US" sz="2700" spc="750">
                <a:solidFill>
                  <a:schemeClr val="bg1"/>
                </a:solidFill>
              </a:rPr>
              <a:t> break</a:t>
            </a:r>
          </a:p>
        </p:txBody>
      </p:sp>
      <p:pic>
        <p:nvPicPr>
          <p:cNvPr id="7" name="Picture 7" descr="Graphical user interface, text, application, email&#10;&#10;Description automatically generated">
            <a:extLst>
              <a:ext uri="{FF2B5EF4-FFF2-40B4-BE49-F238E27FC236}">
                <a16:creationId xmlns:a16="http://schemas.microsoft.com/office/drawing/2014/main" id="{42A9D8C9-CAFE-4FF2-9386-E7D58CF88225}"/>
              </a:ext>
            </a:extLst>
          </p:cNvPr>
          <p:cNvPicPr>
            <a:picLocks noChangeAspect="1"/>
          </p:cNvPicPr>
          <p:nvPr/>
        </p:nvPicPr>
        <p:blipFill>
          <a:blip r:embed="rId2"/>
          <a:stretch>
            <a:fillRect/>
          </a:stretch>
        </p:blipFill>
        <p:spPr>
          <a:xfrm>
            <a:off x="4445004" y="1078395"/>
            <a:ext cx="7214138" cy="5158107"/>
          </a:xfrm>
          <a:prstGeom prst="rect">
            <a:avLst/>
          </a:prstGeom>
        </p:spPr>
      </p:pic>
    </p:spTree>
    <p:extLst>
      <p:ext uri="{BB962C8B-B14F-4D97-AF65-F5344CB8AC3E}">
        <p14:creationId xmlns:p14="http://schemas.microsoft.com/office/powerpoint/2010/main" val="268795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10357338" cy="1061357"/>
          </a:xfrm>
        </p:spPr>
        <p:txBody>
          <a:bodyPr>
            <a:normAutofit/>
          </a:bodyPr>
          <a:lstStyle/>
          <a:p>
            <a:r>
              <a:rPr lang="en-US" sz="3700"/>
              <a:t>Jump statements - continue</a:t>
            </a:r>
            <a:endParaRPr lang="en-US"/>
          </a:p>
        </p:txBody>
      </p:sp>
      <p:sp>
        <p:nvSpPr>
          <p:cNvPr id="3" name="Content Placeholder"/>
          <p:cNvSpPr>
            <a:spLocks noGrp="1"/>
          </p:cNvSpPr>
          <p:nvPr>
            <p:ph idx="1"/>
          </p:nvPr>
        </p:nvSpPr>
        <p:spPr>
          <a:xfrm>
            <a:off x="1371601" y="1887968"/>
            <a:ext cx="4319954" cy="4262130"/>
          </a:xfrm>
        </p:spPr>
        <p:txBody>
          <a:bodyPr vert="horz" lIns="0" tIns="0" rIns="0" bIns="0" rtlCol="0" anchor="t">
            <a:normAutofit fontScale="92500" lnSpcReduction="20000"/>
          </a:bodyPr>
          <a:lstStyle/>
          <a:p>
            <a:r>
              <a:rPr lang="en-US" sz="1800">
                <a:ea typeface="+mn-lt"/>
                <a:cs typeface="+mn-lt"/>
              </a:rPr>
              <a:t>The continue statement skips the current iteration of a loop (for, while, and do...while loop).</a:t>
            </a:r>
            <a:endParaRPr lang="en-US" b="1">
              <a:ea typeface="+mn-lt"/>
              <a:cs typeface="+mn-lt"/>
            </a:endParaRPr>
          </a:p>
          <a:p>
            <a:r>
              <a:rPr lang="en-US" sz="1800">
                <a:ea typeface="+mn-lt"/>
                <a:cs typeface="+mn-lt"/>
              </a:rPr>
              <a:t>When continue statement is executed, control of the program jumps to the end of the loop. </a:t>
            </a:r>
            <a:endParaRPr lang="en-US"/>
          </a:p>
          <a:p>
            <a:r>
              <a:rPr lang="en-US" sz="1800">
                <a:ea typeface="+mn-lt"/>
                <a:cs typeface="+mn-lt"/>
              </a:rPr>
              <a:t>Then, the test expression that controls the loop is evaluated. </a:t>
            </a:r>
            <a:endParaRPr lang="en-US"/>
          </a:p>
          <a:p>
            <a:r>
              <a:rPr lang="en-US" sz="1800">
                <a:ea typeface="+mn-lt"/>
                <a:cs typeface="+mn-lt"/>
              </a:rPr>
              <a:t>In case of for loop, the update statement is executed before the test expression is evaluated.</a:t>
            </a:r>
            <a:endParaRPr lang="en-US"/>
          </a:p>
          <a:p>
            <a:r>
              <a:rPr lang="en-US" sz="1800" b="1">
                <a:latin typeface="Amasis MT Pro Medium"/>
                <a:ea typeface="+mn-lt"/>
                <a:cs typeface="+mn-lt"/>
              </a:rPr>
              <a:t>Syntax</a:t>
            </a:r>
            <a:endParaRPr lang="en-US" b="1">
              <a:latin typeface="Amasis MT Pro Medium"/>
            </a:endParaRPr>
          </a:p>
          <a:p>
            <a:pPr marL="0" indent="0">
              <a:buNone/>
            </a:pPr>
            <a:r>
              <a:rPr lang="en-US" sz="1800" b="1" dirty="0">
                <a:latin typeface="Amasis MT Pro Medium"/>
                <a:ea typeface="+mn-lt"/>
                <a:cs typeface="+mn-lt"/>
              </a:rPr>
              <a:t> </a:t>
            </a:r>
            <a:r>
              <a:rPr lang="en-US" sz="1800">
                <a:ea typeface="+mn-lt"/>
                <a:cs typeface="+mn-lt"/>
              </a:rPr>
              <a:t>        continue; </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C3EF007A-7F2F-473F-A2D0-8FBE8643380E}"/>
              </a:ext>
            </a:extLst>
          </p:cNvPr>
          <p:cNvPicPr>
            <a:picLocks noChangeAspect="1"/>
          </p:cNvPicPr>
          <p:nvPr/>
        </p:nvPicPr>
        <p:blipFill>
          <a:blip r:embed="rId2"/>
          <a:stretch>
            <a:fillRect/>
          </a:stretch>
        </p:blipFill>
        <p:spPr>
          <a:xfrm>
            <a:off x="5828323" y="1766926"/>
            <a:ext cx="5156199" cy="4222915"/>
          </a:xfrm>
          <a:prstGeom prst="rect">
            <a:avLst/>
          </a:prstGeom>
        </p:spPr>
      </p:pic>
    </p:spTree>
    <p:extLst>
      <p:ext uri="{BB962C8B-B14F-4D97-AF65-F5344CB8AC3E}">
        <p14:creationId xmlns:p14="http://schemas.microsoft.com/office/powerpoint/2010/main" val="90050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562166" y="2420240"/>
            <a:ext cx="3236613" cy="1647726"/>
          </a:xfrm>
        </p:spPr>
        <p:txBody>
          <a:bodyPr vert="horz" lIns="0" tIns="0" rIns="0" bIns="0" rtlCol="0" anchor="b">
            <a:normAutofit/>
          </a:bodyPr>
          <a:lstStyle/>
          <a:p>
            <a:pPr algn="r"/>
            <a:r>
              <a:rPr lang="en-US" sz="2700" spc="750" dirty="0">
                <a:solidFill>
                  <a:schemeClr val="bg1"/>
                </a:solidFill>
              </a:rPr>
              <a:t>Jump </a:t>
            </a:r>
            <a:r>
              <a:rPr lang="en-US" sz="2700" spc="750">
                <a:solidFill>
                  <a:schemeClr val="bg1"/>
                </a:solidFill>
              </a:rPr>
              <a:t>statements</a:t>
            </a:r>
            <a:br>
              <a:rPr lang="en-US" sz="2700" spc="750" dirty="0">
                <a:solidFill>
                  <a:schemeClr val="bg1"/>
                </a:solidFill>
              </a:rPr>
            </a:br>
            <a:br>
              <a:rPr lang="en-US" sz="2700" spc="750" dirty="0">
                <a:solidFill>
                  <a:schemeClr val="bg1"/>
                </a:solidFill>
              </a:rPr>
            </a:br>
            <a:r>
              <a:rPr lang="en-US" sz="2700" spc="750">
                <a:solidFill>
                  <a:schemeClr val="bg1"/>
                </a:solidFill>
              </a:rPr>
              <a:t> continue</a:t>
            </a:r>
          </a:p>
        </p:txBody>
      </p:sp>
      <p:pic>
        <p:nvPicPr>
          <p:cNvPr id="3" name="Picture 3" descr="Graphical user interface, text, application, email&#10;&#10;Description automatically generated">
            <a:extLst>
              <a:ext uri="{FF2B5EF4-FFF2-40B4-BE49-F238E27FC236}">
                <a16:creationId xmlns:a16="http://schemas.microsoft.com/office/drawing/2014/main" id="{60B1E86F-AE6B-4CF8-B9D3-53180AD43524}"/>
              </a:ext>
            </a:extLst>
          </p:cNvPr>
          <p:cNvPicPr>
            <a:picLocks noChangeAspect="1"/>
          </p:cNvPicPr>
          <p:nvPr/>
        </p:nvPicPr>
        <p:blipFill>
          <a:blip r:embed="rId2"/>
          <a:stretch>
            <a:fillRect/>
          </a:stretch>
        </p:blipFill>
        <p:spPr>
          <a:xfrm>
            <a:off x="4382477" y="1052652"/>
            <a:ext cx="7315199" cy="4752695"/>
          </a:xfrm>
          <a:prstGeom prst="rect">
            <a:avLst/>
          </a:prstGeom>
        </p:spPr>
      </p:pic>
    </p:spTree>
    <p:extLst>
      <p:ext uri="{BB962C8B-B14F-4D97-AF65-F5344CB8AC3E}">
        <p14:creationId xmlns:p14="http://schemas.microsoft.com/office/powerpoint/2010/main" val="179825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Jump statements</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pPr marL="0" indent="0">
              <a:buNone/>
            </a:pPr>
            <a:r>
              <a:rPr lang="en-US" sz="1800" b="1" u="sng">
                <a:latin typeface="Amasis MT Pro Medium"/>
                <a:ea typeface="+mn-lt"/>
                <a:cs typeface="+mn-lt"/>
              </a:rPr>
              <a:t>Java Labeled Break and Continue</a:t>
            </a:r>
            <a:endParaRPr lang="en-US" u="sng"/>
          </a:p>
          <a:p>
            <a:r>
              <a:rPr lang="en-US" sz="1800">
                <a:ea typeface="+mn-lt"/>
                <a:cs typeface="+mn-lt"/>
              </a:rPr>
              <a:t>In the case of nested loops to break and continue a particular loop we should go for labelled break and continue statements. The Java labelled loops allows transferring to a particular line or statement.</a:t>
            </a:r>
          </a:p>
          <a:p>
            <a:endParaRPr lang="en-US" sz="1800" dirty="0">
              <a:latin typeface="Avenir Next LT Pro Ligh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61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06B7FC8-9C5A-4B07-99F6-3FF4F0500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0D096B9-E2A9-4907-8AA6-44183A98A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4">
                  <a:alpha val="52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DC8FFA-551D-4179-8098-F7020A6B3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9639" y="153692"/>
            <a:ext cx="4337877" cy="4038600"/>
          </a:xfrm>
          <a:prstGeom prst="rect">
            <a:avLst/>
          </a:prstGeom>
          <a:gradFill>
            <a:gsLst>
              <a:gs pos="8000">
                <a:schemeClr val="accent5">
                  <a:alpha val="56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704F97-5616-4BF4-973D-20EA0D7DB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1266" y="3580665"/>
            <a:ext cx="251607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83D16B0-C2A0-40BB-B4B6-F629839E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637644" y="1795692"/>
            <a:ext cx="4178958" cy="4178958"/>
          </a:xfrm>
          <a:prstGeom prst="ellipse">
            <a:avLst/>
          </a:prstGeom>
          <a:gradFill>
            <a:gsLst>
              <a:gs pos="37000">
                <a:schemeClr val="bg1">
                  <a:alpha val="0"/>
                </a:schemeClr>
              </a:gs>
              <a:gs pos="100000">
                <a:schemeClr val="accent6">
                  <a:alpha val="28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99971" y="838537"/>
            <a:ext cx="3119718" cy="5358452"/>
          </a:xfrm>
        </p:spPr>
        <p:txBody>
          <a:bodyPr>
            <a:normAutofit/>
          </a:bodyPr>
          <a:lstStyle/>
          <a:p>
            <a:pPr algn="r"/>
            <a:r>
              <a:rPr lang="en-US" sz="2700">
                <a:solidFill>
                  <a:schemeClr val="bg1"/>
                </a:solidFill>
              </a:rPr>
              <a:t>Jump statements</a:t>
            </a:r>
            <a:br>
              <a:rPr lang="en-US" sz="2700" dirty="0">
                <a:solidFill>
                  <a:schemeClr val="bg1"/>
                </a:solidFill>
              </a:rPr>
            </a:br>
            <a:br>
              <a:rPr lang="en-US" sz="2700" dirty="0"/>
            </a:br>
            <a:r>
              <a:rPr lang="en-US" sz="2700">
                <a:solidFill>
                  <a:schemeClr val="bg1"/>
                </a:solidFill>
              </a:rPr>
              <a:t>Java labeled break and continue</a:t>
            </a:r>
            <a:endParaRPr lang="en-US" sz="2700" dirty="0">
              <a:solidFill>
                <a:schemeClr val="bg1"/>
              </a:solidFill>
            </a:endParaRPr>
          </a:p>
        </p:txBody>
      </p:sp>
      <p:pic>
        <p:nvPicPr>
          <p:cNvPr id="4" name="Picture 4" descr="Text&#10;&#10;Description automatically generated">
            <a:extLst>
              <a:ext uri="{FF2B5EF4-FFF2-40B4-BE49-F238E27FC236}">
                <a16:creationId xmlns:a16="http://schemas.microsoft.com/office/drawing/2014/main" id="{57745E99-FEE8-49E2-B5C8-6C5FACF44935}"/>
              </a:ext>
            </a:extLst>
          </p:cNvPr>
          <p:cNvPicPr>
            <a:picLocks noChangeAspect="1"/>
          </p:cNvPicPr>
          <p:nvPr/>
        </p:nvPicPr>
        <p:blipFill rotWithShape="1">
          <a:blip r:embed="rId2"/>
          <a:srcRect l="154" r="154"/>
          <a:stretch/>
        </p:blipFill>
        <p:spPr>
          <a:xfrm>
            <a:off x="4712282" y="457820"/>
            <a:ext cx="6337435" cy="2880851"/>
          </a:xfrm>
          <a:prstGeom prst="rect">
            <a:avLst/>
          </a:prstGeom>
        </p:spPr>
      </p:pic>
      <p:pic>
        <p:nvPicPr>
          <p:cNvPr id="7" name="Picture 7" descr="Text&#10;&#10;Description automatically generated">
            <a:extLst>
              <a:ext uri="{FF2B5EF4-FFF2-40B4-BE49-F238E27FC236}">
                <a16:creationId xmlns:a16="http://schemas.microsoft.com/office/drawing/2014/main" id="{198E4BFC-2364-405E-8480-0A47A13E3F79}"/>
              </a:ext>
            </a:extLst>
          </p:cNvPr>
          <p:cNvPicPr>
            <a:picLocks noChangeAspect="1"/>
          </p:cNvPicPr>
          <p:nvPr/>
        </p:nvPicPr>
        <p:blipFill rotWithShape="1">
          <a:blip r:embed="rId3"/>
          <a:srcRect l="221" r="664"/>
          <a:stretch/>
        </p:blipFill>
        <p:spPr>
          <a:xfrm>
            <a:off x="4712282" y="3579408"/>
            <a:ext cx="6331996" cy="2892005"/>
          </a:xfrm>
          <a:prstGeom prst="rect">
            <a:avLst/>
          </a:prstGeom>
        </p:spPr>
      </p:pic>
    </p:spTree>
    <p:extLst>
      <p:ext uri="{BB962C8B-B14F-4D97-AF65-F5344CB8AC3E}">
        <p14:creationId xmlns:p14="http://schemas.microsoft.com/office/powerpoint/2010/main" val="1940633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EACEF5-0217-40D2-906E-F39EF5810D3B}"/>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THANK YOU!</a:t>
            </a:r>
          </a:p>
        </p:txBody>
      </p:sp>
    </p:spTree>
    <p:extLst>
      <p:ext uri="{BB962C8B-B14F-4D97-AF65-F5344CB8AC3E}">
        <p14:creationId xmlns:p14="http://schemas.microsoft.com/office/powerpoint/2010/main" val="74773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148168-0812-4CFE-B1D0-500543DEFDAD}"/>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Table of contents</a:t>
            </a:r>
          </a:p>
        </p:txBody>
      </p:sp>
      <p:sp>
        <p:nvSpPr>
          <p:cNvPr id="3" name="Content Placeholder 2">
            <a:extLst>
              <a:ext uri="{FF2B5EF4-FFF2-40B4-BE49-F238E27FC236}">
                <a16:creationId xmlns:a16="http://schemas.microsoft.com/office/drawing/2014/main" id="{5454DA3E-C78D-47F7-8CB7-BAC791381DC5}"/>
              </a:ext>
            </a:extLst>
          </p:cNvPr>
          <p:cNvSpPr>
            <a:spLocks noGrp="1"/>
          </p:cNvSpPr>
          <p:nvPr>
            <p:ph idx="1"/>
          </p:nvPr>
        </p:nvSpPr>
        <p:spPr>
          <a:xfrm>
            <a:off x="4581727" y="833535"/>
            <a:ext cx="3025303" cy="5361991"/>
          </a:xfrm>
        </p:spPr>
        <p:txBody>
          <a:bodyPr vert="horz" lIns="0" tIns="0" rIns="0" bIns="0" rtlCol="0" anchor="ctr">
            <a:normAutofit/>
          </a:bodyPr>
          <a:lstStyle/>
          <a:p>
            <a:r>
              <a:rPr lang="en-US" sz="1600" b="1" dirty="0">
                <a:ea typeface="+mn-lt"/>
                <a:cs typeface="+mn-lt"/>
              </a:rPr>
              <a:t>Control Structures</a:t>
            </a:r>
            <a:endParaRPr lang="en-US" b="1" dirty="0"/>
          </a:p>
          <a:p>
            <a:r>
              <a:rPr lang="en-US" sz="1600" dirty="0">
                <a:ea typeface="+mn-lt"/>
                <a:cs typeface="+mn-lt"/>
              </a:rPr>
              <a:t>Conditional statements    </a:t>
            </a:r>
            <a:endParaRPr lang="en-US"/>
          </a:p>
          <a:p>
            <a:pPr lvl="1"/>
            <a:r>
              <a:rPr lang="en-US" sz="1600" dirty="0">
                <a:ea typeface="+mn-lt"/>
                <a:cs typeface="+mn-lt"/>
              </a:rPr>
              <a:t>If</a:t>
            </a:r>
            <a:endParaRPr lang="en-US" dirty="0"/>
          </a:p>
          <a:p>
            <a:pPr lvl="1"/>
            <a:r>
              <a:rPr lang="en-US" sz="1600" dirty="0">
                <a:ea typeface="+mn-lt"/>
                <a:cs typeface="+mn-lt"/>
              </a:rPr>
              <a:t>If . . .else</a:t>
            </a:r>
            <a:endParaRPr lang="en-US" dirty="0"/>
          </a:p>
          <a:p>
            <a:pPr lvl="1"/>
            <a:r>
              <a:rPr lang="en-US" sz="1600" dirty="0">
                <a:ea typeface="+mn-lt"/>
                <a:cs typeface="+mn-lt"/>
              </a:rPr>
              <a:t>Switch</a:t>
            </a:r>
            <a:endParaRPr lang="en-US" dirty="0"/>
          </a:p>
          <a:p>
            <a:pPr lvl="1"/>
            <a:r>
              <a:rPr lang="en-US" sz="1600" dirty="0">
                <a:ea typeface="+mn-lt"/>
                <a:cs typeface="+mn-lt"/>
              </a:rPr>
              <a:t>Nested If</a:t>
            </a:r>
            <a:endParaRPr lang="en-US" dirty="0"/>
          </a:p>
          <a:p>
            <a:r>
              <a:rPr lang="en-US" sz="1600" dirty="0">
                <a:ea typeface="+mn-lt"/>
                <a:cs typeface="+mn-lt"/>
              </a:rPr>
              <a:t>Iteration Statement</a:t>
            </a:r>
            <a:endParaRPr lang="en-US"/>
          </a:p>
          <a:p>
            <a:pPr lvl="1"/>
            <a:r>
              <a:rPr lang="en-US" sz="1600" dirty="0">
                <a:ea typeface="+mn-lt"/>
                <a:cs typeface="+mn-lt"/>
              </a:rPr>
              <a:t>For</a:t>
            </a:r>
            <a:endParaRPr lang="en-US" dirty="0"/>
          </a:p>
          <a:p>
            <a:pPr lvl="1"/>
            <a:r>
              <a:rPr lang="en-US" sz="1600" dirty="0">
                <a:ea typeface="+mn-lt"/>
                <a:cs typeface="+mn-lt"/>
              </a:rPr>
              <a:t>While</a:t>
            </a:r>
            <a:endParaRPr lang="en-US" dirty="0"/>
          </a:p>
          <a:p>
            <a:pPr lvl="1"/>
            <a:r>
              <a:rPr lang="en-US" sz="1600" dirty="0">
                <a:ea typeface="+mn-lt"/>
                <a:cs typeface="+mn-lt"/>
              </a:rPr>
              <a:t>Do . . . while</a:t>
            </a:r>
          </a:p>
          <a:p>
            <a:r>
              <a:rPr lang="en-US" sz="1600" dirty="0">
                <a:ea typeface="+mn-lt"/>
                <a:cs typeface="+mn-lt"/>
              </a:rPr>
              <a:t>Jump statements    </a:t>
            </a:r>
            <a:endParaRPr lang="en-US" sz="1600"/>
          </a:p>
          <a:p>
            <a:pPr lvl="1"/>
            <a:r>
              <a:rPr lang="en-US" sz="1600" dirty="0">
                <a:ea typeface="+mn-lt"/>
                <a:cs typeface="+mn-lt"/>
              </a:rPr>
              <a:t>break</a:t>
            </a:r>
            <a:endParaRPr lang="en-US" dirty="0"/>
          </a:p>
          <a:p>
            <a:pPr lvl="1"/>
            <a:r>
              <a:rPr lang="en-US" sz="1600" dirty="0">
                <a:ea typeface="+mn-lt"/>
                <a:cs typeface="+mn-lt"/>
              </a:rPr>
              <a:t>continue</a:t>
            </a:r>
            <a:endParaRPr lang="en-US" dirty="0"/>
          </a:p>
          <a:p>
            <a:pPr lvl="1"/>
            <a:r>
              <a:rPr lang="en-US" sz="1600" dirty="0">
                <a:ea typeface="+mn-lt"/>
                <a:cs typeface="+mn-lt"/>
              </a:rPr>
              <a:t>return</a:t>
            </a:r>
            <a:endParaRPr lang="en-US" dirty="0"/>
          </a:p>
        </p:txBody>
      </p:sp>
      <p:pic>
        <p:nvPicPr>
          <p:cNvPr id="5" name="Picture 4" descr="Glasses on top of a book">
            <a:extLst>
              <a:ext uri="{FF2B5EF4-FFF2-40B4-BE49-F238E27FC236}">
                <a16:creationId xmlns:a16="http://schemas.microsoft.com/office/drawing/2014/main" id="{51D49212-EECC-4C66-AF10-1BD316D1066B}"/>
              </a:ext>
            </a:extLst>
          </p:cNvPr>
          <p:cNvPicPr>
            <a:picLocks noChangeAspect="1"/>
          </p:cNvPicPr>
          <p:nvPr/>
        </p:nvPicPr>
        <p:blipFill rotWithShape="1">
          <a:blip r:embed="rId2"/>
          <a:srcRect l="19861" r="40729" b="10"/>
          <a:stretch/>
        </p:blipFill>
        <p:spPr>
          <a:xfrm>
            <a:off x="8109502" y="10"/>
            <a:ext cx="4082498" cy="6857990"/>
          </a:xfrm>
          <a:prstGeom prst="rect">
            <a:avLst/>
          </a:prstGeom>
        </p:spPr>
      </p:pic>
    </p:spTree>
    <p:extLst>
      <p:ext uri="{BB962C8B-B14F-4D97-AF65-F5344CB8AC3E}">
        <p14:creationId xmlns:p14="http://schemas.microsoft.com/office/powerpoint/2010/main" val="25065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Control structures</a:t>
            </a:r>
            <a:endParaRPr lang="en-US"/>
          </a:p>
        </p:txBody>
      </p:sp>
      <p:sp>
        <p:nvSpPr>
          <p:cNvPr id="3" name="Content Placeholder"/>
          <p:cNvSpPr>
            <a:spLocks noGrp="1"/>
          </p:cNvSpPr>
          <p:nvPr>
            <p:ph idx="1"/>
          </p:nvPr>
        </p:nvSpPr>
        <p:spPr>
          <a:xfrm>
            <a:off x="1371601" y="1712122"/>
            <a:ext cx="9448800" cy="3988592"/>
          </a:xfrm>
        </p:spPr>
        <p:txBody>
          <a:bodyPr vert="horz" lIns="0" tIns="0" rIns="0" bIns="0" rtlCol="0" anchor="t">
            <a:normAutofit/>
          </a:bodyPr>
          <a:lstStyle/>
          <a:p>
            <a:r>
              <a:rPr lang="en-US" sz="1800">
                <a:ea typeface="+mn-lt"/>
                <a:cs typeface="+mn-lt"/>
              </a:rPr>
              <a:t>The execution of the program is linear. Control Structures are used to alter/change the flow of program.</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Diagram&#10;&#10;Description automatically generated">
            <a:extLst>
              <a:ext uri="{FF2B5EF4-FFF2-40B4-BE49-F238E27FC236}">
                <a16:creationId xmlns:a16="http://schemas.microsoft.com/office/drawing/2014/main" id="{09BD76F3-49FC-4B77-AE2A-42A8253E1588}"/>
              </a:ext>
            </a:extLst>
          </p:cNvPr>
          <p:cNvPicPr>
            <a:picLocks noChangeAspect="1"/>
          </p:cNvPicPr>
          <p:nvPr/>
        </p:nvPicPr>
        <p:blipFill>
          <a:blip r:embed="rId2"/>
          <a:stretch>
            <a:fillRect/>
          </a:stretch>
        </p:blipFill>
        <p:spPr>
          <a:xfrm>
            <a:off x="1686170" y="2430617"/>
            <a:ext cx="8770814" cy="3550073"/>
          </a:xfrm>
          <a:prstGeom prst="rect">
            <a:avLst/>
          </a:prstGeom>
        </p:spPr>
      </p:pic>
    </p:spTree>
    <p:extLst>
      <p:ext uri="{BB962C8B-B14F-4D97-AF65-F5344CB8AC3E}">
        <p14:creationId xmlns:p14="http://schemas.microsoft.com/office/powerpoint/2010/main" val="111902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Selection statements</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There are three selection statements supported by java</a:t>
            </a:r>
            <a:endParaRPr lang="en-US">
              <a:ea typeface="+mn-lt"/>
              <a:cs typeface="+mn-lt"/>
            </a:endParaRPr>
          </a:p>
          <a:p>
            <a:pPr marL="0" indent="0">
              <a:buNone/>
            </a:pPr>
            <a:endParaRPr lang="en-US" sz="1800" dirty="0">
              <a:ea typeface="+mn-lt"/>
              <a:cs typeface="+mn-lt"/>
            </a:endParaRPr>
          </a:p>
          <a:p>
            <a:pPr marL="800100" lvl="1" indent="-342900">
              <a:buAutoNum type="arabicPeriod"/>
            </a:pPr>
            <a:r>
              <a:rPr lang="en-US" sz="1800" b="1">
                <a:ea typeface="+mn-lt"/>
                <a:cs typeface="+mn-lt"/>
              </a:rPr>
              <a:t>If</a:t>
            </a:r>
            <a:endParaRPr lang="en-US" b="1">
              <a:ea typeface="+mn-lt"/>
              <a:cs typeface="+mn-lt"/>
            </a:endParaRPr>
          </a:p>
          <a:p>
            <a:pPr marL="800100" lvl="1" indent="-342900">
              <a:buAutoNum type="arabicPeriod"/>
            </a:pPr>
            <a:r>
              <a:rPr lang="en-US" sz="1800" b="1">
                <a:ea typeface="+mn-lt"/>
                <a:cs typeface="+mn-lt"/>
              </a:rPr>
              <a:t>If . . .else</a:t>
            </a:r>
            <a:endParaRPr lang="en-US" b="1">
              <a:ea typeface="+mn-lt"/>
              <a:cs typeface="+mn-lt"/>
            </a:endParaRPr>
          </a:p>
          <a:p>
            <a:pPr marL="800100" lvl="1" indent="-342900">
              <a:buAutoNum type="arabicPeriod"/>
            </a:pPr>
            <a:r>
              <a:rPr lang="en-US" sz="1800" b="1">
                <a:ea typeface="+mn-lt"/>
                <a:cs typeface="+mn-lt"/>
              </a:rPr>
              <a:t>Switch</a:t>
            </a:r>
            <a:endParaRPr lang="en-US">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26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2C2835D-CE43-48F4-8E8B-FC56FBB60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764275" y="963626"/>
            <a:ext cx="2838733" cy="4645605"/>
          </a:xfrm>
        </p:spPr>
        <p:txBody>
          <a:bodyPr vert="horz" lIns="0" tIns="0" rIns="0" bIns="0" rtlCol="0" anchor="t">
            <a:normAutofit/>
          </a:bodyPr>
          <a:lstStyle/>
          <a:p>
            <a:r>
              <a:rPr lang="en-US" sz="2000" spc="750">
                <a:solidFill>
                  <a:schemeClr val="bg1"/>
                </a:solidFill>
              </a:rPr>
              <a:t>Selection statements</a:t>
            </a:r>
          </a:p>
        </p:txBody>
      </p:sp>
      <p:pic>
        <p:nvPicPr>
          <p:cNvPr id="6" name="Picture 6" descr="Diagram, funnel chart&#10;&#10;Description automatically generated">
            <a:extLst>
              <a:ext uri="{FF2B5EF4-FFF2-40B4-BE49-F238E27FC236}">
                <a16:creationId xmlns:a16="http://schemas.microsoft.com/office/drawing/2014/main" id="{4B05475C-7423-44D1-AFED-C68F50B251D0}"/>
              </a:ext>
            </a:extLst>
          </p:cNvPr>
          <p:cNvPicPr>
            <a:picLocks noChangeAspect="1"/>
          </p:cNvPicPr>
          <p:nvPr/>
        </p:nvPicPr>
        <p:blipFill rotWithShape="1">
          <a:blip r:embed="rId2"/>
          <a:srcRect l="54804" r="356" b="730"/>
          <a:stretch/>
        </p:blipFill>
        <p:spPr>
          <a:xfrm>
            <a:off x="6610593" y="476740"/>
            <a:ext cx="2936213" cy="3152691"/>
          </a:xfrm>
          <a:prstGeom prst="rect">
            <a:avLst/>
          </a:prstGeom>
        </p:spPr>
      </p:pic>
      <p:pic>
        <p:nvPicPr>
          <p:cNvPr id="7" name="Picture 7" descr="Text&#10;&#10;Description automatically generated">
            <a:extLst>
              <a:ext uri="{FF2B5EF4-FFF2-40B4-BE49-F238E27FC236}">
                <a16:creationId xmlns:a16="http://schemas.microsoft.com/office/drawing/2014/main" id="{CF8EAB7F-B110-44CC-9854-495CB84ECC35}"/>
              </a:ext>
            </a:extLst>
          </p:cNvPr>
          <p:cNvPicPr>
            <a:picLocks noChangeAspect="1"/>
          </p:cNvPicPr>
          <p:nvPr/>
        </p:nvPicPr>
        <p:blipFill>
          <a:blip r:embed="rId3"/>
          <a:stretch>
            <a:fillRect/>
          </a:stretch>
        </p:blipFill>
        <p:spPr>
          <a:xfrm>
            <a:off x="5168689" y="3859560"/>
            <a:ext cx="5717372" cy="2472764"/>
          </a:xfrm>
          <a:prstGeom prst="rect">
            <a:avLst/>
          </a:prstGeom>
        </p:spPr>
      </p:pic>
      <p:sp>
        <p:nvSpPr>
          <p:cNvPr id="10" name="TextBox 9">
            <a:extLst>
              <a:ext uri="{FF2B5EF4-FFF2-40B4-BE49-F238E27FC236}">
                <a16:creationId xmlns:a16="http://schemas.microsoft.com/office/drawing/2014/main" id="{022502AD-6465-4738-8422-AE1EAE6B0CD4}"/>
              </a:ext>
            </a:extLst>
          </p:cNvPr>
          <p:cNvSpPr txBox="1"/>
          <p:nvPr/>
        </p:nvSpPr>
        <p:spPr>
          <a:xfrm>
            <a:off x="646967" y="2337044"/>
            <a:ext cx="274319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rgbClr val="FFFFFF"/>
                </a:solidFill>
                <a:latin typeface="Amasis MT Pro Medium"/>
                <a:cs typeface="Aharoni"/>
              </a:rPr>
              <a:t>if Statement</a:t>
            </a:r>
          </a:p>
          <a:p>
            <a:endParaRPr lang="en-US" sz="2000" b="1" u="sng" dirty="0">
              <a:solidFill>
                <a:srgbClr val="FFFFFF"/>
              </a:solidFill>
              <a:latin typeface="Amasis MT Pro Medium"/>
              <a:cs typeface="Aharoni"/>
            </a:endParaRPr>
          </a:p>
          <a:p>
            <a:r>
              <a:rPr lang="en-US" sz="2000" b="1">
                <a:solidFill>
                  <a:srgbClr val="FFFFFF"/>
                </a:solidFill>
                <a:latin typeface="Amasis MT Pro Medium"/>
                <a:cs typeface="Aharoni"/>
              </a:rPr>
              <a:t>Syntax:</a:t>
            </a:r>
          </a:p>
          <a:p>
            <a:endParaRPr lang="en-US" sz="2000" b="1" dirty="0">
              <a:solidFill>
                <a:srgbClr val="FFFFFF"/>
              </a:solidFill>
              <a:latin typeface="Amasis MT Pro Medium"/>
              <a:cs typeface="Aharoni"/>
            </a:endParaRPr>
          </a:p>
          <a:p>
            <a:r>
              <a:rPr lang="en-US" sz="2000" b="1">
                <a:solidFill>
                  <a:srgbClr val="FFFFFF"/>
                </a:solidFill>
                <a:latin typeface="Amasis MT Pro Medium"/>
                <a:cs typeface="Aharoni"/>
              </a:rPr>
              <a:t>  if(expression)</a:t>
            </a:r>
          </a:p>
          <a:p>
            <a:r>
              <a:rPr lang="en-US" sz="2000" b="1">
                <a:solidFill>
                  <a:srgbClr val="FFFFFF"/>
                </a:solidFill>
                <a:latin typeface="Amasis MT Pro Medium"/>
                <a:cs typeface="Aharoni"/>
              </a:rPr>
              <a:t>        Statement 1;</a:t>
            </a:r>
          </a:p>
          <a:p>
            <a:endParaRPr lang="en-US" sz="2000" dirty="0">
              <a:solidFill>
                <a:srgbClr val="000000"/>
              </a:solidFill>
              <a:latin typeface="Amasis MT Pro Medium"/>
              <a:cs typeface="Aharoni"/>
            </a:endParaRPr>
          </a:p>
          <a:p>
            <a:r>
              <a:rPr lang="en-US" sz="2000" b="1">
                <a:solidFill>
                  <a:srgbClr val="FFFFFF"/>
                </a:solidFill>
                <a:latin typeface="Amasis MT Pro Medium"/>
                <a:cs typeface="Aharoni"/>
              </a:rPr>
              <a:t>  if(expression)</a:t>
            </a:r>
            <a:endParaRPr lang="en-US" sz="2000" dirty="0">
              <a:solidFill>
                <a:srgbClr val="000000"/>
              </a:solidFill>
              <a:latin typeface="Amasis MT Pro Medium"/>
              <a:cs typeface="Aharoni"/>
            </a:endParaRPr>
          </a:p>
          <a:p>
            <a:r>
              <a:rPr lang="en-US" sz="2000" b="1">
                <a:solidFill>
                  <a:srgbClr val="FFFFFF"/>
                </a:solidFill>
                <a:latin typeface="Amasis MT Pro Medium"/>
                <a:cs typeface="Aharoni"/>
              </a:rPr>
              <a:t>  {</a:t>
            </a:r>
            <a:endParaRPr lang="en-US" sz="2000">
              <a:latin typeface="Amasis MT Pro Medium"/>
              <a:ea typeface="+mn-lt"/>
              <a:cs typeface="+mn-lt"/>
            </a:endParaRPr>
          </a:p>
          <a:p>
            <a:r>
              <a:rPr lang="en-US" sz="2000" b="1">
                <a:solidFill>
                  <a:srgbClr val="FFFFFF"/>
                </a:solidFill>
                <a:latin typeface="Amasis MT Pro Medium"/>
                <a:cs typeface="Aharoni"/>
              </a:rPr>
              <a:t>       Statement 1;</a:t>
            </a:r>
          </a:p>
          <a:p>
            <a:r>
              <a:rPr lang="en-US" sz="2000" b="1">
                <a:solidFill>
                  <a:srgbClr val="FFFFFF"/>
                </a:solidFill>
                <a:latin typeface="Amasis MT Pro Medium"/>
                <a:cs typeface="Aharoni"/>
              </a:rPr>
              <a:t>       Statement 1;</a:t>
            </a:r>
            <a:endParaRPr lang="en-US" sz="2000">
              <a:latin typeface="Amasis MT Pro Medium"/>
              <a:ea typeface="+mn-lt"/>
              <a:cs typeface="+mn-lt"/>
            </a:endParaRPr>
          </a:p>
          <a:p>
            <a:r>
              <a:rPr lang="en-US" sz="2000" b="1">
                <a:solidFill>
                  <a:srgbClr val="FFFFFF"/>
                </a:solidFill>
                <a:latin typeface="Amasis MT Pro Medium"/>
                <a:cs typeface="Aharoni"/>
              </a:rPr>
              <a:t>  }</a:t>
            </a:r>
            <a:endParaRPr lang="en-US" sz="2000" b="1" dirty="0">
              <a:solidFill>
                <a:srgbClr val="FFFFFF"/>
              </a:solidFill>
              <a:latin typeface="Amasis MT Pro Medium"/>
              <a:cs typeface="Aharoni"/>
            </a:endParaRPr>
          </a:p>
          <a:p>
            <a:endParaRPr lang="en-US" sz="2000" b="1" dirty="0">
              <a:solidFill>
                <a:srgbClr val="FFFFFF"/>
              </a:solidFill>
              <a:latin typeface="Amasis MT Pro Medium"/>
              <a:cs typeface="Aharoni"/>
            </a:endParaRPr>
          </a:p>
        </p:txBody>
      </p:sp>
    </p:spTree>
    <p:extLst>
      <p:ext uri="{BB962C8B-B14F-4D97-AF65-F5344CB8AC3E}">
        <p14:creationId xmlns:p14="http://schemas.microsoft.com/office/powerpoint/2010/main" val="203653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2C2835D-CE43-48F4-8E8B-FC56FBB60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764275" y="963626"/>
            <a:ext cx="2838733" cy="4645605"/>
          </a:xfrm>
        </p:spPr>
        <p:txBody>
          <a:bodyPr vert="horz" lIns="0" tIns="0" rIns="0" bIns="0" rtlCol="0" anchor="t">
            <a:normAutofit/>
          </a:bodyPr>
          <a:lstStyle/>
          <a:p>
            <a:r>
              <a:rPr lang="en-US" sz="2000" spc="750">
                <a:solidFill>
                  <a:schemeClr val="bg1"/>
                </a:solidFill>
              </a:rPr>
              <a:t>Selection statements</a:t>
            </a:r>
          </a:p>
        </p:txBody>
      </p:sp>
      <p:sp>
        <p:nvSpPr>
          <p:cNvPr id="10" name="TextBox 9">
            <a:extLst>
              <a:ext uri="{FF2B5EF4-FFF2-40B4-BE49-F238E27FC236}">
                <a16:creationId xmlns:a16="http://schemas.microsoft.com/office/drawing/2014/main" id="{022502AD-6465-4738-8422-AE1EAE6B0CD4}"/>
              </a:ext>
            </a:extLst>
          </p:cNvPr>
          <p:cNvSpPr txBox="1"/>
          <p:nvPr/>
        </p:nvSpPr>
        <p:spPr>
          <a:xfrm>
            <a:off x="646967" y="2337044"/>
            <a:ext cx="274319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rgbClr val="FFFFFF"/>
                </a:solidFill>
                <a:latin typeface="Amasis MT Pro Medium"/>
                <a:cs typeface="Aharoni"/>
              </a:rPr>
              <a:t>if...else Statement</a:t>
            </a:r>
          </a:p>
          <a:p>
            <a:endParaRPr lang="en-US" sz="2000" b="1" u="sng" dirty="0">
              <a:solidFill>
                <a:srgbClr val="FFFFFF"/>
              </a:solidFill>
              <a:latin typeface="Amasis MT Pro Medium"/>
              <a:cs typeface="Aharoni"/>
            </a:endParaRPr>
          </a:p>
          <a:p>
            <a:r>
              <a:rPr lang="en-US" sz="2000" b="1">
                <a:solidFill>
                  <a:srgbClr val="FFFFFF"/>
                </a:solidFill>
                <a:latin typeface="Amasis MT Pro Medium"/>
                <a:cs typeface="Aharoni"/>
              </a:rPr>
              <a:t>Syntax:</a:t>
            </a:r>
          </a:p>
          <a:p>
            <a:endParaRPr lang="en-US" sz="2000" b="1" dirty="0">
              <a:solidFill>
                <a:srgbClr val="FFFFFF"/>
              </a:solidFill>
              <a:latin typeface="Amasis MT Pro Medium"/>
              <a:cs typeface="Aharoni"/>
            </a:endParaRPr>
          </a:p>
          <a:p>
            <a:r>
              <a:rPr lang="en-US" sz="2000" b="1">
                <a:solidFill>
                  <a:srgbClr val="FFFFFF"/>
                </a:solidFill>
                <a:latin typeface="Amasis MT Pro Medium"/>
                <a:cs typeface="Aharoni"/>
              </a:rPr>
              <a:t>  if(expression)</a:t>
            </a:r>
          </a:p>
          <a:p>
            <a:r>
              <a:rPr lang="en-US" sz="2000" b="1">
                <a:solidFill>
                  <a:srgbClr val="FFFFFF"/>
                </a:solidFill>
                <a:latin typeface="Amasis MT Pro Medium"/>
                <a:cs typeface="Aharoni"/>
              </a:rPr>
              <a:t>        statement 1;</a:t>
            </a:r>
          </a:p>
          <a:p>
            <a:r>
              <a:rPr lang="en-US" sz="2000" b="1">
                <a:solidFill>
                  <a:srgbClr val="FFFFFF"/>
                </a:solidFill>
                <a:latin typeface="Amasis MT Pro Medium"/>
                <a:cs typeface="Aharoni"/>
              </a:rPr>
              <a:t>  else</a:t>
            </a:r>
            <a:endParaRPr lang="en-US" sz="2000" dirty="0">
              <a:solidFill>
                <a:srgbClr val="000000"/>
              </a:solidFill>
              <a:latin typeface="Amasis MT Pro Medium"/>
              <a:cs typeface="Aharoni"/>
            </a:endParaRPr>
          </a:p>
          <a:p>
            <a:r>
              <a:rPr lang="en-US" sz="2000" b="1">
                <a:solidFill>
                  <a:srgbClr val="FFFFFF"/>
                </a:solidFill>
                <a:latin typeface="Amasis MT Pro Medium"/>
                <a:cs typeface="Aharoni"/>
              </a:rPr>
              <a:t>        statement 2;</a:t>
            </a:r>
            <a:endParaRPr lang="en-US" sz="2000">
              <a:solidFill>
                <a:srgbClr val="000000"/>
              </a:solidFill>
              <a:latin typeface="Amasis MT Pro Medium"/>
              <a:cs typeface="Aharoni"/>
            </a:endParaRPr>
          </a:p>
          <a:p>
            <a:endParaRPr lang="en-US" sz="2000" b="1" dirty="0">
              <a:solidFill>
                <a:srgbClr val="FFFFFF"/>
              </a:solidFill>
              <a:latin typeface="Amasis MT Pro Medium"/>
              <a:cs typeface="Aharoni"/>
            </a:endParaRPr>
          </a:p>
        </p:txBody>
      </p:sp>
      <p:pic>
        <p:nvPicPr>
          <p:cNvPr id="3" name="Picture 3" descr="Funnel chart&#10;&#10;Description automatically generated">
            <a:extLst>
              <a:ext uri="{FF2B5EF4-FFF2-40B4-BE49-F238E27FC236}">
                <a16:creationId xmlns:a16="http://schemas.microsoft.com/office/drawing/2014/main" id="{3FA7812D-7F52-4692-A7A8-D7F90DAA36BF}"/>
              </a:ext>
            </a:extLst>
          </p:cNvPr>
          <p:cNvPicPr>
            <a:picLocks noChangeAspect="1"/>
          </p:cNvPicPr>
          <p:nvPr/>
        </p:nvPicPr>
        <p:blipFill rotWithShape="1">
          <a:blip r:embed="rId2"/>
          <a:srcRect l="39858" r="356" b="-699"/>
          <a:stretch/>
        </p:blipFill>
        <p:spPr>
          <a:xfrm>
            <a:off x="6385168" y="375780"/>
            <a:ext cx="3193374" cy="3009597"/>
          </a:xfrm>
          <a:prstGeom prst="rect">
            <a:avLst/>
          </a:prstGeom>
        </p:spPr>
      </p:pic>
      <p:pic>
        <p:nvPicPr>
          <p:cNvPr id="4" name="Picture 4" descr="Text&#10;&#10;Description automatically generated">
            <a:extLst>
              <a:ext uri="{FF2B5EF4-FFF2-40B4-BE49-F238E27FC236}">
                <a16:creationId xmlns:a16="http://schemas.microsoft.com/office/drawing/2014/main" id="{712FB6EE-0F97-4686-BF3F-407D7EE329DF}"/>
              </a:ext>
            </a:extLst>
          </p:cNvPr>
          <p:cNvPicPr>
            <a:picLocks noChangeAspect="1"/>
          </p:cNvPicPr>
          <p:nvPr/>
        </p:nvPicPr>
        <p:blipFill>
          <a:blip r:embed="rId3"/>
          <a:stretch>
            <a:fillRect/>
          </a:stretch>
        </p:blipFill>
        <p:spPr>
          <a:xfrm>
            <a:off x="4997939" y="3483661"/>
            <a:ext cx="6602046" cy="2967985"/>
          </a:xfrm>
          <a:prstGeom prst="rect">
            <a:avLst/>
          </a:prstGeom>
        </p:spPr>
      </p:pic>
    </p:spTree>
    <p:extLst>
      <p:ext uri="{BB962C8B-B14F-4D97-AF65-F5344CB8AC3E}">
        <p14:creationId xmlns:p14="http://schemas.microsoft.com/office/powerpoint/2010/main" val="30850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2C2835D-CE43-48F4-8E8B-FC56FBB60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764275" y="963626"/>
            <a:ext cx="2838733" cy="4645605"/>
          </a:xfrm>
        </p:spPr>
        <p:txBody>
          <a:bodyPr vert="horz" lIns="0" tIns="0" rIns="0" bIns="0" rtlCol="0" anchor="t">
            <a:normAutofit/>
          </a:bodyPr>
          <a:lstStyle/>
          <a:p>
            <a:r>
              <a:rPr lang="en-US" sz="2000" spc="750">
                <a:solidFill>
                  <a:schemeClr val="bg1"/>
                </a:solidFill>
              </a:rPr>
              <a:t>Selection statements</a:t>
            </a:r>
          </a:p>
        </p:txBody>
      </p:sp>
      <p:sp>
        <p:nvSpPr>
          <p:cNvPr id="10" name="TextBox 9">
            <a:extLst>
              <a:ext uri="{FF2B5EF4-FFF2-40B4-BE49-F238E27FC236}">
                <a16:creationId xmlns:a16="http://schemas.microsoft.com/office/drawing/2014/main" id="{022502AD-6465-4738-8422-AE1EAE6B0CD4}"/>
              </a:ext>
            </a:extLst>
          </p:cNvPr>
          <p:cNvSpPr txBox="1"/>
          <p:nvPr/>
        </p:nvSpPr>
        <p:spPr>
          <a:xfrm>
            <a:off x="637199" y="2004890"/>
            <a:ext cx="2938583" cy="4103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u="sng" dirty="0">
              <a:solidFill>
                <a:srgbClr val="FFFFFF"/>
              </a:solidFill>
              <a:latin typeface="Amasis MT Pro Medium"/>
              <a:cs typeface="Aharoni"/>
            </a:endParaRPr>
          </a:p>
          <a:p>
            <a:r>
              <a:rPr lang="en-US" sz="2000" b="1" u="sng">
                <a:solidFill>
                  <a:srgbClr val="FFFFFF"/>
                </a:solidFill>
                <a:latin typeface="Amasis MT Pro Medium"/>
                <a:cs typeface="Aharoni"/>
              </a:rPr>
              <a:t>Nested if Statement</a:t>
            </a:r>
            <a:endParaRPr lang="en-US"/>
          </a:p>
          <a:p>
            <a:endParaRPr lang="en-US" sz="2000" b="1" u="sng" dirty="0">
              <a:solidFill>
                <a:srgbClr val="FFFFFF"/>
              </a:solidFill>
              <a:latin typeface="Amasis MT Pro Medium"/>
              <a:cs typeface="Aharoni"/>
            </a:endParaRPr>
          </a:p>
          <a:p>
            <a:r>
              <a:rPr lang="en-US" sz="2000" b="1">
                <a:solidFill>
                  <a:srgbClr val="FFFFFF"/>
                </a:solidFill>
                <a:latin typeface="Amasis MT Pro Medium"/>
                <a:cs typeface="Aharoni"/>
              </a:rPr>
              <a:t>Syntax:</a:t>
            </a:r>
          </a:p>
          <a:p>
            <a:r>
              <a:rPr lang="en-US" sz="2000" b="1" dirty="0">
                <a:solidFill>
                  <a:srgbClr val="FFFFFF"/>
                </a:solidFill>
                <a:latin typeface="Amasis MT Pro Medium"/>
                <a:cs typeface="Aharoni"/>
              </a:rPr>
              <a:t>  </a:t>
            </a:r>
            <a:r>
              <a:rPr lang="en-US" sz="2000" b="1">
                <a:solidFill>
                  <a:schemeClr val="bg1"/>
                </a:solidFill>
                <a:latin typeface="Amasis MT Pro Medium"/>
                <a:cs typeface="Aharoni"/>
              </a:rPr>
              <a:t>  if(condition1)</a:t>
            </a:r>
          </a:p>
          <a:p>
            <a:r>
              <a:rPr lang="en-US" sz="2000" b="1">
                <a:solidFill>
                  <a:schemeClr val="bg1"/>
                </a:solidFill>
                <a:latin typeface="Amasis MT Pro Medium"/>
                <a:cs typeface="Aharoni"/>
              </a:rPr>
              <a:t>    {</a:t>
            </a:r>
          </a:p>
          <a:p>
            <a:r>
              <a:rPr lang="en-US" sz="2000" b="1" dirty="0">
                <a:solidFill>
                  <a:schemeClr val="bg1"/>
                </a:solidFill>
                <a:latin typeface="Amasis MT Pro Medium"/>
                <a:cs typeface="Aharoni"/>
              </a:rPr>
              <a:t>        </a:t>
            </a:r>
            <a:r>
              <a:rPr lang="en-US" sz="2000">
                <a:solidFill>
                  <a:schemeClr val="bg1"/>
                </a:solidFill>
                <a:latin typeface="Amasis MT Pro Medium"/>
                <a:cs typeface="Aharoni"/>
              </a:rPr>
              <a:t>//statements</a:t>
            </a:r>
            <a:endParaRPr lang="en-US" sz="2000" b="1" dirty="0">
              <a:solidFill>
                <a:schemeClr val="bg1"/>
              </a:solidFill>
              <a:latin typeface="Amasis MT Pro Medium"/>
              <a:cs typeface="Aharoni"/>
            </a:endParaRPr>
          </a:p>
          <a:p>
            <a:r>
              <a:rPr lang="en-US" sz="2000" b="1">
                <a:solidFill>
                  <a:schemeClr val="bg1"/>
                </a:solidFill>
                <a:latin typeface="Amasis MT Pro Medium"/>
                <a:cs typeface="Aharoni"/>
              </a:rPr>
              <a:t>        if(</a:t>
            </a:r>
            <a:r>
              <a:rPr lang="en-US" sz="2000">
                <a:solidFill>
                  <a:schemeClr val="bg1"/>
                </a:solidFill>
                <a:latin typeface="Amasis MT Pro Medium"/>
                <a:ea typeface="+mn-lt"/>
                <a:cs typeface="+mn-lt"/>
              </a:rPr>
              <a:t>condition2)</a:t>
            </a:r>
          </a:p>
          <a:p>
            <a:r>
              <a:rPr lang="en-US" sz="2000">
                <a:solidFill>
                  <a:schemeClr val="bg1"/>
                </a:solidFill>
                <a:latin typeface="Amasis MT Pro Medium"/>
                <a:ea typeface="+mn-lt"/>
                <a:cs typeface="+mn-lt"/>
              </a:rPr>
              <a:t>         {</a:t>
            </a:r>
            <a:endParaRPr lang="en-US" sz="2000">
              <a:solidFill>
                <a:schemeClr val="bg1"/>
              </a:solidFill>
              <a:latin typeface="Amasis MT Pro Medium"/>
            </a:endParaRPr>
          </a:p>
          <a:p>
            <a:r>
              <a:rPr lang="en-US" sz="2000">
                <a:solidFill>
                  <a:schemeClr val="bg1"/>
                </a:solidFill>
                <a:latin typeface="Amasis MT Pro Medium"/>
                <a:ea typeface="+mn-lt"/>
                <a:cs typeface="+mn-lt"/>
              </a:rPr>
              <a:t>            //statements</a:t>
            </a:r>
            <a:endParaRPr lang="en-US" sz="2000" dirty="0">
              <a:solidFill>
                <a:schemeClr val="bg1"/>
              </a:solidFill>
              <a:latin typeface="Amasis MT Pro Medium"/>
              <a:ea typeface="+mn-lt"/>
              <a:cs typeface="+mn-lt"/>
            </a:endParaRPr>
          </a:p>
          <a:p>
            <a:r>
              <a:rPr lang="en-US" sz="2000">
                <a:solidFill>
                  <a:schemeClr val="bg1"/>
                </a:solidFill>
                <a:latin typeface="Amasis MT Pro Medium"/>
                <a:ea typeface="+mn-lt"/>
                <a:cs typeface="+mn-lt"/>
              </a:rPr>
              <a:t>         }</a:t>
            </a:r>
            <a:endParaRPr lang="en-US" sz="2000">
              <a:solidFill>
                <a:schemeClr val="bg1"/>
              </a:solidFill>
              <a:latin typeface="Amasis MT Pro Medium"/>
            </a:endParaRPr>
          </a:p>
          <a:p>
            <a:r>
              <a:rPr lang="en-US" sz="2000">
                <a:solidFill>
                  <a:schemeClr val="bg1"/>
                </a:solidFill>
                <a:latin typeface="Amasis MT Pro Medium"/>
                <a:ea typeface="+mn-lt"/>
                <a:cs typeface="+mn-lt"/>
              </a:rPr>
              <a:t>         //statements</a:t>
            </a:r>
            <a:endParaRPr lang="en-US" sz="2000" dirty="0">
              <a:solidFill>
                <a:schemeClr val="bg1"/>
              </a:solidFill>
              <a:latin typeface="Amasis MT Pro Medium"/>
              <a:ea typeface="+mn-lt"/>
              <a:cs typeface="+mn-lt"/>
            </a:endParaRPr>
          </a:p>
          <a:p>
            <a:r>
              <a:rPr lang="en-US" sz="2000">
                <a:solidFill>
                  <a:schemeClr val="bg1"/>
                </a:solidFill>
                <a:latin typeface="Amasis MT Pro Medium"/>
                <a:ea typeface="+mn-lt"/>
                <a:cs typeface="+mn-lt"/>
              </a:rPr>
              <a:t>    }</a:t>
            </a:r>
            <a:endParaRPr lang="en-US" sz="2000" dirty="0">
              <a:solidFill>
                <a:schemeClr val="bg1"/>
              </a:solidFill>
              <a:latin typeface="Amasis MT Pro Medium"/>
              <a:ea typeface="+mn-lt"/>
              <a:cs typeface="+mn-lt"/>
            </a:endParaRPr>
          </a:p>
        </p:txBody>
      </p:sp>
      <p:pic>
        <p:nvPicPr>
          <p:cNvPr id="5" name="Picture 5" descr="Text&#10;&#10;Description automatically generated">
            <a:extLst>
              <a:ext uri="{FF2B5EF4-FFF2-40B4-BE49-F238E27FC236}">
                <a16:creationId xmlns:a16="http://schemas.microsoft.com/office/drawing/2014/main" id="{C99DA139-6FD8-428B-ADE6-C9BA52850131}"/>
              </a:ext>
            </a:extLst>
          </p:cNvPr>
          <p:cNvPicPr>
            <a:picLocks noChangeAspect="1"/>
          </p:cNvPicPr>
          <p:nvPr/>
        </p:nvPicPr>
        <p:blipFill>
          <a:blip r:embed="rId2"/>
          <a:stretch>
            <a:fillRect/>
          </a:stretch>
        </p:blipFill>
        <p:spPr>
          <a:xfrm>
            <a:off x="4343400" y="1060758"/>
            <a:ext cx="7517525" cy="5077634"/>
          </a:xfrm>
          <a:prstGeom prst="rect">
            <a:avLst/>
          </a:prstGeom>
        </p:spPr>
      </p:pic>
    </p:spTree>
    <p:extLst>
      <p:ext uri="{BB962C8B-B14F-4D97-AF65-F5344CB8AC3E}">
        <p14:creationId xmlns:p14="http://schemas.microsoft.com/office/powerpoint/2010/main" val="309471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2C2835D-CE43-48F4-8E8B-FC56FBB60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764275" y="963626"/>
            <a:ext cx="2838733" cy="4645605"/>
          </a:xfrm>
        </p:spPr>
        <p:txBody>
          <a:bodyPr vert="horz" lIns="0" tIns="0" rIns="0" bIns="0" rtlCol="0" anchor="t">
            <a:normAutofit/>
          </a:bodyPr>
          <a:lstStyle/>
          <a:p>
            <a:r>
              <a:rPr lang="en-US" sz="2000" spc="750">
                <a:solidFill>
                  <a:schemeClr val="bg1"/>
                </a:solidFill>
              </a:rPr>
              <a:t>Selection statements</a:t>
            </a:r>
          </a:p>
        </p:txBody>
      </p:sp>
      <p:sp>
        <p:nvSpPr>
          <p:cNvPr id="10" name="TextBox 9">
            <a:extLst>
              <a:ext uri="{FF2B5EF4-FFF2-40B4-BE49-F238E27FC236}">
                <a16:creationId xmlns:a16="http://schemas.microsoft.com/office/drawing/2014/main" id="{022502AD-6465-4738-8422-AE1EAE6B0CD4}"/>
              </a:ext>
            </a:extLst>
          </p:cNvPr>
          <p:cNvSpPr txBox="1"/>
          <p:nvPr/>
        </p:nvSpPr>
        <p:spPr>
          <a:xfrm>
            <a:off x="637199" y="1770429"/>
            <a:ext cx="2938583"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rgbClr val="FFFFFF"/>
                </a:solidFill>
                <a:latin typeface="Amasis MT Pro Medium"/>
                <a:cs typeface="Aharoni"/>
              </a:rPr>
              <a:t>if...else ladder</a:t>
            </a:r>
            <a:endParaRPr lang="en-US"/>
          </a:p>
          <a:p>
            <a:endParaRPr lang="en-US" sz="2000" b="1" u="sng" dirty="0">
              <a:solidFill>
                <a:srgbClr val="FFFFFF"/>
              </a:solidFill>
              <a:latin typeface="Amasis MT Pro Medium"/>
              <a:cs typeface="Aharoni"/>
            </a:endParaRPr>
          </a:p>
          <a:p>
            <a:r>
              <a:rPr lang="en-US" sz="2000" b="1">
                <a:solidFill>
                  <a:srgbClr val="FFFFFF"/>
                </a:solidFill>
                <a:latin typeface="Amasis MT Pro Medium"/>
                <a:cs typeface="Aharoni"/>
              </a:rPr>
              <a:t>Syntax:</a:t>
            </a:r>
          </a:p>
          <a:p>
            <a:endParaRPr lang="en-US" sz="2000" b="1" dirty="0">
              <a:solidFill>
                <a:srgbClr val="FFFFFF"/>
              </a:solidFill>
              <a:latin typeface="Amasis MT Pro Medium"/>
              <a:cs typeface="Aharoni"/>
            </a:endParaRPr>
          </a:p>
          <a:p>
            <a:r>
              <a:rPr lang="en-US" sz="2000" b="1" dirty="0">
                <a:solidFill>
                  <a:srgbClr val="FFFFFF"/>
                </a:solidFill>
                <a:latin typeface="Amasis MT Pro Medium"/>
                <a:cs typeface="Aharoni"/>
              </a:rPr>
              <a:t>  </a:t>
            </a:r>
            <a:r>
              <a:rPr lang="en-US" sz="2000" b="1">
                <a:solidFill>
                  <a:schemeClr val="bg1"/>
                </a:solidFill>
                <a:latin typeface="Amasis MT Pro Medium"/>
                <a:cs typeface="Aharoni"/>
              </a:rPr>
              <a:t>  if(condition1)</a:t>
            </a:r>
          </a:p>
          <a:p>
            <a:r>
              <a:rPr lang="en-US" sz="2000" b="1" dirty="0">
                <a:solidFill>
                  <a:schemeClr val="bg1"/>
                </a:solidFill>
                <a:latin typeface="Amasis MT Pro Medium"/>
                <a:cs typeface="Aharoni"/>
              </a:rPr>
              <a:t>        </a:t>
            </a:r>
            <a:r>
              <a:rPr lang="en-US" sz="2000">
                <a:solidFill>
                  <a:schemeClr val="bg1"/>
                </a:solidFill>
                <a:latin typeface="Amasis MT Pro Medium"/>
                <a:cs typeface="Aharoni"/>
              </a:rPr>
              <a:t>statement;</a:t>
            </a:r>
            <a:endParaRPr lang="en-US" sz="2000" b="1" dirty="0">
              <a:solidFill>
                <a:schemeClr val="bg1"/>
              </a:solidFill>
              <a:latin typeface="Amasis MT Pro Medium"/>
              <a:cs typeface="Aharoni"/>
            </a:endParaRPr>
          </a:p>
          <a:p>
            <a:r>
              <a:rPr lang="en-US" sz="2000" b="1">
                <a:solidFill>
                  <a:schemeClr val="bg1"/>
                </a:solidFill>
                <a:latin typeface="Amasis MT Pro Medium"/>
                <a:cs typeface="Aharoni"/>
              </a:rPr>
              <a:t>    else if(</a:t>
            </a:r>
            <a:r>
              <a:rPr lang="en-US" sz="2000">
                <a:solidFill>
                  <a:schemeClr val="bg1"/>
                </a:solidFill>
                <a:latin typeface="Amasis MT Pro Medium"/>
                <a:ea typeface="+mn-lt"/>
                <a:cs typeface="+mn-lt"/>
              </a:rPr>
              <a:t>condition2)</a:t>
            </a:r>
          </a:p>
          <a:p>
            <a:r>
              <a:rPr lang="en-US" sz="2000">
                <a:solidFill>
                  <a:schemeClr val="bg1"/>
                </a:solidFill>
                <a:latin typeface="Amasis MT Pro Medium"/>
                <a:ea typeface="+mn-lt"/>
                <a:cs typeface="+mn-lt"/>
              </a:rPr>
              <a:t>        statement;</a:t>
            </a:r>
            <a:endParaRPr lang="en-US" sz="2000" dirty="0">
              <a:solidFill>
                <a:schemeClr val="bg1"/>
              </a:solidFill>
              <a:latin typeface="Amasis MT Pro Medium"/>
              <a:ea typeface="+mn-lt"/>
              <a:cs typeface="+mn-lt"/>
            </a:endParaRPr>
          </a:p>
          <a:p>
            <a:r>
              <a:rPr lang="en-US" sz="2000">
                <a:solidFill>
                  <a:schemeClr val="bg1"/>
                </a:solidFill>
                <a:latin typeface="Amasis MT Pro Medium"/>
              </a:rPr>
              <a:t>    else if(conition3)</a:t>
            </a:r>
          </a:p>
          <a:p>
            <a:r>
              <a:rPr lang="en-US" sz="2000">
                <a:solidFill>
                  <a:schemeClr val="bg1"/>
                </a:solidFill>
                <a:latin typeface="Amasis MT Pro Medium"/>
                <a:ea typeface="+mn-lt"/>
                <a:cs typeface="+mn-lt"/>
              </a:rPr>
              <a:t>         statement;</a:t>
            </a:r>
            <a:endParaRPr lang="en-US" sz="2000" dirty="0">
              <a:solidFill>
                <a:schemeClr val="bg1"/>
              </a:solidFill>
              <a:latin typeface="Amasis MT Pro Medium"/>
              <a:ea typeface="+mn-lt"/>
              <a:cs typeface="+mn-lt"/>
            </a:endParaRPr>
          </a:p>
          <a:p>
            <a:r>
              <a:rPr lang="en-US" sz="2000">
                <a:solidFill>
                  <a:schemeClr val="bg1"/>
                </a:solidFill>
                <a:latin typeface="Amasis MT Pro Medium"/>
                <a:ea typeface="+mn-lt"/>
                <a:cs typeface="+mn-lt"/>
              </a:rPr>
              <a:t>    .</a:t>
            </a:r>
          </a:p>
          <a:p>
            <a:r>
              <a:rPr lang="en-US" sz="2000">
                <a:solidFill>
                  <a:schemeClr val="bg1"/>
                </a:solidFill>
                <a:latin typeface="Amasis MT Pro Medium"/>
                <a:ea typeface="+mn-lt"/>
                <a:cs typeface="+mn-lt"/>
              </a:rPr>
              <a:t>    .</a:t>
            </a:r>
          </a:p>
          <a:p>
            <a:r>
              <a:rPr lang="en-US" sz="2000">
                <a:solidFill>
                  <a:schemeClr val="bg1"/>
                </a:solidFill>
                <a:latin typeface="Amasis MT Pro Medium"/>
                <a:ea typeface="+mn-lt"/>
                <a:cs typeface="+mn-lt"/>
              </a:rPr>
              <a:t>    .</a:t>
            </a:r>
            <a:endParaRPr lang="en-US" sz="2000" dirty="0">
              <a:solidFill>
                <a:schemeClr val="bg1"/>
              </a:solidFill>
              <a:latin typeface="Amasis MT Pro Medium"/>
              <a:ea typeface="+mn-lt"/>
              <a:cs typeface="+mn-lt"/>
            </a:endParaRPr>
          </a:p>
          <a:p>
            <a:r>
              <a:rPr lang="en-US" sz="2000">
                <a:solidFill>
                  <a:schemeClr val="bg1"/>
                </a:solidFill>
                <a:latin typeface="Amasis MT Pro Medium"/>
                <a:ea typeface="+mn-lt"/>
                <a:cs typeface="+mn-lt"/>
              </a:rPr>
              <a:t>    else</a:t>
            </a:r>
            <a:endParaRPr lang="en-US" sz="2000" dirty="0">
              <a:solidFill>
                <a:schemeClr val="bg1"/>
              </a:solidFill>
              <a:latin typeface="Amasis MT Pro Medium"/>
              <a:ea typeface="+mn-lt"/>
              <a:cs typeface="+mn-lt"/>
            </a:endParaRPr>
          </a:p>
          <a:p>
            <a:r>
              <a:rPr lang="en-US" sz="2000">
                <a:solidFill>
                  <a:schemeClr val="bg1"/>
                </a:solidFill>
                <a:latin typeface="Amasis MT Pro Medium"/>
                <a:ea typeface="+mn-lt"/>
                <a:cs typeface="+mn-lt"/>
              </a:rPr>
              <a:t>         statement;</a:t>
            </a:r>
            <a:endParaRPr lang="en-US" sz="2000" dirty="0">
              <a:solidFill>
                <a:schemeClr val="bg1"/>
              </a:solidFill>
              <a:latin typeface="Amasis MT Pro Medium"/>
              <a:ea typeface="+mn-lt"/>
              <a:cs typeface="+mn-lt"/>
            </a:endParaRPr>
          </a:p>
        </p:txBody>
      </p:sp>
      <p:pic>
        <p:nvPicPr>
          <p:cNvPr id="3" name="Picture 3" descr="Text&#10;&#10;Description automatically generated">
            <a:extLst>
              <a:ext uri="{FF2B5EF4-FFF2-40B4-BE49-F238E27FC236}">
                <a16:creationId xmlns:a16="http://schemas.microsoft.com/office/drawing/2014/main" id="{AAE3B203-37D1-4FB9-8840-AC9A15E0AB53}"/>
              </a:ext>
            </a:extLst>
          </p:cNvPr>
          <p:cNvPicPr>
            <a:picLocks noChangeAspect="1"/>
          </p:cNvPicPr>
          <p:nvPr/>
        </p:nvPicPr>
        <p:blipFill>
          <a:blip r:embed="rId2"/>
          <a:stretch>
            <a:fillRect/>
          </a:stretch>
        </p:blipFill>
        <p:spPr>
          <a:xfrm>
            <a:off x="4245708" y="1128655"/>
            <a:ext cx="7745046" cy="5118456"/>
          </a:xfrm>
          <a:prstGeom prst="rect">
            <a:avLst/>
          </a:prstGeom>
        </p:spPr>
      </p:pic>
    </p:spTree>
    <p:extLst>
      <p:ext uri="{BB962C8B-B14F-4D97-AF65-F5344CB8AC3E}">
        <p14:creationId xmlns:p14="http://schemas.microsoft.com/office/powerpoint/2010/main" val="2123781545"/>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Offic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F4F2B9C1B4D48BDD2C7F6E3239669" ma:contentTypeVersion="2" ma:contentTypeDescription="Create a new document." ma:contentTypeScope="" ma:versionID="9a62f03d5287a27a2e983f6084ee0dad">
  <xsd:schema xmlns:xsd="http://www.w3.org/2001/XMLSchema" xmlns:xs="http://www.w3.org/2001/XMLSchema" xmlns:p="http://schemas.microsoft.com/office/2006/metadata/properties" xmlns:ns2="5afdff01-ebaf-4282-9350-8cf4ebdfd26c" targetNamespace="http://schemas.microsoft.com/office/2006/metadata/properties" ma:root="true" ma:fieldsID="edf7e985194f3eca3b10c48b27b5d79d" ns2:_="">
    <xsd:import namespace="5afdff01-ebaf-4282-9350-8cf4ebdfd2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dff01-ebaf-4282-9350-8cf4ebdfd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CB2F90-04A5-4509-A951-0620C199C4B9}"/>
</file>

<file path=customXml/itemProps2.xml><?xml version="1.0" encoding="utf-8"?>
<ds:datastoreItem xmlns:ds="http://schemas.openxmlformats.org/officeDocument/2006/customXml" ds:itemID="{F44E2A6F-2229-4634-9DE8-7D1D8C3587C1}"/>
</file>

<file path=customXml/itemProps3.xml><?xml version="1.0" encoding="utf-8"?>
<ds:datastoreItem xmlns:ds="http://schemas.openxmlformats.org/officeDocument/2006/customXml" ds:itemID="{0125A4D1-6C67-4A37-BC72-2C80C0451A83}"/>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GradientRiseVTI</vt:lpstr>
      <vt:lpstr>GradientRiseVTI</vt:lpstr>
      <vt:lpstr>FAir use notice</vt:lpstr>
      <vt:lpstr>OBJECT ORIENTED PROGRAMMING</vt:lpstr>
      <vt:lpstr>Table of contents</vt:lpstr>
      <vt:lpstr>Control structures</vt:lpstr>
      <vt:lpstr>Selection statements</vt:lpstr>
      <vt:lpstr>Selection statements</vt:lpstr>
      <vt:lpstr>Selection statements</vt:lpstr>
      <vt:lpstr>Selection statements</vt:lpstr>
      <vt:lpstr>Selection statements</vt:lpstr>
      <vt:lpstr>Selection statements</vt:lpstr>
      <vt:lpstr>PowerPoint Presentation</vt:lpstr>
      <vt:lpstr>Class Task</vt:lpstr>
      <vt:lpstr>Iteration statements</vt:lpstr>
      <vt:lpstr>Iteration statements - while </vt:lpstr>
      <vt:lpstr>Iteration statements</vt:lpstr>
      <vt:lpstr>Iteration statements do..while </vt:lpstr>
      <vt:lpstr>Iteration statements</vt:lpstr>
      <vt:lpstr>Iteration statements - for</vt:lpstr>
      <vt:lpstr>Iteration statements</vt:lpstr>
      <vt:lpstr>Class tasks</vt:lpstr>
      <vt:lpstr>Jump Statements</vt:lpstr>
      <vt:lpstr>Jump statements - break</vt:lpstr>
      <vt:lpstr>Jump statements   break</vt:lpstr>
      <vt:lpstr>Jump statements - continue</vt:lpstr>
      <vt:lpstr>Jump statements   continue</vt:lpstr>
      <vt:lpstr>Jump statements</vt:lpstr>
      <vt:lpstr>Jump statements  Java labeled break and continue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741</cp:revision>
  <dcterms:created xsi:type="dcterms:W3CDTF">2021-05-30T21:25:00Z</dcterms:created>
  <dcterms:modified xsi:type="dcterms:W3CDTF">2021-06-10T05:35:19Z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0x0101007DEF4F2B9C1B4D48BDD2C7F6E3239669</vt:lpwstr>
  </property>
</Properties>
</file>