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8" r:id="rId6"/>
    <p:sldId id="263" r:id="rId7"/>
    <p:sldId id="309" r:id="rId8"/>
    <p:sldId id="310" r:id="rId9"/>
    <p:sldId id="311" r:id="rId10"/>
    <p:sldId id="312" r:id="rId11"/>
    <p:sldId id="313" r:id="rId12"/>
    <p:sldId id="262" r:id="rId13"/>
    <p:sldId id="314" r:id="rId14"/>
    <p:sldId id="315" r:id="rId15"/>
    <p:sldId id="279" r:id="rId16"/>
    <p:sldId id="287" r:id="rId17"/>
    <p:sldId id="288" r:id="rId18"/>
    <p:sldId id="289" r:id="rId19"/>
    <p:sldId id="29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5F67D-606F-5B46-3455-8AE7A993351A}" v="1137" dt="2021-06-07T01:11:57.379"/>
    <p1510:client id="{12C991BD-FF83-3F5B-5AC8-39E08EB7B32E}" v="5" dt="2021-06-10T02:57:51.444"/>
    <p1510:client id="{745CD862-E4A5-96DF-714F-BB7583576ACB}" v="850" dt="2021-06-20T11:43:44.831"/>
    <p1510:client id="{F8BCF5AD-C74B-121C-16AE-3AA0E5C2D571}" v="4" dt="2021-05-31T02:58:38.817"/>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normAutofit/>
          </a:bodyPr>
          <a:lstStyle/>
          <a:p>
            <a:r>
              <a:rPr lang="en-US" dirty="0"/>
              <a:t>Array's length</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p:txBody>
          <a:bodyPr vert="horz" lIns="0" tIns="0" rIns="0" bIns="0" rtlCol="0" anchor="t">
            <a:normAutofit/>
          </a:bodyPr>
          <a:lstStyle/>
          <a:p>
            <a:r>
              <a:rPr lang="en-US" dirty="0">
                <a:ea typeface="+mn-lt"/>
                <a:cs typeface="+mn-lt"/>
              </a:rPr>
              <a:t>Arrays are fixed length </a:t>
            </a:r>
            <a:endParaRPr lang="en-US"/>
          </a:p>
          <a:p>
            <a:r>
              <a:rPr lang="en-US" dirty="0">
                <a:ea typeface="+mn-lt"/>
                <a:cs typeface="+mn-lt"/>
              </a:rPr>
              <a:t>Length is specified at create time</a:t>
            </a:r>
            <a:endParaRPr lang="en-US" dirty="0"/>
          </a:p>
          <a:p>
            <a:r>
              <a:rPr lang="en-US" dirty="0">
                <a:ea typeface="+mn-lt"/>
                <a:cs typeface="+mn-lt"/>
              </a:rPr>
              <a:t>In java, all arrays store the allocated size in a variable named “length”.</a:t>
            </a:r>
            <a:endParaRPr lang="en-US" dirty="0"/>
          </a:p>
          <a:p>
            <a:r>
              <a:rPr lang="en-US" dirty="0">
                <a:ea typeface="+mn-lt"/>
                <a:cs typeface="+mn-lt"/>
              </a:rPr>
              <a:t>We can access the length of arrays as </a:t>
            </a:r>
            <a:r>
              <a:rPr lang="en-US" dirty="0" err="1">
                <a:ea typeface="+mn-lt"/>
                <a:cs typeface="+mn-lt"/>
              </a:rPr>
              <a:t>arrayName.length</a:t>
            </a:r>
            <a:r>
              <a:rPr lang="en-US" dirty="0">
                <a:ea typeface="+mn-lt"/>
                <a:cs typeface="+mn-lt"/>
              </a:rPr>
              <a:t>:</a:t>
            </a:r>
          </a:p>
          <a:p>
            <a:pPr lvl="1"/>
            <a:r>
              <a:rPr lang="en-US" dirty="0">
                <a:ea typeface="+mn-lt"/>
                <a:cs typeface="+mn-lt"/>
              </a:rPr>
              <a:t>e.g.  int x = </a:t>
            </a:r>
            <a:r>
              <a:rPr lang="en-US" dirty="0" err="1">
                <a:ea typeface="+mn-lt"/>
                <a:cs typeface="+mn-lt"/>
              </a:rPr>
              <a:t>students.length</a:t>
            </a:r>
            <a:r>
              <a:rPr lang="en-US" dirty="0">
                <a:ea typeface="+mn-lt"/>
                <a:cs typeface="+mn-lt"/>
              </a:rPr>
              <a:t>;      //  x = 7</a:t>
            </a:r>
            <a:endParaRPr lang="en-US" dirty="0"/>
          </a:p>
          <a:p>
            <a:r>
              <a:rPr lang="en-US" dirty="0">
                <a:ea typeface="+mn-lt"/>
                <a:cs typeface="+mn-lt"/>
              </a:rPr>
              <a:t>Accessed using the index</a:t>
            </a:r>
            <a:endParaRPr lang="en-US" dirty="0"/>
          </a:p>
          <a:p>
            <a:pPr lvl="1"/>
            <a:r>
              <a:rPr lang="en-US" dirty="0">
                <a:ea typeface="+mn-lt"/>
                <a:cs typeface="+mn-lt"/>
              </a:rPr>
              <a:t>e.g.   int x = students [1];            //  x = 40</a:t>
            </a:r>
            <a:endParaRPr lang="en-US" dirty="0"/>
          </a:p>
          <a:p>
            <a:endParaRPr lang="en-US" dirty="0"/>
          </a:p>
        </p:txBody>
      </p:sp>
    </p:spTree>
    <p:extLst>
      <p:ext uri="{BB962C8B-B14F-4D97-AF65-F5344CB8AC3E}">
        <p14:creationId xmlns:p14="http://schemas.microsoft.com/office/powerpoint/2010/main" val="383286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67569" y="5553718"/>
            <a:ext cx="7203004" cy="1054645"/>
          </a:xfrm>
        </p:spPr>
        <p:txBody>
          <a:bodyPr vert="horz" lIns="0" tIns="0" rIns="0" bIns="0" rtlCol="0" anchor="ctr">
            <a:normAutofit/>
          </a:bodyPr>
          <a:lstStyle/>
          <a:p>
            <a:r>
              <a:rPr lang="en-US" sz="3200" spc="750">
                <a:solidFill>
                  <a:schemeClr val="bg1"/>
                </a:solidFill>
              </a:rPr>
              <a:t>Example program</a:t>
            </a:r>
          </a:p>
        </p:txBody>
      </p:sp>
      <p:pic>
        <p:nvPicPr>
          <p:cNvPr id="7" name="Picture 7" descr="Text&#10;&#10;Description automatically generated">
            <a:extLst>
              <a:ext uri="{FF2B5EF4-FFF2-40B4-BE49-F238E27FC236}">
                <a16:creationId xmlns:a16="http://schemas.microsoft.com/office/drawing/2014/main" id="{46DA3390-9183-4F22-B237-C952763DA4AE}"/>
              </a:ext>
            </a:extLst>
          </p:cNvPr>
          <p:cNvPicPr>
            <a:picLocks noChangeAspect="1"/>
          </p:cNvPicPr>
          <p:nvPr/>
        </p:nvPicPr>
        <p:blipFill>
          <a:blip r:embed="rId2"/>
          <a:stretch>
            <a:fillRect/>
          </a:stretch>
        </p:blipFill>
        <p:spPr>
          <a:xfrm>
            <a:off x="711877" y="457200"/>
            <a:ext cx="10774971" cy="4407647"/>
          </a:xfrm>
          <a:prstGeom prst="rect">
            <a:avLst/>
          </a:prstGeom>
        </p:spPr>
      </p:pic>
    </p:spTree>
    <p:extLst>
      <p:ext uri="{BB962C8B-B14F-4D97-AF65-F5344CB8AC3E}">
        <p14:creationId xmlns:p14="http://schemas.microsoft.com/office/powerpoint/2010/main" val="87811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Example program 2</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4777409" y="970087"/>
            <a:ext cx="6850356" cy="5468692"/>
          </a:xfrm>
        </p:spPr>
        <p:txBody>
          <a:bodyPr vert="horz" lIns="0" tIns="0" rIns="0" bIns="0" rtlCol="0" anchor="t">
            <a:normAutofit/>
          </a:bodyPr>
          <a:lstStyle/>
          <a:p>
            <a:pPr>
              <a:lnSpc>
                <a:spcPct val="110000"/>
              </a:lnSpc>
              <a:buNone/>
            </a:pPr>
            <a:r>
              <a:rPr lang="en-US" sz="1800" dirty="0">
                <a:ea typeface="+mn-lt"/>
                <a:cs typeface="+mn-lt"/>
              </a:rPr>
              <a:t>// StudentArray.java: store integers in arrays and access</a:t>
            </a:r>
            <a:endParaRPr lang="en-US" sz="1800"/>
          </a:p>
          <a:p>
            <a:pPr>
              <a:lnSpc>
                <a:spcPct val="110000"/>
              </a:lnSpc>
              <a:buNone/>
            </a:pPr>
            <a:r>
              <a:rPr lang="en-US" sz="1800" dirty="0">
                <a:ea typeface="+mn-lt"/>
                <a:cs typeface="+mn-lt"/>
              </a:rPr>
              <a:t>public class </a:t>
            </a:r>
            <a:r>
              <a:rPr lang="en-US" sz="1800" dirty="0" err="1">
                <a:ea typeface="+mn-lt"/>
                <a:cs typeface="+mn-lt"/>
              </a:rPr>
              <a:t>StudentArray</a:t>
            </a:r>
            <a:r>
              <a:rPr lang="en-US" sz="1800" dirty="0">
                <a:ea typeface="+mn-lt"/>
                <a:cs typeface="+mn-lt"/>
              </a:rPr>
              <a:t>{</a:t>
            </a:r>
            <a:endParaRPr lang="en-US" sz="1800"/>
          </a:p>
          <a:p>
            <a:pPr>
              <a:lnSpc>
                <a:spcPct val="110000"/>
              </a:lnSpc>
              <a:buNone/>
            </a:pPr>
            <a:r>
              <a:rPr lang="en-US" sz="1800" dirty="0">
                <a:ea typeface="+mn-lt"/>
                <a:cs typeface="+mn-lt"/>
              </a:rPr>
              <a:t>        public static void main(String[] </a:t>
            </a:r>
            <a:r>
              <a:rPr lang="en-US" sz="1800" dirty="0" err="1">
                <a:ea typeface="+mn-lt"/>
                <a:cs typeface="+mn-lt"/>
              </a:rPr>
              <a:t>args</a:t>
            </a:r>
            <a:r>
              <a:rPr lang="en-US" sz="1800" dirty="0">
                <a:ea typeface="+mn-lt"/>
                <a:cs typeface="+mn-lt"/>
              </a:rPr>
              <a:t>) {</a:t>
            </a:r>
            <a:endParaRPr lang="en-US" sz="1800"/>
          </a:p>
          <a:p>
            <a:pPr>
              <a:lnSpc>
                <a:spcPct val="110000"/>
              </a:lnSpc>
              <a:buNone/>
            </a:pPr>
            <a:r>
              <a:rPr lang="en-US" sz="1800" dirty="0">
                <a:ea typeface="+mn-lt"/>
                <a:cs typeface="+mn-lt"/>
              </a:rPr>
              <a:t>                int[] students;</a:t>
            </a:r>
            <a:endParaRPr lang="en-US" sz="1800"/>
          </a:p>
          <a:p>
            <a:pPr>
              <a:lnSpc>
                <a:spcPct val="110000"/>
              </a:lnSpc>
              <a:buNone/>
            </a:pPr>
            <a:r>
              <a:rPr lang="en-US" sz="1800" dirty="0">
                <a:ea typeface="+mn-lt"/>
                <a:cs typeface="+mn-lt"/>
              </a:rPr>
              <a:t>                students = new int[7];</a:t>
            </a:r>
            <a:endParaRPr lang="en-US" sz="1800"/>
          </a:p>
          <a:p>
            <a:pPr>
              <a:lnSpc>
                <a:spcPct val="110000"/>
              </a:lnSpc>
              <a:buNone/>
            </a:pPr>
            <a:r>
              <a:rPr lang="en-US" sz="1800" dirty="0">
                <a:ea typeface="+mn-lt"/>
                <a:cs typeface="+mn-lt"/>
              </a:rPr>
              <a:t>                </a:t>
            </a:r>
            <a:r>
              <a:rPr lang="en-US" sz="1800" dirty="0" err="1">
                <a:ea typeface="+mn-lt"/>
                <a:cs typeface="+mn-lt"/>
              </a:rPr>
              <a:t>System.out.println</a:t>
            </a:r>
            <a:r>
              <a:rPr lang="en-US" sz="1800" dirty="0">
                <a:ea typeface="+mn-lt"/>
                <a:cs typeface="+mn-lt"/>
              </a:rPr>
              <a:t>("Array Length="+</a:t>
            </a:r>
            <a:r>
              <a:rPr lang="en-US" sz="1800" dirty="0" err="1">
                <a:ea typeface="+mn-lt"/>
                <a:cs typeface="+mn-lt"/>
              </a:rPr>
              <a:t>students.length</a:t>
            </a:r>
            <a:r>
              <a:rPr lang="en-US" sz="1800" dirty="0">
                <a:ea typeface="+mn-lt"/>
                <a:cs typeface="+mn-lt"/>
              </a:rPr>
              <a:t>);</a:t>
            </a:r>
            <a:endParaRPr lang="en-US" sz="1800" dirty="0"/>
          </a:p>
          <a:p>
            <a:pPr>
              <a:lnSpc>
                <a:spcPct val="110000"/>
              </a:lnSpc>
              <a:buNone/>
            </a:pPr>
            <a:r>
              <a:rPr lang="en-US" sz="1800" dirty="0">
                <a:ea typeface="+mn-lt"/>
                <a:cs typeface="+mn-lt"/>
              </a:rPr>
              <a:t>                for ( int  </a:t>
            </a:r>
            <a:r>
              <a:rPr lang="en-US" sz="1800" dirty="0" err="1">
                <a:ea typeface="+mn-lt"/>
                <a:cs typeface="+mn-lt"/>
              </a:rPr>
              <a:t>i</a:t>
            </a:r>
            <a:r>
              <a:rPr lang="en-US" sz="1800" dirty="0">
                <a:ea typeface="+mn-lt"/>
                <a:cs typeface="+mn-lt"/>
              </a:rPr>
              <a:t>=0;  </a:t>
            </a:r>
            <a:r>
              <a:rPr lang="en-US" sz="1800" dirty="0" err="1">
                <a:ea typeface="+mn-lt"/>
                <a:cs typeface="+mn-lt"/>
              </a:rPr>
              <a:t>i</a:t>
            </a:r>
            <a:r>
              <a:rPr lang="en-US" sz="1800" dirty="0">
                <a:ea typeface="+mn-lt"/>
                <a:cs typeface="+mn-lt"/>
              </a:rPr>
              <a:t> &lt; </a:t>
            </a:r>
            <a:r>
              <a:rPr lang="en-US" sz="1800" dirty="0" err="1">
                <a:ea typeface="+mn-lt"/>
                <a:cs typeface="+mn-lt"/>
              </a:rPr>
              <a:t>students.length</a:t>
            </a:r>
            <a:r>
              <a:rPr lang="en-US" sz="1800" dirty="0">
                <a:ea typeface="+mn-lt"/>
                <a:cs typeface="+mn-lt"/>
              </a:rPr>
              <a:t>;  </a:t>
            </a:r>
            <a:r>
              <a:rPr lang="en-US" sz="1800" dirty="0" err="1">
                <a:ea typeface="+mn-lt"/>
                <a:cs typeface="+mn-lt"/>
              </a:rPr>
              <a:t>i</a:t>
            </a:r>
            <a:r>
              <a:rPr lang="en-US" sz="1800" dirty="0">
                <a:ea typeface="+mn-lt"/>
                <a:cs typeface="+mn-lt"/>
              </a:rPr>
              <a:t>++)</a:t>
            </a:r>
            <a:endParaRPr lang="en-US" sz="1800"/>
          </a:p>
          <a:p>
            <a:pPr>
              <a:lnSpc>
                <a:spcPct val="110000"/>
              </a:lnSpc>
              <a:buNone/>
            </a:pPr>
            <a:r>
              <a:rPr lang="en-US" sz="1800" dirty="0">
                <a:ea typeface="+mn-lt"/>
                <a:cs typeface="+mn-lt"/>
              </a:rPr>
              <a:t>                        students[</a:t>
            </a:r>
            <a:r>
              <a:rPr lang="en-US" sz="1800" dirty="0" err="1">
                <a:ea typeface="+mn-lt"/>
                <a:cs typeface="+mn-lt"/>
              </a:rPr>
              <a:t>i</a:t>
            </a:r>
            <a:r>
              <a:rPr lang="en-US" sz="1800" dirty="0">
                <a:ea typeface="+mn-lt"/>
                <a:cs typeface="+mn-lt"/>
              </a:rPr>
              <a:t>] = 2*</a:t>
            </a:r>
            <a:r>
              <a:rPr lang="en-US" sz="1800" dirty="0" err="1">
                <a:ea typeface="+mn-lt"/>
                <a:cs typeface="+mn-lt"/>
              </a:rPr>
              <a:t>i</a:t>
            </a:r>
            <a:r>
              <a:rPr lang="en-US" sz="1800" dirty="0">
                <a:ea typeface="+mn-lt"/>
                <a:cs typeface="+mn-lt"/>
              </a:rPr>
              <a:t>;</a:t>
            </a:r>
            <a:endParaRPr lang="en-US" sz="1800"/>
          </a:p>
          <a:p>
            <a:pPr>
              <a:lnSpc>
                <a:spcPct val="110000"/>
              </a:lnSpc>
              <a:buNone/>
            </a:pPr>
            <a:r>
              <a:rPr lang="en-US" sz="1800" dirty="0">
                <a:ea typeface="+mn-lt"/>
                <a:cs typeface="+mn-lt"/>
              </a:rPr>
              <a:t>                </a:t>
            </a:r>
            <a:r>
              <a:rPr lang="en-US" sz="1800" dirty="0" err="1">
                <a:ea typeface="+mn-lt"/>
                <a:cs typeface="+mn-lt"/>
              </a:rPr>
              <a:t>System.out.println</a:t>
            </a:r>
            <a:r>
              <a:rPr lang="en-US" sz="1800" dirty="0">
                <a:ea typeface="+mn-lt"/>
                <a:cs typeface="+mn-lt"/>
              </a:rPr>
              <a:t>("Values Stored in Array:");</a:t>
            </a:r>
            <a:endParaRPr lang="en-US" sz="1800"/>
          </a:p>
          <a:p>
            <a:pPr>
              <a:lnSpc>
                <a:spcPct val="110000"/>
              </a:lnSpc>
              <a:buNone/>
            </a:pPr>
            <a:r>
              <a:rPr lang="en-US" sz="1800" dirty="0">
                <a:ea typeface="+mn-lt"/>
                <a:cs typeface="+mn-lt"/>
              </a:rPr>
              <a:t>                for ( int  </a:t>
            </a:r>
            <a:r>
              <a:rPr lang="en-US" sz="1800" dirty="0" err="1">
                <a:ea typeface="+mn-lt"/>
                <a:cs typeface="+mn-lt"/>
              </a:rPr>
              <a:t>i</a:t>
            </a:r>
            <a:r>
              <a:rPr lang="en-US" sz="1800" dirty="0">
                <a:ea typeface="+mn-lt"/>
                <a:cs typeface="+mn-lt"/>
              </a:rPr>
              <a:t>=0;  </a:t>
            </a:r>
            <a:r>
              <a:rPr lang="en-US" sz="1800" dirty="0" err="1">
                <a:ea typeface="+mn-lt"/>
                <a:cs typeface="+mn-lt"/>
              </a:rPr>
              <a:t>i</a:t>
            </a:r>
            <a:r>
              <a:rPr lang="en-US" sz="1800" dirty="0">
                <a:ea typeface="+mn-lt"/>
                <a:cs typeface="+mn-lt"/>
              </a:rPr>
              <a:t> &lt; </a:t>
            </a:r>
            <a:r>
              <a:rPr lang="en-US" sz="1800" dirty="0" err="1">
                <a:ea typeface="+mn-lt"/>
                <a:cs typeface="+mn-lt"/>
              </a:rPr>
              <a:t>students.length</a:t>
            </a:r>
            <a:r>
              <a:rPr lang="en-US" sz="1800" dirty="0">
                <a:ea typeface="+mn-lt"/>
                <a:cs typeface="+mn-lt"/>
              </a:rPr>
              <a:t>;  </a:t>
            </a:r>
            <a:r>
              <a:rPr lang="en-US" sz="1800" dirty="0" err="1">
                <a:ea typeface="+mn-lt"/>
                <a:cs typeface="+mn-lt"/>
              </a:rPr>
              <a:t>i</a:t>
            </a:r>
            <a:r>
              <a:rPr lang="en-US" sz="1800" dirty="0">
                <a:ea typeface="+mn-lt"/>
                <a:cs typeface="+mn-lt"/>
              </a:rPr>
              <a:t>++)</a:t>
            </a:r>
            <a:endParaRPr lang="en-US" sz="1800"/>
          </a:p>
          <a:p>
            <a:pPr>
              <a:lnSpc>
                <a:spcPct val="110000"/>
              </a:lnSpc>
              <a:buNone/>
            </a:pPr>
            <a:r>
              <a:rPr lang="en-US" sz="1800" dirty="0">
                <a:ea typeface="+mn-lt"/>
                <a:cs typeface="+mn-lt"/>
              </a:rPr>
              <a:t>                        </a:t>
            </a:r>
            <a:r>
              <a:rPr lang="en-US" sz="1800" err="1">
                <a:ea typeface="+mn-lt"/>
                <a:cs typeface="+mn-lt"/>
              </a:rPr>
              <a:t>System.out.println</a:t>
            </a:r>
            <a:r>
              <a:rPr lang="en-US" sz="1800" dirty="0">
                <a:ea typeface="+mn-lt"/>
                <a:cs typeface="+mn-lt"/>
              </a:rPr>
              <a:t>(students[</a:t>
            </a:r>
            <a:r>
              <a:rPr lang="en-US" sz="1800" err="1">
                <a:ea typeface="+mn-lt"/>
                <a:cs typeface="+mn-lt"/>
              </a:rPr>
              <a:t>i</a:t>
            </a:r>
            <a:r>
              <a:rPr lang="en-US" sz="1800" dirty="0">
                <a:ea typeface="+mn-lt"/>
                <a:cs typeface="+mn-lt"/>
              </a:rPr>
              <a:t>]);</a:t>
            </a:r>
            <a:endParaRPr lang="en-US" sz="1800"/>
          </a:p>
          <a:p>
            <a:pPr>
              <a:lnSpc>
                <a:spcPct val="110000"/>
              </a:lnSpc>
              <a:buNone/>
            </a:pPr>
            <a:r>
              <a:rPr lang="en-US" sz="1800" dirty="0">
                <a:ea typeface="+mn-lt"/>
                <a:cs typeface="+mn-lt"/>
              </a:rPr>
              <a:t>        }</a:t>
            </a:r>
            <a:endParaRPr lang="en-US" sz="1800"/>
          </a:p>
          <a:p>
            <a:pPr marL="0" indent="0">
              <a:lnSpc>
                <a:spcPct val="110000"/>
              </a:lnSpc>
              <a:buNone/>
            </a:pPr>
            <a:r>
              <a:rPr lang="en-US" sz="1800" dirty="0">
                <a:ea typeface="+mn-lt"/>
                <a:cs typeface="+mn-lt"/>
              </a:rPr>
              <a:t>}</a:t>
            </a:r>
            <a:endParaRPr lang="en-US" sz="1800"/>
          </a:p>
        </p:txBody>
      </p:sp>
    </p:spTree>
    <p:extLst>
      <p:ext uri="{BB962C8B-B14F-4D97-AF65-F5344CB8AC3E}">
        <p14:creationId xmlns:p14="http://schemas.microsoft.com/office/powerpoint/2010/main" val="152802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Example program 3</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4777409" y="970087"/>
            <a:ext cx="6850356" cy="5468692"/>
          </a:xfrm>
        </p:spPr>
        <p:txBody>
          <a:bodyPr vert="horz" lIns="0" tIns="0" rIns="0" bIns="0" rtlCol="0" anchor="t">
            <a:normAutofit/>
          </a:bodyPr>
          <a:lstStyle/>
          <a:p>
            <a:pPr>
              <a:buNone/>
            </a:pPr>
            <a:r>
              <a:rPr lang="en-US" dirty="0">
                <a:ea typeface="+mn-lt"/>
                <a:cs typeface="+mn-lt"/>
              </a:rPr>
              <a:t>// StudentArray.java: store integers in arrays and access</a:t>
            </a:r>
            <a:endParaRPr lang="en-US">
              <a:ea typeface="+mn-lt"/>
              <a:cs typeface="+mn-lt"/>
            </a:endParaRPr>
          </a:p>
          <a:p>
            <a:pPr>
              <a:buNone/>
            </a:pPr>
            <a:r>
              <a:rPr lang="en-US" dirty="0">
                <a:ea typeface="+mn-lt"/>
                <a:cs typeface="+mn-lt"/>
              </a:rPr>
              <a:t>public class </a:t>
            </a:r>
            <a:r>
              <a:rPr lang="en-US" dirty="0" err="1">
                <a:ea typeface="+mn-lt"/>
                <a:cs typeface="+mn-lt"/>
              </a:rPr>
              <a:t>StudentArray</a:t>
            </a:r>
            <a:r>
              <a:rPr lang="en-US" dirty="0">
                <a:ea typeface="+mn-lt"/>
                <a:cs typeface="+mn-lt"/>
              </a:rPr>
              <a:t>{</a:t>
            </a:r>
            <a:endParaRPr lang="en-US">
              <a:ea typeface="+mn-lt"/>
              <a:cs typeface="+mn-lt"/>
            </a:endParaRPr>
          </a:p>
          <a:p>
            <a:pPr>
              <a:buNone/>
            </a:pPr>
            <a:r>
              <a:rPr lang="en-US" dirty="0">
                <a:ea typeface="+mn-lt"/>
                <a:cs typeface="+mn-lt"/>
              </a:rPr>
              <a:t>        public static void main(String[] </a:t>
            </a:r>
            <a:r>
              <a:rPr lang="en-US" err="1">
                <a:ea typeface="+mn-lt"/>
                <a:cs typeface="+mn-lt"/>
              </a:rPr>
              <a:t>args</a:t>
            </a:r>
            <a:r>
              <a:rPr lang="en-US" dirty="0">
                <a:ea typeface="+mn-lt"/>
                <a:cs typeface="+mn-lt"/>
              </a:rPr>
              <a:t>) {</a:t>
            </a:r>
            <a:endParaRPr lang="en-US">
              <a:ea typeface="+mn-lt"/>
              <a:cs typeface="+mn-lt"/>
            </a:endParaRPr>
          </a:p>
          <a:p>
            <a:pPr>
              <a:buNone/>
            </a:pPr>
            <a:r>
              <a:rPr lang="en-US" dirty="0">
                <a:ea typeface="+mn-lt"/>
                <a:cs typeface="+mn-lt"/>
              </a:rPr>
              <a:t>         int[] students = {55, 69, 70, 30, 80};</a:t>
            </a:r>
            <a:endParaRPr lang="en-US" dirty="0"/>
          </a:p>
          <a:p>
            <a:pPr>
              <a:buNone/>
            </a:pPr>
            <a:endParaRPr lang="en-US" sz="2400" dirty="0"/>
          </a:p>
          <a:p>
            <a:pPr>
              <a:buNone/>
            </a:pPr>
            <a:r>
              <a:rPr lang="en-US" dirty="0">
                <a:ea typeface="+mn-lt"/>
                <a:cs typeface="+mn-lt"/>
              </a:rPr>
              <a:t>       </a:t>
            </a:r>
            <a:r>
              <a:rPr lang="en-US" err="1">
                <a:ea typeface="+mn-lt"/>
                <a:cs typeface="+mn-lt"/>
              </a:rPr>
              <a:t>System.out.println</a:t>
            </a:r>
            <a:r>
              <a:rPr lang="en-US" dirty="0">
                <a:ea typeface="+mn-lt"/>
                <a:cs typeface="+mn-lt"/>
              </a:rPr>
              <a:t>("Array Length = " + </a:t>
            </a:r>
            <a:r>
              <a:rPr lang="en-US" err="1">
                <a:ea typeface="+mn-lt"/>
                <a:cs typeface="+mn-lt"/>
              </a:rPr>
              <a:t>students.length</a:t>
            </a:r>
            <a:r>
              <a:rPr lang="en-US" dirty="0">
                <a:ea typeface="+mn-lt"/>
                <a:cs typeface="+mn-lt"/>
              </a:rPr>
              <a:t>);</a:t>
            </a:r>
            <a:endParaRPr lang="en-US">
              <a:ea typeface="+mn-lt"/>
              <a:cs typeface="+mn-lt"/>
            </a:endParaRPr>
          </a:p>
          <a:p>
            <a:pPr>
              <a:buNone/>
            </a:pPr>
            <a:r>
              <a:rPr lang="en-US" dirty="0">
                <a:ea typeface="+mn-lt"/>
                <a:cs typeface="+mn-lt"/>
              </a:rPr>
              <a:t>        </a:t>
            </a:r>
            <a:r>
              <a:rPr lang="en-US" err="1">
                <a:ea typeface="+mn-lt"/>
                <a:cs typeface="+mn-lt"/>
              </a:rPr>
              <a:t>System.out.println</a:t>
            </a:r>
            <a:r>
              <a:rPr lang="en-US" dirty="0">
                <a:ea typeface="+mn-lt"/>
                <a:cs typeface="+mn-lt"/>
              </a:rPr>
              <a:t>("Values Stored in Array:");</a:t>
            </a:r>
            <a:endParaRPr lang="en-US">
              <a:ea typeface="+mn-lt"/>
              <a:cs typeface="+mn-lt"/>
            </a:endParaRPr>
          </a:p>
          <a:p>
            <a:pPr>
              <a:buNone/>
            </a:pPr>
            <a:r>
              <a:rPr lang="en-US" dirty="0">
                <a:ea typeface="+mn-lt"/>
                <a:cs typeface="+mn-lt"/>
              </a:rPr>
              <a:t>         for ( int  </a:t>
            </a:r>
            <a:r>
              <a:rPr lang="en-US" err="1">
                <a:ea typeface="+mn-lt"/>
                <a:cs typeface="+mn-lt"/>
              </a:rPr>
              <a:t>i</a:t>
            </a:r>
            <a:r>
              <a:rPr lang="en-US" dirty="0">
                <a:ea typeface="+mn-lt"/>
                <a:cs typeface="+mn-lt"/>
              </a:rPr>
              <a:t>=0;  </a:t>
            </a:r>
            <a:r>
              <a:rPr lang="en-US" err="1">
                <a:ea typeface="+mn-lt"/>
                <a:cs typeface="+mn-lt"/>
              </a:rPr>
              <a:t>i</a:t>
            </a:r>
            <a:r>
              <a:rPr lang="en-US" dirty="0">
                <a:ea typeface="+mn-lt"/>
                <a:cs typeface="+mn-lt"/>
              </a:rPr>
              <a:t> &lt; </a:t>
            </a:r>
            <a:r>
              <a:rPr lang="en-US" err="1">
                <a:ea typeface="+mn-lt"/>
                <a:cs typeface="+mn-lt"/>
              </a:rPr>
              <a:t>students.length</a:t>
            </a:r>
            <a:r>
              <a:rPr lang="en-US" dirty="0">
                <a:ea typeface="+mn-lt"/>
                <a:cs typeface="+mn-lt"/>
              </a:rPr>
              <a:t>;  </a:t>
            </a:r>
            <a:r>
              <a:rPr lang="en-US" err="1">
                <a:ea typeface="+mn-lt"/>
                <a:cs typeface="+mn-lt"/>
              </a:rPr>
              <a:t>i</a:t>
            </a:r>
            <a:r>
              <a:rPr lang="en-US" dirty="0">
                <a:ea typeface="+mn-lt"/>
                <a:cs typeface="+mn-lt"/>
              </a:rPr>
              <a:t>++)</a:t>
            </a:r>
            <a:endParaRPr lang="en-US">
              <a:ea typeface="+mn-lt"/>
              <a:cs typeface="+mn-lt"/>
            </a:endParaRPr>
          </a:p>
          <a:p>
            <a:pPr>
              <a:buNone/>
            </a:pPr>
            <a:r>
              <a:rPr lang="en-US" dirty="0">
                <a:ea typeface="+mn-lt"/>
                <a:cs typeface="+mn-lt"/>
              </a:rPr>
              <a:t>                 </a:t>
            </a:r>
            <a:r>
              <a:rPr lang="en-US" err="1">
                <a:ea typeface="+mn-lt"/>
                <a:cs typeface="+mn-lt"/>
              </a:rPr>
              <a:t>System.out.println</a:t>
            </a:r>
            <a:r>
              <a:rPr lang="en-US" dirty="0">
                <a:ea typeface="+mn-lt"/>
                <a:cs typeface="+mn-lt"/>
              </a:rPr>
              <a:t>(students[</a:t>
            </a:r>
            <a:r>
              <a:rPr lang="en-US" err="1">
                <a:ea typeface="+mn-lt"/>
                <a:cs typeface="+mn-lt"/>
              </a:rPr>
              <a:t>i</a:t>
            </a:r>
            <a:r>
              <a:rPr lang="en-US" dirty="0">
                <a:ea typeface="+mn-lt"/>
                <a:cs typeface="+mn-lt"/>
              </a:rPr>
              <a:t>]);</a:t>
            </a:r>
            <a:endParaRPr lang="en-US">
              <a:ea typeface="+mn-lt"/>
              <a:cs typeface="+mn-lt"/>
            </a:endParaRPr>
          </a:p>
          <a:p>
            <a:pPr>
              <a:buNone/>
            </a:pPr>
            <a:r>
              <a:rPr lang="en-US" dirty="0">
                <a:ea typeface="+mn-lt"/>
                <a:cs typeface="+mn-lt"/>
              </a:rPr>
              <a:t>        }</a:t>
            </a:r>
            <a:endParaRPr lang="en-US">
              <a:ea typeface="+mn-lt"/>
              <a:cs typeface="+mn-lt"/>
            </a:endParaRPr>
          </a:p>
          <a:p>
            <a:pPr>
              <a:lnSpc>
                <a:spcPct val="110000"/>
              </a:lnSpc>
              <a:buNone/>
            </a:pPr>
            <a:r>
              <a:rPr lang="en-US" dirty="0">
                <a:ea typeface="+mn-lt"/>
                <a:cs typeface="+mn-lt"/>
              </a:rPr>
              <a:t>}</a:t>
            </a:r>
            <a:endParaRPr lang="en-US">
              <a:ea typeface="+mn-lt"/>
              <a:cs typeface="+mn-lt"/>
            </a:endParaRPr>
          </a:p>
        </p:txBody>
      </p:sp>
    </p:spTree>
    <p:extLst>
      <p:ext uri="{BB962C8B-B14F-4D97-AF65-F5344CB8AC3E}">
        <p14:creationId xmlns:p14="http://schemas.microsoft.com/office/powerpoint/2010/main" val="291777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dirty="0"/>
              <a:t>Multi-Dimensional arrays</a:t>
            </a:r>
            <a:endParaRPr lang="en-US" dirty="0"/>
          </a:p>
        </p:txBody>
      </p:sp>
      <p:sp>
        <p:nvSpPr>
          <p:cNvPr id="3" name="Content Placeholder"/>
          <p:cNvSpPr>
            <a:spLocks noGrp="1"/>
          </p:cNvSpPr>
          <p:nvPr>
            <p:ph idx="1"/>
          </p:nvPr>
        </p:nvSpPr>
        <p:spPr>
          <a:xfrm>
            <a:off x="1371601" y="2181044"/>
            <a:ext cx="9448800" cy="3519670"/>
          </a:xfrm>
        </p:spPr>
        <p:txBody>
          <a:bodyPr vert="horz" lIns="0" tIns="0" rIns="0" bIns="0" rtlCol="0" anchor="t">
            <a:normAutofit/>
          </a:bodyPr>
          <a:lstStyle/>
          <a:p>
            <a:r>
              <a:rPr lang="en-US" sz="1800" dirty="0">
                <a:ea typeface="+mn-lt"/>
                <a:cs typeface="+mn-lt"/>
              </a:rPr>
              <a:t>Multidimensional arrays are arrays of arrays with each element of the array holding the reference of other array. </a:t>
            </a:r>
            <a:endParaRPr lang="en-US" dirty="0"/>
          </a:p>
          <a:p>
            <a:r>
              <a:rPr lang="en-US" sz="1800" dirty="0">
                <a:ea typeface="+mn-lt"/>
                <a:cs typeface="+mn-lt"/>
              </a:rPr>
              <a:t>A multidimensional array is created by appending one set of square brackets ([]) per dimension.</a:t>
            </a:r>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orange&#10;&#10;Description automatically generated">
            <a:extLst>
              <a:ext uri="{FF2B5EF4-FFF2-40B4-BE49-F238E27FC236}">
                <a16:creationId xmlns:a16="http://schemas.microsoft.com/office/drawing/2014/main" id="{FABA22ED-970A-4D0B-8EA1-623C2DEB75C8}"/>
              </a:ext>
            </a:extLst>
          </p:cNvPr>
          <p:cNvPicPr>
            <a:picLocks noChangeAspect="1"/>
          </p:cNvPicPr>
          <p:nvPr/>
        </p:nvPicPr>
        <p:blipFill>
          <a:blip r:embed="rId2"/>
          <a:stretch>
            <a:fillRect/>
          </a:stretch>
        </p:blipFill>
        <p:spPr>
          <a:xfrm>
            <a:off x="1402862" y="3939646"/>
            <a:ext cx="9171354" cy="913015"/>
          </a:xfrm>
          <a:prstGeom prst="rect">
            <a:avLst/>
          </a:prstGeom>
        </p:spPr>
      </p:pic>
    </p:spTree>
    <p:extLst>
      <p:ext uri="{BB962C8B-B14F-4D97-AF65-F5344CB8AC3E}">
        <p14:creationId xmlns:p14="http://schemas.microsoft.com/office/powerpoint/2010/main" val="350228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dirty="0"/>
              <a:t>2-D Arrays</a:t>
            </a:r>
            <a:endParaRPr lang="en-US" dirty="0"/>
          </a:p>
        </p:txBody>
      </p:sp>
      <p:sp>
        <p:nvSpPr>
          <p:cNvPr id="3" name="Content Placeholder"/>
          <p:cNvSpPr>
            <a:spLocks noGrp="1"/>
          </p:cNvSpPr>
          <p:nvPr>
            <p:ph idx="1"/>
          </p:nvPr>
        </p:nvSpPr>
        <p:spPr>
          <a:xfrm>
            <a:off x="1371601" y="2112660"/>
            <a:ext cx="9448800" cy="3588054"/>
          </a:xfrm>
        </p:spPr>
        <p:txBody>
          <a:bodyPr vert="horz" lIns="0" tIns="0" rIns="0" bIns="0" rtlCol="0" anchor="t">
            <a:normAutofit/>
          </a:bodyPr>
          <a:lstStyle/>
          <a:p>
            <a:r>
              <a:rPr lang="en-US" sz="1800" dirty="0">
                <a:ea typeface="+mn-lt"/>
                <a:cs typeface="+mn-lt"/>
              </a:rPr>
              <a:t>Two dimensional arrays allows us to store data that are recorded in table. For example:</a:t>
            </a:r>
            <a:endParaRPr lang="en-US" dirty="0">
              <a:ea typeface="+mn-lt"/>
              <a:cs typeface="+mn-lt"/>
            </a:endParaRPr>
          </a:p>
          <a:p>
            <a:r>
              <a:rPr lang="en-US" sz="1800" dirty="0">
                <a:ea typeface="+mn-lt"/>
                <a:cs typeface="+mn-lt"/>
              </a:rPr>
              <a:t>Table contains 12 items, we can think of this as a matrix consisting of 4 rows and 3 columns.</a:t>
            </a:r>
            <a:endParaRPr lang="en-US" dirty="0">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69064B3F-DE7C-4401-BE88-2EBB7EAEEDBF}"/>
              </a:ext>
            </a:extLst>
          </p:cNvPr>
          <p:cNvPicPr>
            <a:picLocks noChangeAspect="1"/>
          </p:cNvPicPr>
          <p:nvPr/>
        </p:nvPicPr>
        <p:blipFill>
          <a:blip r:embed="rId2"/>
          <a:stretch>
            <a:fillRect/>
          </a:stretch>
        </p:blipFill>
        <p:spPr>
          <a:xfrm>
            <a:off x="3942862" y="3369500"/>
            <a:ext cx="3768969" cy="2444078"/>
          </a:xfrm>
          <a:prstGeom prst="rect">
            <a:avLst/>
          </a:prstGeom>
        </p:spPr>
      </p:pic>
    </p:spTree>
    <p:extLst>
      <p:ext uri="{BB962C8B-B14F-4D97-AF65-F5344CB8AC3E}">
        <p14:creationId xmlns:p14="http://schemas.microsoft.com/office/powerpoint/2010/main" val="350424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dirty="0"/>
              <a:t>2-D Array Manipulation</a:t>
            </a:r>
            <a:endParaRPr lang="en-US" dirty="0"/>
          </a:p>
        </p:txBody>
      </p:sp>
      <p:sp>
        <p:nvSpPr>
          <p:cNvPr id="3" name="Content Placeholder"/>
          <p:cNvSpPr>
            <a:spLocks noGrp="1"/>
          </p:cNvSpPr>
          <p:nvPr>
            <p:ph idx="1"/>
          </p:nvPr>
        </p:nvSpPr>
        <p:spPr>
          <a:xfrm>
            <a:off x="1371601" y="1887968"/>
            <a:ext cx="9448800" cy="3812746"/>
          </a:xfrm>
        </p:spPr>
        <p:txBody>
          <a:bodyPr vert="horz" lIns="0" tIns="0" rIns="0" bIns="0" rtlCol="0" anchor="t">
            <a:normAutofit fontScale="92500" lnSpcReduction="20000"/>
          </a:bodyPr>
          <a:lstStyle/>
          <a:p>
            <a:r>
              <a:rPr lang="en-US" sz="1800" b="1" dirty="0">
                <a:ea typeface="+mn-lt"/>
                <a:cs typeface="+mn-lt"/>
              </a:rPr>
              <a:t>Declaration:</a:t>
            </a:r>
          </a:p>
          <a:p>
            <a:pPr lvl="1"/>
            <a:r>
              <a:rPr lang="en-US" sz="1800" dirty="0">
                <a:ea typeface="+mn-lt"/>
                <a:cs typeface="+mn-lt"/>
              </a:rPr>
              <a:t>int </a:t>
            </a:r>
            <a:r>
              <a:rPr lang="en-US" sz="1800" dirty="0" err="1">
                <a:ea typeface="+mn-lt"/>
                <a:cs typeface="+mn-lt"/>
              </a:rPr>
              <a:t>myArray</a:t>
            </a:r>
            <a:r>
              <a:rPr lang="en-US" sz="1800" dirty="0">
                <a:ea typeface="+mn-lt"/>
                <a:cs typeface="+mn-lt"/>
              </a:rPr>
              <a:t> [][];</a:t>
            </a:r>
            <a:endParaRPr lang="en-US" dirty="0"/>
          </a:p>
          <a:p>
            <a:r>
              <a:rPr lang="en-US" sz="1800" b="1" dirty="0">
                <a:ea typeface="+mn-lt"/>
                <a:cs typeface="+mn-lt"/>
              </a:rPr>
              <a:t>Creation:</a:t>
            </a:r>
            <a:endParaRPr lang="en-US" b="1" dirty="0"/>
          </a:p>
          <a:p>
            <a:pPr lvl="1"/>
            <a:r>
              <a:rPr lang="en-US" sz="1800" dirty="0" err="1">
                <a:ea typeface="+mn-lt"/>
                <a:cs typeface="+mn-lt"/>
              </a:rPr>
              <a:t>myArray</a:t>
            </a:r>
            <a:r>
              <a:rPr lang="en-US" sz="1800" dirty="0">
                <a:ea typeface="+mn-lt"/>
                <a:cs typeface="+mn-lt"/>
              </a:rPr>
              <a:t> = new int[4][3]; // OR</a:t>
            </a:r>
            <a:endParaRPr lang="en-US" dirty="0"/>
          </a:p>
          <a:p>
            <a:pPr lvl="1"/>
            <a:r>
              <a:rPr lang="en-US" sz="1800" dirty="0">
                <a:ea typeface="+mn-lt"/>
                <a:cs typeface="+mn-lt"/>
              </a:rPr>
              <a:t>int </a:t>
            </a:r>
            <a:r>
              <a:rPr lang="en-US" sz="1800" dirty="0" err="1">
                <a:ea typeface="+mn-lt"/>
                <a:cs typeface="+mn-lt"/>
              </a:rPr>
              <a:t>myArray</a:t>
            </a:r>
            <a:r>
              <a:rPr lang="en-US" sz="1800" dirty="0">
                <a:ea typeface="+mn-lt"/>
                <a:cs typeface="+mn-lt"/>
              </a:rPr>
              <a:t> [][] = new int[4][3];</a:t>
            </a:r>
            <a:endParaRPr lang="en-US" dirty="0"/>
          </a:p>
          <a:p>
            <a:r>
              <a:rPr lang="en-US" sz="1800" b="1" dirty="0">
                <a:ea typeface="+mn-lt"/>
                <a:cs typeface="+mn-lt"/>
              </a:rPr>
              <a:t>Initialization:</a:t>
            </a:r>
            <a:endParaRPr lang="en-US" b="1">
              <a:ea typeface="+mn-lt"/>
              <a:cs typeface="+mn-lt"/>
            </a:endParaRPr>
          </a:p>
          <a:p>
            <a:pPr lvl="1"/>
            <a:r>
              <a:rPr lang="en-US" sz="1800" dirty="0">
                <a:ea typeface="+mn-lt"/>
                <a:cs typeface="+mn-lt"/>
              </a:rPr>
              <a:t>Single Value;</a:t>
            </a:r>
            <a:endParaRPr lang="en-US" dirty="0"/>
          </a:p>
          <a:p>
            <a:pPr lvl="2"/>
            <a:r>
              <a:rPr lang="en-US" sz="1900" dirty="0" err="1">
                <a:ea typeface="+mn-lt"/>
                <a:cs typeface="+mn-lt"/>
              </a:rPr>
              <a:t>myArray</a:t>
            </a:r>
            <a:r>
              <a:rPr lang="en-US" sz="1900" dirty="0">
                <a:ea typeface="+mn-lt"/>
                <a:cs typeface="+mn-lt"/>
              </a:rPr>
              <a:t>[0][0] = 10;</a:t>
            </a:r>
            <a:endParaRPr lang="en-US" sz="1900"/>
          </a:p>
          <a:p>
            <a:pPr lvl="1"/>
            <a:r>
              <a:rPr lang="en-US" sz="1800" dirty="0">
                <a:ea typeface="+mn-lt"/>
                <a:cs typeface="+mn-lt"/>
              </a:rPr>
              <a:t>Multiple values:</a:t>
            </a:r>
            <a:endParaRPr lang="en-US" dirty="0"/>
          </a:p>
          <a:p>
            <a:pPr lvl="2"/>
            <a:r>
              <a:rPr lang="en-US" sz="1900" dirty="0">
                <a:ea typeface="+mn-lt"/>
                <a:cs typeface="+mn-lt"/>
              </a:rPr>
              <a:t>int </a:t>
            </a:r>
            <a:r>
              <a:rPr lang="en-US" sz="1900" dirty="0" err="1">
                <a:ea typeface="+mn-lt"/>
                <a:cs typeface="+mn-lt"/>
              </a:rPr>
              <a:t>tableA</a:t>
            </a:r>
            <a:r>
              <a:rPr lang="en-US" sz="1900" dirty="0">
                <a:ea typeface="+mn-lt"/>
                <a:cs typeface="+mn-lt"/>
              </a:rPr>
              <a:t>[2][3] = {{10, 15, 30}, {14, 30, 33}};</a:t>
            </a:r>
            <a:endParaRPr lang="en-US" sz="1900"/>
          </a:p>
          <a:p>
            <a:pPr lvl="2"/>
            <a:r>
              <a:rPr lang="en-US" sz="1900" dirty="0">
                <a:ea typeface="+mn-lt"/>
                <a:cs typeface="+mn-lt"/>
              </a:rPr>
              <a:t>int </a:t>
            </a:r>
            <a:r>
              <a:rPr lang="en-US" sz="1900" dirty="0" err="1">
                <a:ea typeface="+mn-lt"/>
                <a:cs typeface="+mn-lt"/>
              </a:rPr>
              <a:t>tableA</a:t>
            </a:r>
            <a:r>
              <a:rPr lang="en-US" sz="1900" dirty="0">
                <a:ea typeface="+mn-lt"/>
                <a:cs typeface="+mn-lt"/>
              </a:rPr>
              <a:t>[][] = {{10, 15, 30}, {14, 30, 33}};</a:t>
            </a:r>
            <a:endParaRPr lang="en-US" sz="190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28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18FB-E1C7-41FE-81A5-C95815D4D0E0}"/>
              </a:ext>
            </a:extLst>
          </p:cNvPr>
          <p:cNvSpPr>
            <a:spLocks noGrp="1"/>
          </p:cNvSpPr>
          <p:nvPr>
            <p:ph type="title"/>
          </p:nvPr>
        </p:nvSpPr>
        <p:spPr>
          <a:xfrm>
            <a:off x="1371600" y="795528"/>
            <a:ext cx="10241280" cy="912056"/>
          </a:xfrm>
        </p:spPr>
        <p:txBody>
          <a:bodyPr/>
          <a:lstStyle/>
          <a:p>
            <a:r>
              <a:rPr lang="en-US" dirty="0"/>
              <a:t>Variable size 2-d arrays</a:t>
            </a:r>
          </a:p>
        </p:txBody>
      </p:sp>
      <p:sp>
        <p:nvSpPr>
          <p:cNvPr id="3" name="Content Placeholder 2">
            <a:extLst>
              <a:ext uri="{FF2B5EF4-FFF2-40B4-BE49-F238E27FC236}">
                <a16:creationId xmlns:a16="http://schemas.microsoft.com/office/drawing/2014/main" id="{2F8F3486-4C0A-4C9B-87AB-8C0D34A01BAE}"/>
              </a:ext>
            </a:extLst>
          </p:cNvPr>
          <p:cNvSpPr>
            <a:spLocks noGrp="1"/>
          </p:cNvSpPr>
          <p:nvPr>
            <p:ph idx="1"/>
          </p:nvPr>
        </p:nvSpPr>
        <p:spPr>
          <a:xfrm>
            <a:off x="1371600" y="2258802"/>
            <a:ext cx="8883357" cy="3695583"/>
          </a:xfrm>
        </p:spPr>
        <p:txBody>
          <a:bodyPr vert="horz" lIns="0" tIns="0" rIns="0" bIns="0" rtlCol="0" anchor="t">
            <a:normAutofit/>
          </a:bodyPr>
          <a:lstStyle/>
          <a:p>
            <a:r>
              <a:rPr lang="en-US" dirty="0">
                <a:ea typeface="+mn-lt"/>
                <a:cs typeface="+mn-lt"/>
              </a:rPr>
              <a:t>Java treats multidimensional arrays as “arrays of arrays”. It is possible to declare a 2D arrays as follows:</a:t>
            </a:r>
            <a:endParaRPr lang="en-US" dirty="0"/>
          </a:p>
          <a:p>
            <a:pPr lvl="1"/>
            <a:r>
              <a:rPr lang="en-US" dirty="0">
                <a:ea typeface="+mn-lt"/>
                <a:cs typeface="+mn-lt"/>
              </a:rPr>
              <a:t>int a[][] = new int [3][];</a:t>
            </a:r>
            <a:endParaRPr lang="en-US"/>
          </a:p>
          <a:p>
            <a:pPr lvl="1"/>
            <a:r>
              <a:rPr lang="en-US" dirty="0">
                <a:ea typeface="+mn-lt"/>
                <a:cs typeface="+mn-lt"/>
              </a:rPr>
              <a:t>a[0]= new int [3];</a:t>
            </a:r>
            <a:endParaRPr lang="en-US"/>
          </a:p>
          <a:p>
            <a:pPr lvl="1"/>
            <a:r>
              <a:rPr lang="en-US" dirty="0">
                <a:ea typeface="+mn-lt"/>
                <a:cs typeface="+mn-lt"/>
              </a:rPr>
              <a:t>a[1]= new int [2];</a:t>
            </a:r>
            <a:endParaRPr lang="en-US"/>
          </a:p>
          <a:p>
            <a:pPr lvl="1"/>
            <a:r>
              <a:rPr lang="en-US" dirty="0">
                <a:ea typeface="+mn-lt"/>
                <a:cs typeface="+mn-lt"/>
              </a:rPr>
              <a:t>a[2]= new int [4];</a:t>
            </a:r>
            <a:endParaRPr lang="en-US"/>
          </a:p>
        </p:txBody>
      </p:sp>
      <p:pic>
        <p:nvPicPr>
          <p:cNvPr id="5" name="Picture 5" descr="A picture containing text, green, colorful, clipart&#10;&#10;Description automatically generated">
            <a:extLst>
              <a:ext uri="{FF2B5EF4-FFF2-40B4-BE49-F238E27FC236}">
                <a16:creationId xmlns:a16="http://schemas.microsoft.com/office/drawing/2014/main" id="{F233B707-AF6C-466F-AD65-913F4D2B2A02}"/>
              </a:ext>
            </a:extLst>
          </p:cNvPr>
          <p:cNvPicPr>
            <a:picLocks noChangeAspect="1"/>
          </p:cNvPicPr>
          <p:nvPr/>
        </p:nvPicPr>
        <p:blipFill>
          <a:blip r:embed="rId2"/>
          <a:stretch>
            <a:fillRect/>
          </a:stretch>
        </p:blipFill>
        <p:spPr>
          <a:xfrm>
            <a:off x="5818554" y="2912448"/>
            <a:ext cx="3514970" cy="2801336"/>
          </a:xfrm>
          <a:prstGeom prst="rect">
            <a:avLst/>
          </a:prstGeom>
        </p:spPr>
      </p:pic>
    </p:spTree>
    <p:extLst>
      <p:ext uri="{BB962C8B-B14F-4D97-AF65-F5344CB8AC3E}">
        <p14:creationId xmlns:p14="http://schemas.microsoft.com/office/powerpoint/2010/main" val="423359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Example program</a:t>
            </a:r>
            <a:endParaRPr lang="en-US" dirty="0">
              <a:solidFill>
                <a:schemeClr val="bg1"/>
              </a:solidFill>
            </a:endParaRPr>
          </a:p>
        </p:txBody>
      </p:sp>
      <p:pic>
        <p:nvPicPr>
          <p:cNvPr id="6" name="Picture 6" descr="Text&#10;&#10;Description automatically generated">
            <a:extLst>
              <a:ext uri="{FF2B5EF4-FFF2-40B4-BE49-F238E27FC236}">
                <a16:creationId xmlns:a16="http://schemas.microsoft.com/office/drawing/2014/main" id="{E2E6D823-DDD7-4421-888A-4A4A785B51C8}"/>
              </a:ext>
            </a:extLst>
          </p:cNvPr>
          <p:cNvPicPr>
            <a:picLocks noGrp="1" noChangeAspect="1"/>
          </p:cNvPicPr>
          <p:nvPr>
            <p:ph idx="1"/>
          </p:nvPr>
        </p:nvPicPr>
        <p:blipFill>
          <a:blip r:embed="rId2"/>
          <a:stretch>
            <a:fillRect/>
          </a:stretch>
        </p:blipFill>
        <p:spPr>
          <a:xfrm>
            <a:off x="4503619" y="1331640"/>
            <a:ext cx="7214138" cy="4202234"/>
          </a:xfrm>
          <a:prstGeom prst="rect">
            <a:avLst/>
          </a:prstGeom>
        </p:spPr>
      </p:pic>
    </p:spTree>
    <p:extLst>
      <p:ext uri="{BB962C8B-B14F-4D97-AF65-F5344CB8AC3E}">
        <p14:creationId xmlns:p14="http://schemas.microsoft.com/office/powerpoint/2010/main" val="417612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dirty="0"/>
              <a:t>Arrays</a:t>
            </a:r>
          </a:p>
          <a:p>
            <a:r>
              <a:rPr lang="en-US" sz="1600" dirty="0"/>
              <a:t>Multi-Dimensional Arrays</a:t>
            </a:r>
            <a:endParaRPr lang="en-US" dirty="0"/>
          </a:p>
          <a:p>
            <a:endParaRPr lang="en-US" sz="1600">
              <a:ea typeface="+mn-lt"/>
              <a:cs typeface="+mn-lt"/>
            </a:endParaRPr>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Arrays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p:txBody>
          <a:bodyPr vert="horz" lIns="0" tIns="0" rIns="0" bIns="0" rtlCol="0" anchor="t">
            <a:normAutofit/>
          </a:bodyPr>
          <a:lstStyle/>
          <a:p>
            <a:r>
              <a:rPr lang="en-US" dirty="0">
                <a:ea typeface="+mn-lt"/>
                <a:cs typeface="+mn-lt"/>
              </a:rPr>
              <a:t>An array is a container that holds data (values) of one single type. </a:t>
            </a:r>
            <a:endParaRPr lang="en-US">
              <a:ea typeface="+mn-lt"/>
              <a:cs typeface="+mn-lt"/>
            </a:endParaRPr>
          </a:p>
          <a:p>
            <a:r>
              <a:rPr lang="en-US" dirty="0">
                <a:ea typeface="+mn-lt"/>
                <a:cs typeface="+mn-lt"/>
              </a:rPr>
              <a:t>For example, you can create an array that can hold 100 values of int type.</a:t>
            </a:r>
          </a:p>
          <a:p>
            <a:r>
              <a:rPr lang="en-US" dirty="0">
                <a:ea typeface="+mn-lt"/>
                <a:cs typeface="+mn-lt"/>
              </a:rPr>
              <a:t>Array is a fundamental construct in Java that allows you to store and access large number of values conveniently.</a:t>
            </a:r>
            <a:endParaRPr lang="en-US" dirty="0"/>
          </a:p>
          <a:p>
            <a:endParaRPr lang="en-US" dirty="0">
              <a:ea typeface="+mn-lt"/>
              <a:cs typeface="+mn-lt"/>
            </a:endParaRPr>
          </a:p>
          <a:p>
            <a:endParaRPr lang="en-US" dirty="0"/>
          </a:p>
        </p:txBody>
      </p:sp>
      <p:pic>
        <p:nvPicPr>
          <p:cNvPr id="4" name="Picture 4" descr="A picture containing calendar&#10;&#10;Description automatically generated">
            <a:extLst>
              <a:ext uri="{FF2B5EF4-FFF2-40B4-BE49-F238E27FC236}">
                <a16:creationId xmlns:a16="http://schemas.microsoft.com/office/drawing/2014/main" id="{16D35568-D015-40A4-8115-8D03EDD34EF3}"/>
              </a:ext>
            </a:extLst>
          </p:cNvPr>
          <p:cNvPicPr>
            <a:picLocks noChangeAspect="1"/>
          </p:cNvPicPr>
          <p:nvPr/>
        </p:nvPicPr>
        <p:blipFill>
          <a:blip r:embed="rId2"/>
          <a:stretch>
            <a:fillRect/>
          </a:stretch>
        </p:blipFill>
        <p:spPr>
          <a:xfrm>
            <a:off x="2594708" y="3956322"/>
            <a:ext cx="7100276" cy="2178969"/>
          </a:xfrm>
          <a:prstGeom prst="rect">
            <a:avLst/>
          </a:prstGeom>
        </p:spPr>
      </p:pic>
    </p:spTree>
    <p:extLst>
      <p:ext uri="{BB962C8B-B14F-4D97-AF65-F5344CB8AC3E}">
        <p14:creationId xmlns:p14="http://schemas.microsoft.com/office/powerpoint/2010/main" val="3532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371601" y="457199"/>
            <a:ext cx="9448800" cy="1061357"/>
          </a:xfrm>
        </p:spPr>
        <p:txBody>
          <a:bodyPr>
            <a:normAutofit/>
          </a:bodyPr>
          <a:lstStyle/>
          <a:p>
            <a:pPr>
              <a:lnSpc>
                <a:spcPct val="90000"/>
              </a:lnSpc>
            </a:pPr>
            <a:r>
              <a:rPr lang="en-US" sz="3700" dirty="0"/>
              <a:t>Array declaration</a:t>
            </a:r>
            <a:endParaRPr lang="en-US"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186D2C-1400-47F8-BE20-F2429530ECAA}"/>
              </a:ext>
            </a:extLst>
          </p:cNvPr>
          <p:cNvSpPr>
            <a:spLocks noGrp="1"/>
          </p:cNvSpPr>
          <p:nvPr>
            <p:ph idx="1"/>
          </p:nvPr>
        </p:nvSpPr>
        <p:spPr>
          <a:xfrm>
            <a:off x="1371600" y="1760572"/>
            <a:ext cx="10241280" cy="4428274"/>
          </a:xfrm>
        </p:spPr>
        <p:txBody>
          <a:bodyPr vert="horz" lIns="0" tIns="0" rIns="0" bIns="0" rtlCol="0" anchor="t">
            <a:normAutofit fontScale="77500" lnSpcReduction="20000"/>
          </a:bodyPr>
          <a:lstStyle/>
          <a:p>
            <a:r>
              <a:rPr lang="en-US" dirty="0">
                <a:ea typeface="+mn-lt"/>
                <a:cs typeface="+mn-lt"/>
              </a:rPr>
              <a:t>Like any other variables, arrays must declared and created before they can be used. Creation of arrays involve three steps:</a:t>
            </a:r>
          </a:p>
          <a:p>
            <a:pPr lvl="1"/>
            <a:r>
              <a:rPr lang="en-US" dirty="0">
                <a:ea typeface="+mn-lt"/>
                <a:cs typeface="+mn-lt"/>
              </a:rPr>
              <a:t>Declare the array</a:t>
            </a:r>
            <a:endParaRPr lang="en-US" dirty="0"/>
          </a:p>
          <a:p>
            <a:pPr lvl="1"/>
            <a:r>
              <a:rPr lang="en-US" dirty="0">
                <a:ea typeface="+mn-lt"/>
                <a:cs typeface="+mn-lt"/>
              </a:rPr>
              <a:t>Create storage area in primary memory.</a:t>
            </a:r>
          </a:p>
          <a:p>
            <a:pPr lvl="1"/>
            <a:r>
              <a:rPr lang="en-US" dirty="0">
                <a:ea typeface="+mn-lt"/>
                <a:cs typeface="+mn-lt"/>
              </a:rPr>
              <a:t>Put values into the array (i.e., Memory location)</a:t>
            </a:r>
            <a:endParaRPr lang="en-US" dirty="0"/>
          </a:p>
          <a:p>
            <a:r>
              <a:rPr lang="en-US" b="1" dirty="0">
                <a:ea typeface="+mn-lt"/>
                <a:cs typeface="+mn-lt"/>
              </a:rPr>
              <a:t>Declaration of Arrays:</a:t>
            </a:r>
            <a:endParaRPr lang="en-US" b="1" dirty="0"/>
          </a:p>
          <a:p>
            <a:pPr lvl="1"/>
            <a:r>
              <a:rPr lang="en-US" dirty="0">
                <a:ea typeface="+mn-lt"/>
                <a:cs typeface="+mn-lt"/>
              </a:rPr>
              <a:t>Form 1:</a:t>
            </a:r>
            <a:endParaRPr lang="en-US" dirty="0"/>
          </a:p>
          <a:p>
            <a:pPr lvl="2"/>
            <a:r>
              <a:rPr lang="en-US" sz="2000" dirty="0">
                <a:ea typeface="+mn-lt"/>
                <a:cs typeface="+mn-lt"/>
              </a:rPr>
              <a:t>Type </a:t>
            </a:r>
            <a:r>
              <a:rPr lang="en-US" sz="2000" dirty="0" err="1">
                <a:ea typeface="+mn-lt"/>
                <a:cs typeface="+mn-lt"/>
              </a:rPr>
              <a:t>arrayname</a:t>
            </a:r>
            <a:r>
              <a:rPr lang="en-US" sz="2000" dirty="0">
                <a:ea typeface="+mn-lt"/>
                <a:cs typeface="+mn-lt"/>
              </a:rPr>
              <a:t>[]</a:t>
            </a:r>
            <a:endParaRPr lang="en-US" sz="2000"/>
          </a:p>
          <a:p>
            <a:pPr lvl="1"/>
            <a:r>
              <a:rPr lang="en-US" dirty="0">
                <a:ea typeface="+mn-lt"/>
                <a:cs typeface="+mn-lt"/>
              </a:rPr>
              <a:t>Form 2:</a:t>
            </a:r>
          </a:p>
          <a:p>
            <a:pPr lvl="2"/>
            <a:r>
              <a:rPr lang="en-US" sz="2000" dirty="0">
                <a:ea typeface="+mn-lt"/>
                <a:cs typeface="+mn-lt"/>
              </a:rPr>
              <a:t>Type[] </a:t>
            </a:r>
            <a:r>
              <a:rPr lang="en-US" sz="2000" dirty="0" err="1">
                <a:ea typeface="+mn-lt"/>
                <a:cs typeface="+mn-lt"/>
              </a:rPr>
              <a:t>arrayname</a:t>
            </a:r>
            <a:r>
              <a:rPr lang="en-US" sz="2000" dirty="0">
                <a:ea typeface="+mn-lt"/>
                <a:cs typeface="+mn-lt"/>
              </a:rPr>
              <a:t>;</a:t>
            </a:r>
            <a:endParaRPr lang="en-US" sz="2000"/>
          </a:p>
          <a:p>
            <a:r>
              <a:rPr lang="en-US" dirty="0">
                <a:ea typeface="+mn-lt"/>
                <a:cs typeface="+mn-lt"/>
              </a:rPr>
              <a:t>Examples:</a:t>
            </a:r>
          </a:p>
          <a:p>
            <a:pPr lvl="1"/>
            <a:r>
              <a:rPr lang="en-US" dirty="0">
                <a:ea typeface="+mn-lt"/>
                <a:cs typeface="+mn-lt"/>
              </a:rPr>
              <a:t>int[] numbers;</a:t>
            </a:r>
          </a:p>
          <a:p>
            <a:pPr lvl="1"/>
            <a:r>
              <a:rPr lang="en-US" dirty="0">
                <a:ea typeface="+mn-lt"/>
                <a:cs typeface="+mn-lt"/>
              </a:rPr>
              <a:t>int numbers[];</a:t>
            </a:r>
            <a:endParaRPr lang="en-US" dirty="0"/>
          </a:p>
          <a:p>
            <a:r>
              <a:rPr lang="en-US" dirty="0">
                <a:ea typeface="+mn-lt"/>
                <a:cs typeface="+mn-lt"/>
              </a:rPr>
              <a:t>Note: we don’t specify the size of arrays in the declaration.</a:t>
            </a:r>
          </a:p>
        </p:txBody>
      </p:sp>
    </p:spTree>
    <p:extLst>
      <p:ext uri="{BB962C8B-B14F-4D97-AF65-F5344CB8AC3E}">
        <p14:creationId xmlns:p14="http://schemas.microsoft.com/office/powerpoint/2010/main" val="300853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Creation of Arrays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p:txBody>
          <a:bodyPr vert="horz" lIns="0" tIns="0" rIns="0" bIns="0" rtlCol="0" anchor="t">
            <a:normAutofit/>
          </a:bodyPr>
          <a:lstStyle/>
          <a:p>
            <a:r>
              <a:rPr lang="en-US" dirty="0">
                <a:ea typeface="+mn-lt"/>
                <a:cs typeface="+mn-lt"/>
              </a:rPr>
              <a:t>After declaring arrays, we need to allocate memory for storage array items.</a:t>
            </a:r>
          </a:p>
          <a:p>
            <a:r>
              <a:rPr lang="en-US" dirty="0">
                <a:ea typeface="+mn-lt"/>
                <a:cs typeface="+mn-lt"/>
              </a:rPr>
              <a:t>In Java, this is carried out by using “new” operator, as follows:</a:t>
            </a:r>
            <a:endParaRPr lang="en-US" dirty="0"/>
          </a:p>
          <a:p>
            <a:pPr lvl="1"/>
            <a:r>
              <a:rPr lang="en-US" dirty="0" err="1">
                <a:ea typeface="+mn-lt"/>
                <a:cs typeface="+mn-lt"/>
              </a:rPr>
              <a:t>Arrayname</a:t>
            </a:r>
            <a:r>
              <a:rPr lang="en-US" dirty="0">
                <a:ea typeface="+mn-lt"/>
                <a:cs typeface="+mn-lt"/>
              </a:rPr>
              <a:t> = new type[size];</a:t>
            </a:r>
            <a:endParaRPr lang="en-US" dirty="0"/>
          </a:p>
          <a:p>
            <a:r>
              <a:rPr lang="en-US" dirty="0">
                <a:ea typeface="+mn-lt"/>
                <a:cs typeface="+mn-lt"/>
              </a:rPr>
              <a:t>Examples:</a:t>
            </a:r>
            <a:endParaRPr lang="en-US" dirty="0"/>
          </a:p>
          <a:p>
            <a:pPr lvl="1"/>
            <a:r>
              <a:rPr lang="en-US" dirty="0">
                <a:ea typeface="+mn-lt"/>
                <a:cs typeface="+mn-lt"/>
              </a:rPr>
              <a:t>numbers = new int[7]; </a:t>
            </a:r>
            <a:endParaRPr lang="en-US" dirty="0"/>
          </a:p>
          <a:p>
            <a:endParaRPr lang="en-US" dirty="0">
              <a:ea typeface="+mn-lt"/>
              <a:cs typeface="+mn-lt"/>
            </a:endParaRPr>
          </a:p>
          <a:p>
            <a:endParaRPr lang="en-US" dirty="0"/>
          </a:p>
        </p:txBody>
      </p:sp>
    </p:spTree>
    <p:extLst>
      <p:ext uri="{BB962C8B-B14F-4D97-AF65-F5344CB8AC3E}">
        <p14:creationId xmlns:p14="http://schemas.microsoft.com/office/powerpoint/2010/main" val="289785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Initialization of Arrays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p:txBody>
          <a:bodyPr vert="horz" lIns="0" tIns="0" rIns="0" bIns="0" rtlCol="0" anchor="t">
            <a:normAutofit/>
          </a:bodyPr>
          <a:lstStyle/>
          <a:p>
            <a:r>
              <a:rPr lang="en-US" dirty="0">
                <a:ea typeface="+mn-lt"/>
                <a:cs typeface="+mn-lt"/>
              </a:rPr>
              <a:t>Once arrays are created, they need to be initialized with some values before access their content. A general form of initialization is:</a:t>
            </a:r>
          </a:p>
          <a:p>
            <a:pPr lvl="1"/>
            <a:r>
              <a:rPr lang="en-US" dirty="0" err="1">
                <a:ea typeface="+mn-lt"/>
                <a:cs typeface="+mn-lt"/>
              </a:rPr>
              <a:t>Arrayname</a:t>
            </a:r>
            <a:r>
              <a:rPr lang="en-US" dirty="0">
                <a:ea typeface="+mn-lt"/>
                <a:cs typeface="+mn-lt"/>
              </a:rPr>
              <a:t> [index/subscript] = value;</a:t>
            </a:r>
            <a:endParaRPr lang="en-US" dirty="0"/>
          </a:p>
          <a:p>
            <a:r>
              <a:rPr lang="en-US" dirty="0">
                <a:ea typeface="+mn-lt"/>
                <a:cs typeface="+mn-lt"/>
              </a:rPr>
              <a:t>Example:</a:t>
            </a:r>
          </a:p>
          <a:p>
            <a:pPr lvl="1"/>
            <a:r>
              <a:rPr lang="en-US" dirty="0">
                <a:ea typeface="+mn-lt"/>
                <a:cs typeface="+mn-lt"/>
              </a:rPr>
              <a:t>numbers[0]  = 50;</a:t>
            </a:r>
            <a:endParaRPr lang="en-US" dirty="0"/>
          </a:p>
          <a:p>
            <a:pPr lvl="1"/>
            <a:r>
              <a:rPr lang="en-US" dirty="0">
                <a:ea typeface="+mn-lt"/>
                <a:cs typeface="+mn-lt"/>
              </a:rPr>
              <a:t>numbers[1]  = 40;</a:t>
            </a:r>
            <a:endParaRPr lang="en-US" dirty="0"/>
          </a:p>
          <a:p>
            <a:r>
              <a:rPr lang="en-US" dirty="0">
                <a:ea typeface="+mn-lt"/>
                <a:cs typeface="+mn-lt"/>
              </a:rPr>
              <a:t>Like C, Java creates arrays starting with subscript 0 and ends with value one less than the size specified</a:t>
            </a:r>
            <a:endParaRPr lang="en-US" dirty="0"/>
          </a:p>
          <a:p>
            <a:endParaRPr lang="en-US" dirty="0"/>
          </a:p>
        </p:txBody>
      </p:sp>
    </p:spTree>
    <p:extLst>
      <p:ext uri="{BB962C8B-B14F-4D97-AF65-F5344CB8AC3E}">
        <p14:creationId xmlns:p14="http://schemas.microsoft.com/office/powerpoint/2010/main" val="314080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8854050" cy="912056"/>
          </a:xfrm>
        </p:spPr>
        <p:txBody>
          <a:bodyPr>
            <a:normAutofit fontScale="90000"/>
          </a:bodyPr>
          <a:lstStyle/>
          <a:p>
            <a:r>
              <a:rPr lang="en-US" dirty="0"/>
              <a:t>Initialization with declaration</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332742" cy="3959352"/>
          </a:xfrm>
        </p:spPr>
        <p:txBody>
          <a:bodyPr vert="horz" lIns="0" tIns="0" rIns="0" bIns="0" rtlCol="0" anchor="t">
            <a:normAutofit/>
          </a:bodyPr>
          <a:lstStyle/>
          <a:p>
            <a:r>
              <a:rPr lang="en-US" dirty="0">
                <a:ea typeface="+mn-lt"/>
                <a:cs typeface="+mn-lt"/>
              </a:rPr>
              <a:t>Arrays can also be </a:t>
            </a:r>
            <a:r>
              <a:rPr lang="en-US" dirty="0" err="1">
                <a:ea typeface="+mn-lt"/>
                <a:cs typeface="+mn-lt"/>
              </a:rPr>
              <a:t>initialised</a:t>
            </a:r>
            <a:r>
              <a:rPr lang="en-US" dirty="0">
                <a:ea typeface="+mn-lt"/>
                <a:cs typeface="+mn-lt"/>
              </a:rPr>
              <a:t> like standard variables at the time of their declaration.</a:t>
            </a:r>
          </a:p>
          <a:p>
            <a:pPr lvl="1"/>
            <a:r>
              <a:rPr lang="en-US" dirty="0">
                <a:ea typeface="+mn-lt"/>
                <a:cs typeface="+mn-lt"/>
              </a:rPr>
              <a:t>Type </a:t>
            </a:r>
            <a:r>
              <a:rPr lang="en-US" dirty="0" err="1">
                <a:ea typeface="+mn-lt"/>
                <a:cs typeface="+mn-lt"/>
              </a:rPr>
              <a:t>arrayname</a:t>
            </a:r>
            <a:r>
              <a:rPr lang="en-US" dirty="0">
                <a:ea typeface="+mn-lt"/>
                <a:cs typeface="+mn-lt"/>
              </a:rPr>
              <a:t>[] = {list of values};</a:t>
            </a:r>
            <a:endParaRPr lang="en-US" dirty="0"/>
          </a:p>
          <a:p>
            <a:r>
              <a:rPr lang="en-US" dirty="0">
                <a:ea typeface="+mn-lt"/>
                <a:cs typeface="+mn-lt"/>
              </a:rPr>
              <a:t>Example:</a:t>
            </a:r>
          </a:p>
          <a:p>
            <a:pPr lvl="1"/>
            <a:r>
              <a:rPr lang="en-US" dirty="0">
                <a:ea typeface="+mn-lt"/>
                <a:cs typeface="+mn-lt"/>
              </a:rPr>
              <a:t>int[] students = {55, 69, 70, 30, 80};</a:t>
            </a:r>
            <a:endParaRPr lang="en-US"/>
          </a:p>
          <a:p>
            <a:r>
              <a:rPr lang="en-US" dirty="0">
                <a:ea typeface="+mn-lt"/>
                <a:cs typeface="+mn-lt"/>
              </a:rPr>
              <a:t>Creates and initializes the array of integers of length 5.</a:t>
            </a:r>
            <a:endParaRPr lang="en-US" dirty="0"/>
          </a:p>
          <a:p>
            <a:r>
              <a:rPr lang="en-US" dirty="0">
                <a:ea typeface="+mn-lt"/>
                <a:cs typeface="+mn-lt"/>
              </a:rPr>
              <a:t>In this case it is not necessary to use the </a:t>
            </a:r>
            <a:r>
              <a:rPr lang="en-US" b="1" i="1" dirty="0">
                <a:solidFill>
                  <a:srgbClr val="FF0000"/>
                </a:solidFill>
                <a:ea typeface="+mn-lt"/>
                <a:cs typeface="+mn-lt"/>
              </a:rPr>
              <a:t>new </a:t>
            </a:r>
            <a:r>
              <a:rPr lang="en-US" dirty="0">
                <a:ea typeface="+mn-lt"/>
                <a:cs typeface="+mn-lt"/>
              </a:rPr>
              <a:t>operator.</a:t>
            </a:r>
            <a:endParaRPr lang="en-US" dirty="0"/>
          </a:p>
          <a:p>
            <a:endParaRPr lang="en-US" dirty="0"/>
          </a:p>
        </p:txBody>
      </p:sp>
    </p:spTree>
    <p:extLst>
      <p:ext uri="{BB962C8B-B14F-4D97-AF65-F5344CB8AC3E}">
        <p14:creationId xmlns:p14="http://schemas.microsoft.com/office/powerpoint/2010/main" val="246629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normAutofit/>
          </a:bodyPr>
          <a:lstStyle/>
          <a:p>
            <a:r>
              <a:rPr lang="en-US" dirty="0"/>
              <a:t>Array's length</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p:txBody>
          <a:bodyPr vert="horz" lIns="0" tIns="0" rIns="0" bIns="0" rtlCol="0" anchor="t">
            <a:normAutofit/>
          </a:bodyPr>
          <a:lstStyle/>
          <a:p>
            <a:r>
              <a:rPr lang="en-US" dirty="0">
                <a:ea typeface="+mn-lt"/>
                <a:cs typeface="+mn-lt"/>
              </a:rPr>
              <a:t>Arrays are fixed length </a:t>
            </a:r>
            <a:endParaRPr lang="en-US"/>
          </a:p>
          <a:p>
            <a:r>
              <a:rPr lang="en-US" dirty="0">
                <a:ea typeface="+mn-lt"/>
                <a:cs typeface="+mn-lt"/>
              </a:rPr>
              <a:t>Length is specified at create time</a:t>
            </a:r>
            <a:endParaRPr lang="en-US" dirty="0"/>
          </a:p>
          <a:p>
            <a:r>
              <a:rPr lang="en-US" dirty="0">
                <a:ea typeface="+mn-lt"/>
                <a:cs typeface="+mn-lt"/>
              </a:rPr>
              <a:t>In java, all arrays store the allocated size in a variable named “length”.</a:t>
            </a:r>
            <a:endParaRPr lang="en-US" dirty="0"/>
          </a:p>
          <a:p>
            <a:r>
              <a:rPr lang="en-US" dirty="0">
                <a:ea typeface="+mn-lt"/>
                <a:cs typeface="+mn-lt"/>
              </a:rPr>
              <a:t>We can access the length of arrays as </a:t>
            </a:r>
            <a:r>
              <a:rPr lang="en-US" dirty="0" err="1">
                <a:ea typeface="+mn-lt"/>
                <a:cs typeface="+mn-lt"/>
              </a:rPr>
              <a:t>arrayName.length</a:t>
            </a:r>
            <a:r>
              <a:rPr lang="en-US" dirty="0">
                <a:ea typeface="+mn-lt"/>
                <a:cs typeface="+mn-lt"/>
              </a:rPr>
              <a:t>:</a:t>
            </a:r>
          </a:p>
          <a:p>
            <a:pPr lvl="1"/>
            <a:r>
              <a:rPr lang="en-US" dirty="0">
                <a:ea typeface="+mn-lt"/>
                <a:cs typeface="+mn-lt"/>
              </a:rPr>
              <a:t>e.g.  int x = </a:t>
            </a:r>
            <a:r>
              <a:rPr lang="en-US" dirty="0" err="1">
                <a:ea typeface="+mn-lt"/>
                <a:cs typeface="+mn-lt"/>
              </a:rPr>
              <a:t>students.length</a:t>
            </a:r>
            <a:r>
              <a:rPr lang="en-US" dirty="0">
                <a:ea typeface="+mn-lt"/>
                <a:cs typeface="+mn-lt"/>
              </a:rPr>
              <a:t>;      //  x = 7</a:t>
            </a:r>
            <a:endParaRPr lang="en-US" dirty="0"/>
          </a:p>
          <a:p>
            <a:r>
              <a:rPr lang="en-US" dirty="0">
                <a:ea typeface="+mn-lt"/>
                <a:cs typeface="+mn-lt"/>
              </a:rPr>
              <a:t>Accessed using the index</a:t>
            </a:r>
            <a:endParaRPr lang="en-US" dirty="0"/>
          </a:p>
          <a:p>
            <a:pPr lvl="1"/>
            <a:r>
              <a:rPr lang="en-US" dirty="0">
                <a:ea typeface="+mn-lt"/>
                <a:cs typeface="+mn-lt"/>
              </a:rPr>
              <a:t>e.g.   int x = students [1];            //  x = 40</a:t>
            </a:r>
            <a:endParaRPr lang="en-US" dirty="0"/>
          </a:p>
          <a:p>
            <a:endParaRPr lang="en-US" dirty="0"/>
          </a:p>
        </p:txBody>
      </p:sp>
    </p:spTree>
    <p:extLst>
      <p:ext uri="{BB962C8B-B14F-4D97-AF65-F5344CB8AC3E}">
        <p14:creationId xmlns:p14="http://schemas.microsoft.com/office/powerpoint/2010/main" val="185488959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C04E05-C835-4F55-A67D-AFB5A9B595DE}"/>
</file>

<file path=customXml/itemProps2.xml><?xml version="1.0" encoding="utf-8"?>
<ds:datastoreItem xmlns:ds="http://schemas.openxmlformats.org/officeDocument/2006/customXml" ds:itemID="{8B881010-6E5C-4E65-A541-74C8302E5DDD}"/>
</file>

<file path=customXml/itemProps3.xml><?xml version="1.0" encoding="utf-8"?>
<ds:datastoreItem xmlns:ds="http://schemas.openxmlformats.org/officeDocument/2006/customXml" ds:itemID="{40DFF36E-A458-45C1-B585-B89051B3C259}"/>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GradientRiseVTI</vt:lpstr>
      <vt:lpstr>GradientRiseVTI</vt:lpstr>
      <vt:lpstr>Fair use notice</vt:lpstr>
      <vt:lpstr>OBJECT ORIENTED PROGRAMMING</vt:lpstr>
      <vt:lpstr>Table of contents</vt:lpstr>
      <vt:lpstr>Arrays</vt:lpstr>
      <vt:lpstr>Array declaration</vt:lpstr>
      <vt:lpstr>Creation of Arrays</vt:lpstr>
      <vt:lpstr>Initialization of Arrays</vt:lpstr>
      <vt:lpstr>Initialization with declaration</vt:lpstr>
      <vt:lpstr>Array's length</vt:lpstr>
      <vt:lpstr>Array's length</vt:lpstr>
      <vt:lpstr>Example program</vt:lpstr>
      <vt:lpstr>Example program 2</vt:lpstr>
      <vt:lpstr>Example program 3</vt:lpstr>
      <vt:lpstr>Multi-Dimensional arrays</vt:lpstr>
      <vt:lpstr>2-D Arrays</vt:lpstr>
      <vt:lpstr>2-D Array Manipulation</vt:lpstr>
      <vt:lpstr>Variable size 2-d arrays</vt:lpstr>
      <vt:lpstr>Example program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712</cp:revision>
  <dcterms:created xsi:type="dcterms:W3CDTF">2021-05-30T21:25:00Z</dcterms:created>
  <dcterms:modified xsi:type="dcterms:W3CDTF">2021-06-20T11:43:54Z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