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ppt/revisionInfo.xml" ContentType="application/vnd.ms-powerpoint.revisioninfo+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 id="2147483660" r:id="rId2"/>
  </p:sldMasterIdLst>
  <p:sldIdLst>
    <p:sldId id="257" r:id="rId3"/>
    <p:sldId id="256" r:id="rId4"/>
    <p:sldId id="258" r:id="rId5"/>
    <p:sldId id="308" r:id="rId6"/>
    <p:sldId id="263" r:id="rId7"/>
    <p:sldId id="309" r:id="rId8"/>
    <p:sldId id="316" r:id="rId9"/>
    <p:sldId id="310" r:id="rId10"/>
    <p:sldId id="311" r:id="rId11"/>
    <p:sldId id="312" r:id="rId12"/>
    <p:sldId id="313" r:id="rId13"/>
    <p:sldId id="317" r:id="rId14"/>
    <p:sldId id="318" r:id="rId15"/>
    <p:sldId id="319" r:id="rId16"/>
    <p:sldId id="320" r:id="rId17"/>
    <p:sldId id="321" r:id="rId18"/>
    <p:sldId id="322" r:id="rId19"/>
    <p:sldId id="324" r:id="rId20"/>
    <p:sldId id="326" r:id="rId21"/>
    <p:sldId id="325" r:id="rId22"/>
    <p:sldId id="327" r:id="rId23"/>
    <p:sldId id="328" r:id="rId24"/>
    <p:sldId id="329" r:id="rId25"/>
    <p:sldId id="330" r:id="rId26"/>
    <p:sldId id="331" r:id="rId27"/>
    <p:sldId id="332" r:id="rId28"/>
    <p:sldId id="333" r:id="rId29"/>
    <p:sldId id="334" r:id="rId30"/>
    <p:sldId id="335" r:id="rId31"/>
    <p:sldId id="336" r:id="rId32"/>
    <p:sldId id="337" r:id="rId33"/>
    <p:sldId id="338" r:id="rId34"/>
    <p:sldId id="339" r:id="rId35"/>
    <p:sldId id="340" r:id="rId36"/>
    <p:sldId id="341" r:id="rId37"/>
    <p:sldId id="342" r:id="rId38"/>
    <p:sldId id="344" r:id="rId39"/>
    <p:sldId id="343" r:id="rId40"/>
    <p:sldId id="345" r:id="rId41"/>
    <p:sldId id="346" r:id="rId42"/>
    <p:sldId id="347" r:id="rId43"/>
    <p:sldId id="348" r:id="rId44"/>
    <p:sldId id="349" r:id="rId45"/>
    <p:sldId id="350" r:id="rId46"/>
    <p:sldId id="351" r:id="rId47"/>
    <p:sldId id="352" r:id="rId48"/>
    <p:sldId id="353" r:id="rId49"/>
    <p:sldId id="277"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B5F67D-606F-5B46-3455-8AE7A993351A}" v="1137" dt="2021-06-07T01:11:57.379"/>
    <p1510:client id="{0BE31701-8567-463B-7510-8DA0F2F69CAF}" v="2370" dt="2021-06-20T13:28:15.703"/>
    <p1510:client id="{12C991BD-FF83-3F5B-5AC8-39E08EB7B32E}" v="5" dt="2021-06-10T02:57:51.444"/>
    <p1510:client id="{745CD862-E4A5-96DF-714F-BB7583576ACB}" v="850" dt="2021-06-20T11:43:44.831"/>
    <p1510:client id="{F8BCF5AD-C74B-121C-16AE-3AA0E5C2D571}" v="4" dt="2021-05-31T02:58:38.817"/>
    <p1510:client id="{FF7627E5-C2C3-4386-AEE6-E14BE49DAE4D}" v="2037" dt="2021-05-31T02:55:26.9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microsoft.com/office/2015/10/relationships/revisionInfo" Target="revisionInfo.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8" Type="http://schemas.openxmlformats.org/officeDocument/2006/relationships/customXml" Target="../customXml/item3.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customXml" Target="../customXml/item1.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customXml" Target="../customXml/item2.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Sunday, June 20, 2021</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299753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Sunday, June 20, 2021</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870110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Sunday, June 20, 2021</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1007998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Sunday, June 20, 2021</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2172379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Sunday, June 20, 2021</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2261945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Sunday, June 20, 2021</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4915498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Sunday, June 20, 2021</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1203202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Sunday, June 20, 2021</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2441210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Sunday, June 20, 2021</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2140309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Sunday, June 20, 2021</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8047617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Sunday, June 20, 2021</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508009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Sunday, June 20, 2021</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2909240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Sunday, June 20, 2021</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8893304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Sunday, June 20, 2021</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8961119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Sunday, June 20, 2021</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008737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Sunday, June 20, 2021</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243090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Sunday, June 20, 2021</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661705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Sunday, June 20, 2021</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988977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Sunday, June 20, 2021</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401657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Sunday, June 20, 2021</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178643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Sunday, June 20, 2021</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725639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Sunday, June 20, 2021</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07367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900" cap="all" spc="300" baseline="0">
                <a:solidFill>
                  <a:srgbClr val="FFFFFF"/>
                </a:solidFill>
              </a:defRPr>
            </a:lvl1pPr>
          </a:lstStyle>
          <a:p>
            <a:fld id="{AE0C963C-C1DB-4AFD-9DDC-0691666BF49B}" type="datetime2">
              <a:rPr lang="en-US" smtClean="0"/>
              <a:pPr/>
              <a:t>Sunday, June 20, 2021</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9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9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1417313573"/>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Sunday, June 20, 2021</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5374634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A9F66-2963-4A8C-B8B6-F96D7872AE54}"/>
              </a:ext>
            </a:extLst>
          </p:cNvPr>
          <p:cNvSpPr>
            <a:spLocks noGrp="1"/>
          </p:cNvSpPr>
          <p:nvPr>
            <p:ph type="title"/>
          </p:nvPr>
        </p:nvSpPr>
        <p:spPr/>
        <p:txBody>
          <a:bodyPr/>
          <a:lstStyle/>
          <a:p>
            <a:r>
              <a:rPr lang="en-US" dirty="0"/>
              <a:t>Fair use notice</a:t>
            </a:r>
          </a:p>
        </p:txBody>
      </p:sp>
      <p:sp>
        <p:nvSpPr>
          <p:cNvPr id="3" name="Content Placeholder 2">
            <a:extLst>
              <a:ext uri="{FF2B5EF4-FFF2-40B4-BE49-F238E27FC236}">
                <a16:creationId xmlns:a16="http://schemas.microsoft.com/office/drawing/2014/main" id="{256EECA0-8B16-41CE-9E76-BA94B7D9A38F}"/>
              </a:ext>
            </a:extLst>
          </p:cNvPr>
          <p:cNvSpPr>
            <a:spLocks noGrp="1"/>
          </p:cNvSpPr>
          <p:nvPr>
            <p:ph idx="1"/>
          </p:nvPr>
        </p:nvSpPr>
        <p:spPr/>
        <p:txBody>
          <a:bodyPr vert="horz" lIns="0" tIns="0" rIns="0" bIns="0" rtlCol="0" anchor="t">
            <a:normAutofit/>
          </a:bodyPr>
          <a:lstStyle/>
          <a:p>
            <a:pPr marL="0" indent="0">
              <a:buNone/>
            </a:pPr>
            <a:r>
              <a:rPr lang="en-US" dirty="0">
                <a:ea typeface="+mn-lt"/>
                <a:cs typeface="+mn-lt"/>
              </a:rPr>
              <a:t>The material used in this presentation i.e., pictures/graphs/text, etc. is solely intended for educational/teaching purpose, offered free of cost to the students for use under special circumstances of Online Education due to COVID-19 Lockdown situation and may include copyrighted material - the use of which may not have been specifically authorized by Copyright Owners. It’s application constitutes Fair Use of any such copyrighted material as provided in globally accepted law of many countries. The contents of presentations are intended only for the attendees of the class being conducted by the presenter.</a:t>
            </a:r>
            <a:endParaRPr lang="en-US" dirty="0"/>
          </a:p>
          <a:p>
            <a:endParaRPr lang="en-US" dirty="0"/>
          </a:p>
        </p:txBody>
      </p:sp>
    </p:spTree>
    <p:extLst>
      <p:ext uri="{BB962C8B-B14F-4D97-AF65-F5344CB8AC3E}">
        <p14:creationId xmlns:p14="http://schemas.microsoft.com/office/powerpoint/2010/main" val="2383183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74C7F4A-1E22-41E8-A97B-7FEAB322DBFF}"/>
              </a:ext>
            </a:extLst>
          </p:cNvPr>
          <p:cNvSpPr>
            <a:spLocks noGrp="1"/>
          </p:cNvSpPr>
          <p:nvPr>
            <p:ph type="title"/>
          </p:nvPr>
        </p:nvSpPr>
        <p:spPr>
          <a:xfrm>
            <a:off x="474243" y="681317"/>
            <a:ext cx="3236613" cy="4177956"/>
          </a:xfrm>
        </p:spPr>
        <p:txBody>
          <a:bodyPr vert="horz" lIns="0" tIns="0" rIns="0" bIns="0" rtlCol="0" anchor="b">
            <a:normAutofit/>
          </a:bodyPr>
          <a:lstStyle/>
          <a:p>
            <a:pPr algn="r"/>
            <a:r>
              <a:rPr lang="en-US" sz="3200" spc="750" dirty="0">
                <a:solidFill>
                  <a:schemeClr val="bg1"/>
                </a:solidFill>
              </a:rPr>
              <a:t>A simple class</a:t>
            </a:r>
            <a:br>
              <a:rPr lang="en-US" sz="3200" spc="750" dirty="0"/>
            </a:br>
            <a:r>
              <a:rPr lang="en-US" sz="3200" spc="750" dirty="0">
                <a:solidFill>
                  <a:schemeClr val="bg1"/>
                </a:solidFill>
              </a:rPr>
              <a:t>- using triangle class</a:t>
            </a:r>
          </a:p>
        </p:txBody>
      </p:sp>
      <p:pic>
        <p:nvPicPr>
          <p:cNvPr id="6" name="Picture 6" descr="Text&#10;&#10;Description automatically generated">
            <a:extLst>
              <a:ext uri="{FF2B5EF4-FFF2-40B4-BE49-F238E27FC236}">
                <a16:creationId xmlns:a16="http://schemas.microsoft.com/office/drawing/2014/main" id="{1980A698-CD49-45D2-9F71-627A32CD5984}"/>
              </a:ext>
            </a:extLst>
          </p:cNvPr>
          <p:cNvPicPr>
            <a:picLocks noGrp="1" noChangeAspect="1"/>
          </p:cNvPicPr>
          <p:nvPr>
            <p:ph idx="1"/>
          </p:nvPr>
        </p:nvPicPr>
        <p:blipFill>
          <a:blip r:embed="rId2"/>
          <a:stretch>
            <a:fillRect/>
          </a:stretch>
        </p:blipFill>
        <p:spPr>
          <a:xfrm>
            <a:off x="4396157" y="1560089"/>
            <a:ext cx="7214138" cy="4292411"/>
          </a:xfrm>
          <a:prstGeom prst="rect">
            <a:avLst/>
          </a:prstGeom>
        </p:spPr>
      </p:pic>
    </p:spTree>
    <p:extLst>
      <p:ext uri="{BB962C8B-B14F-4D97-AF65-F5344CB8AC3E}">
        <p14:creationId xmlns:p14="http://schemas.microsoft.com/office/powerpoint/2010/main" val="1854889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C7F4A-1E22-41E8-A97B-7FEAB322DBFF}"/>
              </a:ext>
            </a:extLst>
          </p:cNvPr>
          <p:cNvSpPr>
            <a:spLocks noGrp="1"/>
          </p:cNvSpPr>
          <p:nvPr>
            <p:ph type="title"/>
          </p:nvPr>
        </p:nvSpPr>
        <p:spPr>
          <a:xfrm>
            <a:off x="1371600" y="795528"/>
            <a:ext cx="10241280" cy="912056"/>
          </a:xfrm>
        </p:spPr>
        <p:txBody>
          <a:bodyPr>
            <a:normAutofit/>
          </a:bodyPr>
          <a:lstStyle/>
          <a:p>
            <a:r>
              <a:rPr lang="en-US" dirty="0"/>
              <a:t>Creating an object</a:t>
            </a:r>
          </a:p>
        </p:txBody>
      </p:sp>
      <p:sp>
        <p:nvSpPr>
          <p:cNvPr id="3" name="Content Placeholder 2">
            <a:extLst>
              <a:ext uri="{FF2B5EF4-FFF2-40B4-BE49-F238E27FC236}">
                <a16:creationId xmlns:a16="http://schemas.microsoft.com/office/drawing/2014/main" id="{480DD7E4-CFAC-41FB-B69B-DB62A6188196}"/>
              </a:ext>
            </a:extLst>
          </p:cNvPr>
          <p:cNvSpPr>
            <a:spLocks noGrp="1"/>
          </p:cNvSpPr>
          <p:nvPr>
            <p:ph idx="1"/>
          </p:nvPr>
        </p:nvSpPr>
        <p:spPr>
          <a:xfrm>
            <a:off x="1371600" y="2297879"/>
            <a:ext cx="9410896" cy="3773737"/>
          </a:xfrm>
        </p:spPr>
        <p:txBody>
          <a:bodyPr vert="horz" lIns="0" tIns="0" rIns="0" bIns="0" rtlCol="0" anchor="t">
            <a:normAutofit/>
          </a:bodyPr>
          <a:lstStyle/>
          <a:p>
            <a:r>
              <a:rPr lang="en-US" dirty="0">
                <a:ea typeface="+mn-lt"/>
                <a:cs typeface="+mn-lt"/>
              </a:rPr>
              <a:t>Declare a variable of the class type.</a:t>
            </a:r>
          </a:p>
          <a:p>
            <a:r>
              <a:rPr lang="en-US" dirty="0">
                <a:ea typeface="+mn-lt"/>
                <a:cs typeface="+mn-lt"/>
              </a:rPr>
              <a:t>The </a:t>
            </a:r>
            <a:r>
              <a:rPr lang="en-US" b="1" dirty="0">
                <a:solidFill>
                  <a:srgbClr val="FF0000"/>
                </a:solidFill>
                <a:ea typeface="+mn-lt"/>
                <a:cs typeface="+mn-lt"/>
              </a:rPr>
              <a:t>new </a:t>
            </a:r>
            <a:r>
              <a:rPr lang="en-US" dirty="0">
                <a:ea typeface="+mn-lt"/>
                <a:cs typeface="+mn-lt"/>
              </a:rPr>
              <a:t>operator provides the physical copy of the object to the variable.</a:t>
            </a:r>
          </a:p>
          <a:p>
            <a:r>
              <a:rPr lang="en-US" dirty="0">
                <a:ea typeface="+mn-lt"/>
                <a:cs typeface="+mn-lt"/>
              </a:rPr>
              <a:t>The </a:t>
            </a:r>
            <a:r>
              <a:rPr lang="en-US" b="1" dirty="0">
                <a:solidFill>
                  <a:srgbClr val="FF0000"/>
                </a:solidFill>
                <a:ea typeface="+mn-lt"/>
                <a:cs typeface="+mn-lt"/>
              </a:rPr>
              <a:t>new </a:t>
            </a:r>
            <a:r>
              <a:rPr lang="en-US" dirty="0">
                <a:ea typeface="+mn-lt"/>
                <a:cs typeface="+mn-lt"/>
              </a:rPr>
              <a:t>operator dynamically allocates (that is, allocates at run time) memory for an object and returns a reference to it.</a:t>
            </a:r>
          </a:p>
        </p:txBody>
      </p:sp>
    </p:spTree>
    <p:extLst>
      <p:ext uri="{BB962C8B-B14F-4D97-AF65-F5344CB8AC3E}">
        <p14:creationId xmlns:p14="http://schemas.microsoft.com/office/powerpoint/2010/main" val="3832864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C7F4A-1E22-41E8-A97B-7FEAB322DBFF}"/>
              </a:ext>
            </a:extLst>
          </p:cNvPr>
          <p:cNvSpPr>
            <a:spLocks noGrp="1"/>
          </p:cNvSpPr>
          <p:nvPr>
            <p:ph type="title"/>
          </p:nvPr>
        </p:nvSpPr>
        <p:spPr>
          <a:xfrm>
            <a:off x="1371600" y="795528"/>
            <a:ext cx="10241280" cy="912056"/>
          </a:xfrm>
        </p:spPr>
        <p:txBody>
          <a:bodyPr>
            <a:normAutofit/>
          </a:bodyPr>
          <a:lstStyle/>
          <a:p>
            <a:r>
              <a:rPr lang="en-US" dirty="0"/>
              <a:t>Creating an object</a:t>
            </a:r>
          </a:p>
        </p:txBody>
      </p:sp>
      <p:pic>
        <p:nvPicPr>
          <p:cNvPr id="4" name="Picture 4" descr="Diagram&#10;&#10;Description automatically generated">
            <a:extLst>
              <a:ext uri="{FF2B5EF4-FFF2-40B4-BE49-F238E27FC236}">
                <a16:creationId xmlns:a16="http://schemas.microsoft.com/office/drawing/2014/main" id="{1EFB91D7-945A-4985-8F7A-C3E412D462CD}"/>
              </a:ext>
            </a:extLst>
          </p:cNvPr>
          <p:cNvPicPr>
            <a:picLocks noGrp="1" noChangeAspect="1"/>
          </p:cNvPicPr>
          <p:nvPr>
            <p:ph idx="1"/>
          </p:nvPr>
        </p:nvPicPr>
        <p:blipFill>
          <a:blip r:embed="rId2"/>
          <a:stretch>
            <a:fillRect/>
          </a:stretch>
        </p:blipFill>
        <p:spPr>
          <a:xfrm>
            <a:off x="2268758" y="2925493"/>
            <a:ext cx="7303965" cy="2137507"/>
          </a:xfrm>
        </p:spPr>
      </p:pic>
    </p:spTree>
    <p:extLst>
      <p:ext uri="{BB962C8B-B14F-4D97-AF65-F5344CB8AC3E}">
        <p14:creationId xmlns:p14="http://schemas.microsoft.com/office/powerpoint/2010/main" val="955628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C7F4A-1E22-41E8-A97B-7FEAB322DBFF}"/>
              </a:ext>
            </a:extLst>
          </p:cNvPr>
          <p:cNvSpPr>
            <a:spLocks noGrp="1"/>
          </p:cNvSpPr>
          <p:nvPr>
            <p:ph type="title"/>
          </p:nvPr>
        </p:nvSpPr>
        <p:spPr>
          <a:xfrm>
            <a:off x="1371600" y="795528"/>
            <a:ext cx="9293665" cy="912056"/>
          </a:xfrm>
        </p:spPr>
        <p:txBody>
          <a:bodyPr>
            <a:normAutofit fontScale="90000"/>
          </a:bodyPr>
          <a:lstStyle/>
          <a:p>
            <a:r>
              <a:rPr lang="en-US" dirty="0"/>
              <a:t>Creating functions in a class</a:t>
            </a:r>
          </a:p>
        </p:txBody>
      </p:sp>
      <p:sp>
        <p:nvSpPr>
          <p:cNvPr id="3" name="Content Placeholder 2">
            <a:extLst>
              <a:ext uri="{FF2B5EF4-FFF2-40B4-BE49-F238E27FC236}">
                <a16:creationId xmlns:a16="http://schemas.microsoft.com/office/drawing/2014/main" id="{480DD7E4-CFAC-41FB-B69B-DB62A6188196}"/>
              </a:ext>
            </a:extLst>
          </p:cNvPr>
          <p:cNvSpPr>
            <a:spLocks noGrp="1"/>
          </p:cNvSpPr>
          <p:nvPr>
            <p:ph idx="1"/>
          </p:nvPr>
        </p:nvSpPr>
        <p:spPr>
          <a:xfrm>
            <a:off x="1371600" y="2297879"/>
            <a:ext cx="9410896" cy="3773737"/>
          </a:xfrm>
        </p:spPr>
        <p:txBody>
          <a:bodyPr vert="horz" lIns="0" tIns="0" rIns="0" bIns="0" rtlCol="0" anchor="t">
            <a:normAutofit/>
          </a:bodyPr>
          <a:lstStyle/>
          <a:p>
            <a:pPr marL="0" indent="0">
              <a:buNone/>
            </a:pPr>
            <a:r>
              <a:rPr lang="en-US" b="1" u="sng" dirty="0">
                <a:ea typeface="+mn-lt"/>
                <a:cs typeface="+mn-lt"/>
              </a:rPr>
              <a:t>Syntax</a:t>
            </a:r>
            <a:endParaRPr lang="en-US" b="1" u="sng" dirty="0"/>
          </a:p>
          <a:p>
            <a:pPr marL="457200" lvl="1" indent="0">
              <a:buNone/>
            </a:pPr>
            <a:r>
              <a:rPr lang="en-US" dirty="0">
                <a:ea typeface="+mn-lt"/>
                <a:cs typeface="+mn-lt"/>
              </a:rPr>
              <a:t>type name(parameter-list) {</a:t>
            </a:r>
            <a:endParaRPr lang="en-US"/>
          </a:p>
          <a:p>
            <a:pPr marL="914400" lvl="2" indent="0">
              <a:spcBef>
                <a:spcPts val="1000"/>
              </a:spcBef>
              <a:buNone/>
            </a:pPr>
            <a:r>
              <a:rPr lang="en-US" dirty="0">
                <a:ea typeface="+mn-lt"/>
                <a:cs typeface="+mn-lt"/>
              </a:rPr>
              <a:t>// body of method</a:t>
            </a:r>
            <a:endParaRPr lang="en-US"/>
          </a:p>
          <a:p>
            <a:pPr marL="457200" lvl="1" indent="0">
              <a:buNone/>
            </a:pPr>
            <a:r>
              <a:rPr lang="en-US" dirty="0">
                <a:ea typeface="+mn-lt"/>
                <a:cs typeface="+mn-lt"/>
              </a:rPr>
              <a:t>}</a:t>
            </a:r>
            <a:endParaRPr lang="en-US" dirty="0"/>
          </a:p>
          <a:p>
            <a:r>
              <a:rPr lang="en-US" dirty="0">
                <a:ea typeface="+mn-lt"/>
                <a:cs typeface="+mn-lt"/>
              </a:rPr>
              <a:t>Methods that have a return type other than void return a value to the calling routine using the following form of the return statement:</a:t>
            </a:r>
          </a:p>
          <a:p>
            <a:pPr marL="457200" lvl="1" indent="0">
              <a:buNone/>
            </a:pPr>
            <a:r>
              <a:rPr lang="en-US" dirty="0">
                <a:ea typeface="+mn-lt"/>
                <a:cs typeface="+mn-lt"/>
              </a:rPr>
              <a:t>return value;</a:t>
            </a:r>
            <a:endParaRPr lang="en-US" dirty="0"/>
          </a:p>
        </p:txBody>
      </p:sp>
    </p:spTree>
    <p:extLst>
      <p:ext uri="{BB962C8B-B14F-4D97-AF65-F5344CB8AC3E}">
        <p14:creationId xmlns:p14="http://schemas.microsoft.com/office/powerpoint/2010/main" val="2794418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BB02F283-AD3D-43EB-8EB3-EEABE7B68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7267ACD-C9FA-48F7-BA90-C05046F4E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74922"/>
            <a:ext cx="12198726" cy="1606049"/>
          </a:xfrm>
          <a:prstGeom prst="rect">
            <a:avLst/>
          </a:prstGeom>
          <a:gradFill>
            <a:gsLst>
              <a:gs pos="0">
                <a:schemeClr val="accent5">
                  <a:alpha val="83000"/>
                </a:schemeClr>
              </a:gs>
              <a:gs pos="100000">
                <a:schemeClr val="accent4">
                  <a:alpha val="74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17AA8-C417-4F74-9F1B-EAD82A19B7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270744" y="1998314"/>
            <a:ext cx="1605188" cy="8160125"/>
          </a:xfrm>
          <a:prstGeom prst="rect">
            <a:avLst/>
          </a:prstGeom>
          <a:gradFill>
            <a:gsLst>
              <a:gs pos="5000">
                <a:schemeClr val="accent2">
                  <a:alpha val="68000"/>
                </a:schemeClr>
              </a:gs>
              <a:gs pos="100000">
                <a:schemeClr val="accent5">
                  <a:alpha val="43000"/>
                </a:schemeClr>
              </a:gs>
            </a:gsLst>
            <a:lin ang="9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79F9CB9-0076-49F5-845A-C97CCFC163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2413" y="2532510"/>
            <a:ext cx="1605189" cy="7090015"/>
          </a:xfrm>
          <a:prstGeom prst="rect">
            <a:avLst/>
          </a:prstGeom>
          <a:gradFill>
            <a:gsLst>
              <a:gs pos="42000">
                <a:schemeClr val="accent4">
                  <a:alpha val="0"/>
                </a:schemeClr>
              </a:gs>
              <a:gs pos="99000">
                <a:schemeClr val="accent6">
                  <a:alpha val="48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0567348B-D4F9-4978-8FB4-D4031CD13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930450" y="5273748"/>
            <a:ext cx="7275001" cy="1150514"/>
          </a:xfrm>
          <a:prstGeom prst="rect">
            <a:avLst/>
          </a:prstGeom>
          <a:gradFill>
            <a:gsLst>
              <a:gs pos="0">
                <a:schemeClr val="accent5">
                  <a:alpha val="37000"/>
                </a:schemeClr>
              </a:gs>
              <a:gs pos="56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4C7F4A-1E22-41E8-A97B-7FEAB322DBFF}"/>
              </a:ext>
            </a:extLst>
          </p:cNvPr>
          <p:cNvSpPr>
            <a:spLocks noGrp="1"/>
          </p:cNvSpPr>
          <p:nvPr>
            <p:ph type="title"/>
          </p:nvPr>
        </p:nvSpPr>
        <p:spPr>
          <a:xfrm>
            <a:off x="667569" y="5553718"/>
            <a:ext cx="10719927" cy="1074183"/>
          </a:xfrm>
        </p:spPr>
        <p:txBody>
          <a:bodyPr vert="horz" lIns="0" tIns="0" rIns="0" bIns="0" rtlCol="0" anchor="ctr">
            <a:normAutofit/>
          </a:bodyPr>
          <a:lstStyle/>
          <a:p>
            <a:r>
              <a:rPr lang="en-US" sz="3200" spc="750">
                <a:solidFill>
                  <a:schemeClr val="bg1"/>
                </a:solidFill>
              </a:rPr>
              <a:t>Creating functions in a class</a:t>
            </a:r>
          </a:p>
        </p:txBody>
      </p:sp>
      <p:pic>
        <p:nvPicPr>
          <p:cNvPr id="4" name="Picture 4" descr="Diagram, timeline&#10;&#10;Description automatically generated">
            <a:extLst>
              <a:ext uri="{FF2B5EF4-FFF2-40B4-BE49-F238E27FC236}">
                <a16:creationId xmlns:a16="http://schemas.microsoft.com/office/drawing/2014/main" id="{2090D03C-C00A-4596-9319-0F1B3625C3C4}"/>
              </a:ext>
            </a:extLst>
          </p:cNvPr>
          <p:cNvPicPr>
            <a:picLocks noGrp="1" noChangeAspect="1"/>
          </p:cNvPicPr>
          <p:nvPr>
            <p:ph idx="1"/>
          </p:nvPr>
        </p:nvPicPr>
        <p:blipFill>
          <a:blip r:embed="rId2"/>
          <a:stretch>
            <a:fillRect/>
          </a:stretch>
        </p:blipFill>
        <p:spPr>
          <a:xfrm>
            <a:off x="1601182" y="642815"/>
            <a:ext cx="8859591" cy="4407647"/>
          </a:xfrm>
          <a:prstGeom prst="rect">
            <a:avLst/>
          </a:prstGeom>
        </p:spPr>
      </p:pic>
    </p:spTree>
    <p:extLst>
      <p:ext uri="{BB962C8B-B14F-4D97-AF65-F5344CB8AC3E}">
        <p14:creationId xmlns:p14="http://schemas.microsoft.com/office/powerpoint/2010/main" val="1962469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C7F4A-1E22-41E8-A97B-7FEAB322DBFF}"/>
              </a:ext>
            </a:extLst>
          </p:cNvPr>
          <p:cNvSpPr>
            <a:spLocks noGrp="1"/>
          </p:cNvSpPr>
          <p:nvPr>
            <p:ph type="title"/>
          </p:nvPr>
        </p:nvSpPr>
        <p:spPr>
          <a:xfrm>
            <a:off x="1371600" y="795528"/>
            <a:ext cx="9293665" cy="912056"/>
          </a:xfrm>
        </p:spPr>
        <p:txBody>
          <a:bodyPr>
            <a:normAutofit fontScale="90000"/>
          </a:bodyPr>
          <a:lstStyle/>
          <a:p>
            <a:r>
              <a:rPr lang="en-US" dirty="0"/>
              <a:t>Creating functions in a class</a:t>
            </a:r>
          </a:p>
        </p:txBody>
      </p:sp>
      <p:sp>
        <p:nvSpPr>
          <p:cNvPr id="3" name="Content Placeholder 2">
            <a:extLst>
              <a:ext uri="{FF2B5EF4-FFF2-40B4-BE49-F238E27FC236}">
                <a16:creationId xmlns:a16="http://schemas.microsoft.com/office/drawing/2014/main" id="{480DD7E4-CFAC-41FB-B69B-DB62A6188196}"/>
              </a:ext>
            </a:extLst>
          </p:cNvPr>
          <p:cNvSpPr>
            <a:spLocks noGrp="1"/>
          </p:cNvSpPr>
          <p:nvPr>
            <p:ph idx="1"/>
          </p:nvPr>
        </p:nvSpPr>
        <p:spPr>
          <a:xfrm>
            <a:off x="1371600" y="2297879"/>
            <a:ext cx="9410896" cy="3773737"/>
          </a:xfrm>
        </p:spPr>
        <p:txBody>
          <a:bodyPr vert="horz" lIns="0" tIns="0" rIns="0" bIns="0" rtlCol="0" anchor="t">
            <a:normAutofit/>
          </a:bodyPr>
          <a:lstStyle/>
          <a:p>
            <a:r>
              <a:rPr lang="en-US" dirty="0">
                <a:ea typeface="+mn-lt"/>
                <a:cs typeface="+mn-lt"/>
              </a:rPr>
              <a:t>A </a:t>
            </a:r>
            <a:r>
              <a:rPr lang="en-US" b="1" dirty="0">
                <a:solidFill>
                  <a:srgbClr val="FF0000"/>
                </a:solidFill>
                <a:ea typeface="+mn-lt"/>
                <a:cs typeface="+mn-lt"/>
              </a:rPr>
              <a:t>parameter</a:t>
            </a:r>
            <a:r>
              <a:rPr lang="en-US" dirty="0">
                <a:ea typeface="+mn-lt"/>
                <a:cs typeface="+mn-lt"/>
              </a:rPr>
              <a:t> has a name and a type and appears in the parameter list in the definition of a method.</a:t>
            </a:r>
          </a:p>
          <a:p>
            <a:endParaRPr lang="en-US"/>
          </a:p>
          <a:p>
            <a:r>
              <a:rPr lang="en-US" dirty="0">
                <a:ea typeface="+mn-lt"/>
                <a:cs typeface="+mn-lt"/>
              </a:rPr>
              <a:t>An </a:t>
            </a:r>
            <a:r>
              <a:rPr lang="en-US" b="1" dirty="0">
                <a:solidFill>
                  <a:srgbClr val="FF0000"/>
                </a:solidFill>
                <a:ea typeface="+mn-lt"/>
                <a:cs typeface="+mn-lt"/>
              </a:rPr>
              <a:t>argument </a:t>
            </a:r>
            <a:r>
              <a:rPr lang="en-US" dirty="0">
                <a:ea typeface="+mn-lt"/>
                <a:cs typeface="+mn-lt"/>
              </a:rPr>
              <a:t>is a value that is passed to a method when it is executed, and the value of the argument  is referenced by the parameter name during execution of the method.</a:t>
            </a:r>
            <a:endParaRPr lang="en-US"/>
          </a:p>
        </p:txBody>
      </p:sp>
    </p:spTree>
    <p:extLst>
      <p:ext uri="{BB962C8B-B14F-4D97-AF65-F5344CB8AC3E}">
        <p14:creationId xmlns:p14="http://schemas.microsoft.com/office/powerpoint/2010/main" val="1402627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315596D0-7A93-45AB-A289-2A2B141E0B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90F64BE-B6DF-4D20-9A3E-DAD003896C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890"/>
            <a:ext cx="4038601" cy="6866462"/>
          </a:xfrm>
          <a:prstGeom prst="rect">
            <a:avLst/>
          </a:prstGeom>
          <a:gradFill>
            <a:gsLst>
              <a:gs pos="0">
                <a:schemeClr val="accent5"/>
              </a:gs>
              <a:gs pos="100000">
                <a:schemeClr val="accent4">
                  <a:alpha val="55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299ACA5-1949-4821-8FA4-95A78A2097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5328" y="1633640"/>
            <a:ext cx="6866462" cy="3581401"/>
          </a:xfrm>
          <a:prstGeom prst="rect">
            <a:avLst/>
          </a:prstGeom>
          <a:gradFill>
            <a:gsLst>
              <a:gs pos="0">
                <a:schemeClr val="accent2"/>
              </a:gs>
              <a:gs pos="100000">
                <a:schemeClr val="accent5">
                  <a:alpha val="13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85559C2F-075A-49B7-8935-4591245136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32044"/>
            <a:ext cx="4038600" cy="4634418"/>
          </a:xfrm>
          <a:prstGeom prst="rect">
            <a:avLst/>
          </a:prstGeom>
          <a:gradFill>
            <a:gsLst>
              <a:gs pos="0">
                <a:schemeClr val="accent5">
                  <a:alpha val="36000"/>
                </a:schemeClr>
              </a:gs>
              <a:gs pos="67000">
                <a:schemeClr val="accent5">
                  <a:alpha val="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86F9496-5036-43CF-A9F1-53076E54063A}"/>
              </a:ext>
            </a:extLst>
          </p:cNvPr>
          <p:cNvSpPr>
            <a:spLocks noGrp="1"/>
          </p:cNvSpPr>
          <p:nvPr>
            <p:ph type="title"/>
          </p:nvPr>
        </p:nvSpPr>
        <p:spPr>
          <a:xfrm>
            <a:off x="749493" y="2463419"/>
            <a:ext cx="2929372" cy="3145812"/>
          </a:xfrm>
        </p:spPr>
        <p:txBody>
          <a:bodyPr vert="horz" lIns="0" tIns="0" rIns="0" bIns="0" rtlCol="0" anchor="t">
            <a:normAutofit/>
          </a:bodyPr>
          <a:lstStyle/>
          <a:p>
            <a:r>
              <a:rPr lang="en-US" sz="3200" spc="750" dirty="0">
                <a:solidFill>
                  <a:schemeClr val="bg1"/>
                </a:solidFill>
              </a:rPr>
              <a:t>Example code</a:t>
            </a:r>
          </a:p>
        </p:txBody>
      </p:sp>
      <p:sp>
        <p:nvSpPr>
          <p:cNvPr id="7" name="Content Placeholder 6">
            <a:extLst>
              <a:ext uri="{FF2B5EF4-FFF2-40B4-BE49-F238E27FC236}">
                <a16:creationId xmlns:a16="http://schemas.microsoft.com/office/drawing/2014/main" id="{05C47E5F-91DA-4D52-BBF1-262FCDECD0A6}"/>
              </a:ext>
            </a:extLst>
          </p:cNvPr>
          <p:cNvSpPr>
            <a:spLocks noGrp="1"/>
          </p:cNvSpPr>
          <p:nvPr>
            <p:ph idx="1"/>
          </p:nvPr>
        </p:nvSpPr>
        <p:spPr>
          <a:xfrm>
            <a:off x="4741985" y="549188"/>
            <a:ext cx="6734127" cy="5893658"/>
          </a:xfrm>
        </p:spPr>
        <p:txBody>
          <a:bodyPr vert="horz" lIns="0" tIns="0" rIns="0" bIns="0" rtlCol="0" anchor="t">
            <a:normAutofit fontScale="92500" lnSpcReduction="20000"/>
          </a:bodyPr>
          <a:lstStyle/>
          <a:p>
            <a:pPr>
              <a:buNone/>
            </a:pPr>
            <a:r>
              <a:rPr lang="en-US" sz="1400" dirty="0">
                <a:ea typeface="+mn-lt"/>
                <a:cs typeface="+mn-lt"/>
              </a:rPr>
              <a:t>class </a:t>
            </a:r>
            <a:r>
              <a:rPr lang="en-US" sz="1400" dirty="0" err="1">
                <a:ea typeface="+mn-lt"/>
                <a:cs typeface="+mn-lt"/>
              </a:rPr>
              <a:t>FunctionDemoClass</a:t>
            </a:r>
            <a:r>
              <a:rPr lang="en-US" sz="1400" dirty="0">
                <a:ea typeface="+mn-lt"/>
                <a:cs typeface="+mn-lt"/>
              </a:rPr>
              <a:t>{</a:t>
            </a:r>
            <a:endParaRPr lang="en-US" sz="1400" dirty="0"/>
          </a:p>
          <a:p>
            <a:pPr>
              <a:buNone/>
            </a:pPr>
            <a:r>
              <a:rPr lang="en-US" sz="1400" dirty="0">
                <a:ea typeface="+mn-lt"/>
                <a:cs typeface="+mn-lt"/>
              </a:rPr>
              <a:t>      int a;    </a:t>
            </a:r>
            <a:endParaRPr lang="en-US" sz="1400" dirty="0"/>
          </a:p>
          <a:p>
            <a:pPr>
              <a:buNone/>
            </a:pPr>
            <a:r>
              <a:rPr lang="en-US" sz="1400" dirty="0">
                <a:ea typeface="+mn-lt"/>
                <a:cs typeface="+mn-lt"/>
              </a:rPr>
              <a:t>      void function1(){</a:t>
            </a:r>
            <a:endParaRPr lang="en-US" sz="1400" dirty="0"/>
          </a:p>
          <a:p>
            <a:pPr>
              <a:buNone/>
            </a:pPr>
            <a:r>
              <a:rPr lang="en-US" sz="1400" dirty="0">
                <a:ea typeface="+mn-lt"/>
                <a:cs typeface="+mn-lt"/>
              </a:rPr>
              <a:t>            a=10;</a:t>
            </a:r>
            <a:endParaRPr lang="en-US" sz="1400" dirty="0"/>
          </a:p>
          <a:p>
            <a:pPr>
              <a:buNone/>
            </a:pPr>
            <a:r>
              <a:rPr lang="en-US" sz="1400" dirty="0">
                <a:ea typeface="+mn-lt"/>
                <a:cs typeface="+mn-lt"/>
              </a:rPr>
              <a:t>            </a:t>
            </a:r>
            <a:r>
              <a:rPr lang="en-US" sz="1400" dirty="0" err="1">
                <a:ea typeface="+mn-lt"/>
                <a:cs typeface="+mn-lt"/>
              </a:rPr>
              <a:t>System.out.println</a:t>
            </a:r>
            <a:r>
              <a:rPr lang="en-US" sz="1400" dirty="0">
                <a:ea typeface="+mn-lt"/>
                <a:cs typeface="+mn-lt"/>
              </a:rPr>
              <a:t>(“a = ”+a);</a:t>
            </a:r>
            <a:endParaRPr lang="en-US" sz="1400" dirty="0"/>
          </a:p>
          <a:p>
            <a:pPr>
              <a:buNone/>
            </a:pPr>
            <a:r>
              <a:rPr lang="en-US" sz="1400" dirty="0">
                <a:ea typeface="+mn-lt"/>
                <a:cs typeface="+mn-lt"/>
              </a:rPr>
              <a:t>       }</a:t>
            </a:r>
            <a:endParaRPr lang="en-US" sz="1400" dirty="0"/>
          </a:p>
          <a:p>
            <a:pPr>
              <a:buNone/>
            </a:pPr>
            <a:r>
              <a:rPr lang="en-US" sz="1400" dirty="0">
                <a:ea typeface="+mn-lt"/>
                <a:cs typeface="+mn-lt"/>
              </a:rPr>
              <a:t>       void function2(int x){</a:t>
            </a:r>
            <a:endParaRPr lang="en-US" sz="1400" dirty="0"/>
          </a:p>
          <a:p>
            <a:pPr>
              <a:buNone/>
            </a:pPr>
            <a:r>
              <a:rPr lang="en-US" sz="1400" dirty="0">
                <a:ea typeface="+mn-lt"/>
                <a:cs typeface="+mn-lt"/>
              </a:rPr>
              <a:t>            a=x;</a:t>
            </a:r>
            <a:endParaRPr lang="en-US" sz="1400" dirty="0"/>
          </a:p>
          <a:p>
            <a:pPr>
              <a:buNone/>
            </a:pPr>
            <a:r>
              <a:rPr lang="en-US" sz="1400" dirty="0">
                <a:ea typeface="+mn-lt"/>
                <a:cs typeface="+mn-lt"/>
              </a:rPr>
              <a:t>            </a:t>
            </a:r>
            <a:r>
              <a:rPr lang="en-US" sz="1400" dirty="0" err="1">
                <a:ea typeface="+mn-lt"/>
                <a:cs typeface="+mn-lt"/>
              </a:rPr>
              <a:t>System.out.println</a:t>
            </a:r>
            <a:r>
              <a:rPr lang="en-US" sz="1400" dirty="0">
                <a:ea typeface="+mn-lt"/>
                <a:cs typeface="+mn-lt"/>
              </a:rPr>
              <a:t>(“a = ”+a);</a:t>
            </a:r>
            <a:endParaRPr lang="en-US" sz="1400" dirty="0"/>
          </a:p>
          <a:p>
            <a:pPr>
              <a:buNone/>
            </a:pPr>
            <a:r>
              <a:rPr lang="en-US" sz="1400" dirty="0">
                <a:ea typeface="+mn-lt"/>
                <a:cs typeface="+mn-lt"/>
              </a:rPr>
              <a:t>       }</a:t>
            </a:r>
            <a:endParaRPr lang="en-US" sz="1400" dirty="0"/>
          </a:p>
          <a:p>
            <a:pPr>
              <a:buNone/>
            </a:pPr>
            <a:r>
              <a:rPr lang="en-US" sz="1400" dirty="0">
                <a:ea typeface="+mn-lt"/>
                <a:cs typeface="+mn-lt"/>
              </a:rPr>
              <a:t>       int function3(){</a:t>
            </a:r>
            <a:endParaRPr lang="en-US" sz="1400" dirty="0"/>
          </a:p>
          <a:p>
            <a:pPr>
              <a:buNone/>
            </a:pPr>
            <a:r>
              <a:rPr lang="en-US" sz="1400" dirty="0">
                <a:ea typeface="+mn-lt"/>
                <a:cs typeface="+mn-lt"/>
              </a:rPr>
              <a:t>            a=60;</a:t>
            </a:r>
            <a:endParaRPr lang="en-US" sz="1400" dirty="0"/>
          </a:p>
          <a:p>
            <a:pPr>
              <a:buNone/>
            </a:pPr>
            <a:r>
              <a:rPr lang="en-US" sz="1400" dirty="0">
                <a:ea typeface="+mn-lt"/>
                <a:cs typeface="+mn-lt"/>
              </a:rPr>
              <a:t>            return a;</a:t>
            </a:r>
            <a:endParaRPr lang="en-US" sz="1400" dirty="0"/>
          </a:p>
          <a:p>
            <a:pPr>
              <a:buNone/>
            </a:pPr>
            <a:r>
              <a:rPr lang="en-US" sz="1400" dirty="0">
                <a:ea typeface="+mn-lt"/>
                <a:cs typeface="+mn-lt"/>
              </a:rPr>
              <a:t>        }</a:t>
            </a:r>
            <a:endParaRPr lang="en-US" sz="1400" dirty="0"/>
          </a:p>
          <a:p>
            <a:pPr>
              <a:buNone/>
            </a:pPr>
            <a:r>
              <a:rPr lang="en-US" sz="1400" dirty="0">
                <a:ea typeface="+mn-lt"/>
                <a:cs typeface="+mn-lt"/>
              </a:rPr>
              <a:t>        int function4(int x){</a:t>
            </a:r>
            <a:endParaRPr lang="en-US" sz="1400" dirty="0"/>
          </a:p>
          <a:p>
            <a:pPr>
              <a:buNone/>
            </a:pPr>
            <a:r>
              <a:rPr lang="en-US" sz="1400" dirty="0">
                <a:ea typeface="+mn-lt"/>
                <a:cs typeface="+mn-lt"/>
              </a:rPr>
              <a:t>            return x;    </a:t>
            </a:r>
            <a:endParaRPr lang="en-US" sz="1400" dirty="0"/>
          </a:p>
          <a:p>
            <a:pPr>
              <a:buNone/>
            </a:pPr>
            <a:r>
              <a:rPr lang="en-US" sz="1400" dirty="0">
                <a:ea typeface="+mn-lt"/>
                <a:cs typeface="+mn-lt"/>
              </a:rPr>
              <a:t>         }</a:t>
            </a:r>
            <a:endParaRPr lang="en-US" sz="1400" dirty="0"/>
          </a:p>
          <a:p>
            <a:pPr marL="0" indent="0">
              <a:buNone/>
            </a:pPr>
            <a:r>
              <a:rPr lang="en-US" sz="1400" dirty="0">
                <a:ea typeface="+mn-lt"/>
                <a:cs typeface="+mn-lt"/>
              </a:rPr>
              <a:t>}</a:t>
            </a:r>
            <a:endParaRPr lang="en-US" sz="1400" dirty="0"/>
          </a:p>
        </p:txBody>
      </p:sp>
    </p:spTree>
    <p:extLst>
      <p:ext uri="{BB962C8B-B14F-4D97-AF65-F5344CB8AC3E}">
        <p14:creationId xmlns:p14="http://schemas.microsoft.com/office/powerpoint/2010/main" val="601003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C7F4A-1E22-41E8-A97B-7FEAB322DBFF}"/>
              </a:ext>
            </a:extLst>
          </p:cNvPr>
          <p:cNvSpPr>
            <a:spLocks noGrp="1"/>
          </p:cNvSpPr>
          <p:nvPr>
            <p:ph type="title"/>
          </p:nvPr>
        </p:nvSpPr>
        <p:spPr>
          <a:xfrm>
            <a:off x="1371600" y="795528"/>
            <a:ext cx="9293665" cy="912056"/>
          </a:xfrm>
        </p:spPr>
        <p:txBody>
          <a:bodyPr>
            <a:normAutofit fontScale="90000"/>
          </a:bodyPr>
          <a:lstStyle/>
          <a:p>
            <a:r>
              <a:rPr lang="en-US" dirty="0"/>
              <a:t>Calling functions of a class</a:t>
            </a:r>
          </a:p>
        </p:txBody>
      </p:sp>
      <p:sp>
        <p:nvSpPr>
          <p:cNvPr id="3" name="Content Placeholder 2">
            <a:extLst>
              <a:ext uri="{FF2B5EF4-FFF2-40B4-BE49-F238E27FC236}">
                <a16:creationId xmlns:a16="http://schemas.microsoft.com/office/drawing/2014/main" id="{480DD7E4-CFAC-41FB-B69B-DB62A6188196}"/>
              </a:ext>
            </a:extLst>
          </p:cNvPr>
          <p:cNvSpPr>
            <a:spLocks noGrp="1"/>
          </p:cNvSpPr>
          <p:nvPr>
            <p:ph idx="1"/>
          </p:nvPr>
        </p:nvSpPr>
        <p:spPr>
          <a:xfrm>
            <a:off x="1371600" y="2297879"/>
            <a:ext cx="9410896" cy="3773737"/>
          </a:xfrm>
        </p:spPr>
        <p:txBody>
          <a:bodyPr vert="horz" lIns="0" tIns="0" rIns="0" bIns="0" rtlCol="0" anchor="t">
            <a:normAutofit fontScale="92500" lnSpcReduction="20000"/>
          </a:bodyPr>
          <a:lstStyle/>
          <a:p>
            <a:pPr>
              <a:buNone/>
            </a:pPr>
            <a:r>
              <a:rPr lang="en-US" dirty="0">
                <a:ea typeface="+mn-lt"/>
                <a:cs typeface="+mn-lt"/>
              </a:rPr>
              <a:t>class </a:t>
            </a:r>
            <a:r>
              <a:rPr lang="en-US" dirty="0" err="1">
                <a:ea typeface="+mn-lt"/>
                <a:cs typeface="+mn-lt"/>
              </a:rPr>
              <a:t>UseFunctionDemo</a:t>
            </a:r>
            <a:r>
              <a:rPr lang="en-US" dirty="0">
                <a:ea typeface="+mn-lt"/>
                <a:cs typeface="+mn-lt"/>
              </a:rPr>
              <a:t>{</a:t>
            </a:r>
            <a:endParaRPr lang="en-US" dirty="0"/>
          </a:p>
          <a:p>
            <a:pPr>
              <a:buNone/>
            </a:pPr>
            <a:r>
              <a:rPr lang="en-US" dirty="0">
                <a:ea typeface="+mn-lt"/>
                <a:cs typeface="+mn-lt"/>
              </a:rPr>
              <a:t>public static void main(String </a:t>
            </a:r>
            <a:r>
              <a:rPr lang="en-US" dirty="0" err="1">
                <a:ea typeface="+mn-lt"/>
                <a:cs typeface="+mn-lt"/>
              </a:rPr>
              <a:t>args</a:t>
            </a:r>
            <a:r>
              <a:rPr lang="en-US" dirty="0">
                <a:ea typeface="+mn-lt"/>
                <a:cs typeface="+mn-lt"/>
              </a:rPr>
              <a:t>[]){</a:t>
            </a:r>
            <a:endParaRPr lang="en-US" dirty="0"/>
          </a:p>
          <a:p>
            <a:pPr>
              <a:buNone/>
            </a:pPr>
            <a:r>
              <a:rPr lang="en-US" dirty="0">
                <a:ea typeface="+mn-lt"/>
                <a:cs typeface="+mn-lt"/>
              </a:rPr>
              <a:t>    </a:t>
            </a:r>
            <a:r>
              <a:rPr lang="en-US" dirty="0" err="1">
                <a:ea typeface="+mn-lt"/>
                <a:cs typeface="+mn-lt"/>
              </a:rPr>
              <a:t>FunctionDemoClass</a:t>
            </a:r>
            <a:r>
              <a:rPr lang="en-US" dirty="0">
                <a:ea typeface="+mn-lt"/>
                <a:cs typeface="+mn-lt"/>
              </a:rPr>
              <a:t> obj = new </a:t>
            </a:r>
            <a:r>
              <a:rPr lang="en-US" dirty="0" err="1">
                <a:ea typeface="+mn-lt"/>
                <a:cs typeface="+mn-lt"/>
              </a:rPr>
              <a:t>FunctionDemoClass</a:t>
            </a:r>
            <a:r>
              <a:rPr lang="en-US" dirty="0">
                <a:ea typeface="+mn-lt"/>
                <a:cs typeface="+mn-lt"/>
              </a:rPr>
              <a:t>();</a:t>
            </a:r>
            <a:endParaRPr lang="en-US" dirty="0"/>
          </a:p>
          <a:p>
            <a:pPr>
              <a:buNone/>
            </a:pPr>
            <a:r>
              <a:rPr lang="en-US" dirty="0">
                <a:ea typeface="+mn-lt"/>
                <a:cs typeface="+mn-lt"/>
              </a:rPr>
              <a:t>    obj.function1();</a:t>
            </a:r>
            <a:endParaRPr lang="en-US" dirty="0"/>
          </a:p>
          <a:p>
            <a:pPr>
              <a:buNone/>
            </a:pPr>
            <a:r>
              <a:rPr lang="en-US" dirty="0">
                <a:ea typeface="+mn-lt"/>
                <a:cs typeface="+mn-lt"/>
              </a:rPr>
              <a:t>    obj.function2(33);</a:t>
            </a:r>
            <a:endParaRPr lang="en-US" dirty="0"/>
          </a:p>
          <a:p>
            <a:pPr>
              <a:buNone/>
            </a:pPr>
            <a:r>
              <a:rPr lang="en-US" dirty="0">
                <a:ea typeface="+mn-lt"/>
                <a:cs typeface="+mn-lt"/>
              </a:rPr>
              <a:t>    </a:t>
            </a:r>
            <a:r>
              <a:rPr lang="en-US" dirty="0" err="1">
                <a:ea typeface="+mn-lt"/>
                <a:cs typeface="+mn-lt"/>
              </a:rPr>
              <a:t>System.out.println</a:t>
            </a:r>
            <a:r>
              <a:rPr lang="en-US" dirty="0">
                <a:ea typeface="+mn-lt"/>
                <a:cs typeface="+mn-lt"/>
              </a:rPr>
              <a:t>(obj.function3());</a:t>
            </a:r>
            <a:endParaRPr lang="en-US" dirty="0"/>
          </a:p>
          <a:p>
            <a:pPr>
              <a:buNone/>
            </a:pPr>
            <a:r>
              <a:rPr lang="en-US" dirty="0">
                <a:ea typeface="+mn-lt"/>
                <a:cs typeface="+mn-lt"/>
              </a:rPr>
              <a:t>    </a:t>
            </a:r>
            <a:r>
              <a:rPr lang="en-US" dirty="0" err="1">
                <a:ea typeface="+mn-lt"/>
                <a:cs typeface="+mn-lt"/>
              </a:rPr>
              <a:t>System.out.println</a:t>
            </a:r>
            <a:r>
              <a:rPr lang="en-US" dirty="0">
                <a:ea typeface="+mn-lt"/>
                <a:cs typeface="+mn-lt"/>
              </a:rPr>
              <a:t>(obj.function4(55));</a:t>
            </a:r>
            <a:endParaRPr lang="en-US" dirty="0"/>
          </a:p>
          <a:p>
            <a:pPr>
              <a:buNone/>
            </a:pPr>
            <a:r>
              <a:rPr lang="en-US" dirty="0">
                <a:ea typeface="+mn-lt"/>
                <a:cs typeface="+mn-lt"/>
              </a:rPr>
              <a:t>   }</a:t>
            </a:r>
            <a:endParaRPr lang="en-US" dirty="0"/>
          </a:p>
          <a:p>
            <a:pPr marL="0" indent="0">
              <a:buNone/>
            </a:pPr>
            <a:r>
              <a:rPr lang="en-US" dirty="0">
                <a:ea typeface="+mn-lt"/>
                <a:cs typeface="+mn-lt"/>
              </a:rPr>
              <a:t>}</a:t>
            </a:r>
            <a:endParaRPr lang="en-US" dirty="0"/>
          </a:p>
        </p:txBody>
      </p:sp>
    </p:spTree>
    <p:extLst>
      <p:ext uri="{BB962C8B-B14F-4D97-AF65-F5344CB8AC3E}">
        <p14:creationId xmlns:p14="http://schemas.microsoft.com/office/powerpoint/2010/main" val="37121031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9AD90-3564-4105-B2D2-391BAD32407F}"/>
              </a:ext>
            </a:extLst>
          </p:cNvPr>
          <p:cNvSpPr>
            <a:spLocks noGrp="1"/>
          </p:cNvSpPr>
          <p:nvPr>
            <p:ph type="title"/>
          </p:nvPr>
        </p:nvSpPr>
        <p:spPr>
          <a:xfrm>
            <a:off x="1371600" y="795528"/>
            <a:ext cx="10241280" cy="792827"/>
          </a:xfrm>
        </p:spPr>
        <p:txBody>
          <a:bodyPr/>
          <a:lstStyle/>
          <a:p>
            <a:r>
              <a:rPr lang="en-US" dirty="0"/>
              <a:t>Constructors</a:t>
            </a:r>
          </a:p>
        </p:txBody>
      </p:sp>
      <p:sp>
        <p:nvSpPr>
          <p:cNvPr id="3" name="Content Placeholder 2">
            <a:extLst>
              <a:ext uri="{FF2B5EF4-FFF2-40B4-BE49-F238E27FC236}">
                <a16:creationId xmlns:a16="http://schemas.microsoft.com/office/drawing/2014/main" id="{B03969C5-16ED-49F6-A3C6-B4F240083E62}"/>
              </a:ext>
            </a:extLst>
          </p:cNvPr>
          <p:cNvSpPr>
            <a:spLocks noGrp="1"/>
          </p:cNvSpPr>
          <p:nvPr>
            <p:ph idx="1"/>
          </p:nvPr>
        </p:nvSpPr>
        <p:spPr>
          <a:xfrm>
            <a:off x="1371600" y="2164219"/>
            <a:ext cx="9245485" cy="3474443"/>
          </a:xfrm>
        </p:spPr>
        <p:txBody>
          <a:bodyPr vert="horz" lIns="0" tIns="0" rIns="0" bIns="0" rtlCol="0" anchor="t">
            <a:normAutofit fontScale="92500" lnSpcReduction="10000"/>
          </a:bodyPr>
          <a:lstStyle/>
          <a:p>
            <a:r>
              <a:rPr lang="en-US" dirty="0">
                <a:ea typeface="+mn-lt"/>
                <a:cs typeface="+mn-lt"/>
              </a:rPr>
              <a:t>When an object of class is created, the constructor of that class is called.</a:t>
            </a:r>
            <a:endParaRPr lang="en-US" dirty="0"/>
          </a:p>
          <a:p>
            <a:r>
              <a:rPr lang="en-US" dirty="0">
                <a:ea typeface="+mn-lt"/>
                <a:cs typeface="+mn-lt"/>
              </a:rPr>
              <a:t>If you  don't define any constructors for your class, the compiler supplies a default constructor in the class, which does nothing. </a:t>
            </a:r>
            <a:endParaRPr lang="en-US" dirty="0"/>
          </a:p>
          <a:p>
            <a:r>
              <a:rPr lang="en-US" dirty="0">
                <a:ea typeface="+mn-lt"/>
                <a:cs typeface="+mn-lt"/>
              </a:rPr>
              <a:t>A constructor is called once in a lifetime of an object</a:t>
            </a:r>
            <a:endParaRPr lang="en-US" dirty="0"/>
          </a:p>
          <a:p>
            <a:r>
              <a:rPr lang="en-US" dirty="0">
                <a:ea typeface="+mn-lt"/>
                <a:cs typeface="+mn-lt"/>
              </a:rPr>
              <a:t>A constructor has two special characteristics that differentiate it from other class methods:</a:t>
            </a:r>
          </a:p>
          <a:p>
            <a:pPr lvl="1"/>
            <a:r>
              <a:rPr lang="en-US" dirty="0">
                <a:ea typeface="+mn-lt"/>
                <a:cs typeface="+mn-lt"/>
              </a:rPr>
              <a:t>A constructor never returns a value, and you must not specify a return type — not even of type void.</a:t>
            </a:r>
          </a:p>
          <a:p>
            <a:pPr lvl="1"/>
            <a:r>
              <a:rPr lang="en-US" dirty="0">
                <a:ea typeface="+mn-lt"/>
                <a:cs typeface="+mn-lt"/>
              </a:rPr>
              <a:t>A constructor always has the same name as the class</a:t>
            </a:r>
            <a:endParaRPr lang="en-US" dirty="0"/>
          </a:p>
          <a:p>
            <a:endParaRPr lang="en-US"/>
          </a:p>
          <a:p>
            <a:endParaRPr lang="en-US" dirty="0"/>
          </a:p>
        </p:txBody>
      </p:sp>
    </p:spTree>
    <p:extLst>
      <p:ext uri="{BB962C8B-B14F-4D97-AF65-F5344CB8AC3E}">
        <p14:creationId xmlns:p14="http://schemas.microsoft.com/office/powerpoint/2010/main" val="36991819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9AD90-3564-4105-B2D2-391BAD32407F}"/>
              </a:ext>
            </a:extLst>
          </p:cNvPr>
          <p:cNvSpPr>
            <a:spLocks noGrp="1"/>
          </p:cNvSpPr>
          <p:nvPr>
            <p:ph type="title"/>
          </p:nvPr>
        </p:nvSpPr>
        <p:spPr>
          <a:xfrm>
            <a:off x="1371600" y="795528"/>
            <a:ext cx="10241280" cy="792827"/>
          </a:xfrm>
        </p:spPr>
        <p:txBody>
          <a:bodyPr/>
          <a:lstStyle/>
          <a:p>
            <a:r>
              <a:rPr lang="en-US" dirty="0"/>
              <a:t>Constructors – Example code</a:t>
            </a:r>
          </a:p>
        </p:txBody>
      </p:sp>
      <p:pic>
        <p:nvPicPr>
          <p:cNvPr id="4" name="Picture 4" descr="Text&#10;&#10;Description automatically generated">
            <a:extLst>
              <a:ext uri="{FF2B5EF4-FFF2-40B4-BE49-F238E27FC236}">
                <a16:creationId xmlns:a16="http://schemas.microsoft.com/office/drawing/2014/main" id="{C23C22F7-EDF2-4AF2-9A46-F9E129594FB2}"/>
              </a:ext>
            </a:extLst>
          </p:cNvPr>
          <p:cNvPicPr>
            <a:picLocks noGrp="1" noChangeAspect="1"/>
          </p:cNvPicPr>
          <p:nvPr>
            <p:ph idx="1"/>
          </p:nvPr>
        </p:nvPicPr>
        <p:blipFill>
          <a:blip r:embed="rId2"/>
          <a:stretch>
            <a:fillRect/>
          </a:stretch>
        </p:blipFill>
        <p:spPr>
          <a:xfrm>
            <a:off x="1889579" y="1890680"/>
            <a:ext cx="3744991" cy="4177827"/>
          </a:xfrm>
        </p:spPr>
      </p:pic>
      <p:pic>
        <p:nvPicPr>
          <p:cNvPr id="5" name="Picture 5" descr="Text&#10;&#10;Description automatically generated">
            <a:extLst>
              <a:ext uri="{FF2B5EF4-FFF2-40B4-BE49-F238E27FC236}">
                <a16:creationId xmlns:a16="http://schemas.microsoft.com/office/drawing/2014/main" id="{16154285-157A-46D8-82D8-14A05F1B19AE}"/>
              </a:ext>
            </a:extLst>
          </p:cNvPr>
          <p:cNvPicPr>
            <a:picLocks noChangeAspect="1"/>
          </p:cNvPicPr>
          <p:nvPr/>
        </p:nvPicPr>
        <p:blipFill>
          <a:blip r:embed="rId3"/>
          <a:stretch>
            <a:fillRect/>
          </a:stretch>
        </p:blipFill>
        <p:spPr>
          <a:xfrm>
            <a:off x="5886939" y="2653322"/>
            <a:ext cx="5292968" cy="2157045"/>
          </a:xfrm>
          <a:prstGeom prst="rect">
            <a:avLst/>
          </a:prstGeom>
        </p:spPr>
      </p:pic>
    </p:spTree>
    <p:extLst>
      <p:ext uri="{BB962C8B-B14F-4D97-AF65-F5344CB8AC3E}">
        <p14:creationId xmlns:p14="http://schemas.microsoft.com/office/powerpoint/2010/main" val="4291619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698ABF1-2D7A-4C8C-A41A-0957412746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5E160AE-3C66-4235-84C0-BD472DE6A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7416"/>
            <a:ext cx="12192002" cy="6892832"/>
          </a:xfrm>
          <a:prstGeom prst="rect">
            <a:avLst/>
          </a:prstGeom>
          <a:gradFill>
            <a:gsLst>
              <a:gs pos="0">
                <a:schemeClr val="accent6"/>
              </a:gs>
              <a:gs pos="95000">
                <a:schemeClr val="accent5">
                  <a:alpha val="81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39CC7EE-929B-4FA6-BA5A-86D02B792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 y="4369578"/>
            <a:ext cx="12192004" cy="2505838"/>
          </a:xfrm>
          <a:prstGeom prst="rect">
            <a:avLst/>
          </a:prstGeom>
          <a:gradFill>
            <a:gsLst>
              <a:gs pos="0">
                <a:schemeClr val="accent5">
                  <a:alpha val="0"/>
                </a:schemeClr>
              </a:gs>
              <a:gs pos="95000">
                <a:schemeClr val="accent2">
                  <a:alpha val="63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4BB87F2-3BE0-433A-AD90-24CE82FBF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7191" y="-17416"/>
            <a:ext cx="11734809" cy="6892831"/>
          </a:xfrm>
          <a:prstGeom prst="rect">
            <a:avLst/>
          </a:prstGeom>
          <a:gradFill>
            <a:gsLst>
              <a:gs pos="22000">
                <a:schemeClr val="accent2">
                  <a:alpha val="43000"/>
                </a:schemeClr>
              </a:gs>
              <a:gs pos="99000">
                <a:schemeClr val="accent5">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66B6A15-54B2-4DFA-B2EF-ED937D8CC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417086">
            <a:off x="5496703" y="1105097"/>
            <a:ext cx="5005754" cy="5005754"/>
          </a:xfrm>
          <a:prstGeom prst="ellipse">
            <a:avLst/>
          </a:prstGeom>
          <a:gradFill>
            <a:gsLst>
              <a:gs pos="31000">
                <a:schemeClr val="accent6">
                  <a:lumMod val="75000"/>
                  <a:alpha val="0"/>
                </a:schemeClr>
              </a:gs>
              <a:gs pos="85000">
                <a:schemeClr val="accent6">
                  <a:alpha val="37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A60DA6D8-1AE1-42F8-808F-E247404A4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935529" y="-1495746"/>
            <a:ext cx="4739543" cy="7696200"/>
          </a:xfrm>
          <a:prstGeom prst="rect">
            <a:avLst/>
          </a:prstGeom>
          <a:gradFill>
            <a:gsLst>
              <a:gs pos="52000">
                <a:schemeClr val="accent5">
                  <a:lumMod val="60000"/>
                  <a:lumOff val="40000"/>
                  <a:alpha val="0"/>
                </a:schemeClr>
              </a:gs>
              <a:gs pos="99000">
                <a:schemeClr val="accent6">
                  <a:alpha val="25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119276" y="661358"/>
            <a:ext cx="6692881" cy="3347559"/>
          </a:xfrm>
        </p:spPr>
        <p:txBody>
          <a:bodyPr anchor="b">
            <a:normAutofit/>
          </a:bodyPr>
          <a:lstStyle/>
          <a:p>
            <a:pPr algn="r"/>
            <a:r>
              <a:rPr lang="en-US" sz="4400">
                <a:solidFill>
                  <a:schemeClr val="bg1"/>
                </a:solidFill>
              </a:rPr>
              <a:t>OBJECT ORIENTED PROGRAMMING</a:t>
            </a:r>
          </a:p>
        </p:txBody>
      </p:sp>
      <p:sp>
        <p:nvSpPr>
          <p:cNvPr id="4" name="TextBox 3">
            <a:extLst>
              <a:ext uri="{FF2B5EF4-FFF2-40B4-BE49-F238E27FC236}">
                <a16:creationId xmlns:a16="http://schemas.microsoft.com/office/drawing/2014/main" id="{5AA76B3E-121A-43FD-AA0A-75EDB8638DF2}"/>
              </a:ext>
            </a:extLst>
          </p:cNvPr>
          <p:cNvSpPr txBox="1"/>
          <p:nvPr/>
        </p:nvSpPr>
        <p:spPr>
          <a:xfrm>
            <a:off x="4704862" y="4450862"/>
            <a:ext cx="54492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rPr>
              <a:t>Presented by: Engr. Mariam Memon</a:t>
            </a:r>
          </a:p>
        </p:txBody>
      </p:sp>
    </p:spTree>
    <p:extLst>
      <p:ext uri="{BB962C8B-B14F-4D97-AF65-F5344CB8AC3E}">
        <p14:creationId xmlns:p14="http://schemas.microsoft.com/office/powerpoint/2010/main" val="109857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3C9AD90-3564-4105-B2D2-391BAD32407F}"/>
              </a:ext>
            </a:extLst>
          </p:cNvPr>
          <p:cNvSpPr>
            <a:spLocks noGrp="1"/>
          </p:cNvSpPr>
          <p:nvPr>
            <p:ph type="title"/>
          </p:nvPr>
        </p:nvSpPr>
        <p:spPr>
          <a:xfrm>
            <a:off x="151858" y="681317"/>
            <a:ext cx="3920459" cy="3406187"/>
          </a:xfrm>
        </p:spPr>
        <p:txBody>
          <a:bodyPr vert="horz" lIns="0" tIns="0" rIns="0" bIns="0" rtlCol="0" anchor="b">
            <a:normAutofit/>
          </a:bodyPr>
          <a:lstStyle/>
          <a:p>
            <a:pPr algn="r"/>
            <a:r>
              <a:rPr lang="en-US" sz="2200" spc="750" dirty="0">
                <a:solidFill>
                  <a:schemeClr val="bg1"/>
                </a:solidFill>
                <a:latin typeface="Amasis MT Pro Medium"/>
              </a:rPr>
              <a:t>Parameterized Constructors</a:t>
            </a:r>
            <a:br>
              <a:rPr lang="en-US" sz="2200" spc="750" dirty="0">
                <a:solidFill>
                  <a:schemeClr val="bg1"/>
                </a:solidFill>
                <a:latin typeface="Amasis MT Pro Medium"/>
              </a:rPr>
            </a:br>
            <a:br>
              <a:rPr lang="en-US" sz="2200" spc="750" dirty="0">
                <a:latin typeface="Amasis MT Pro Medium"/>
              </a:rPr>
            </a:br>
            <a:r>
              <a:rPr lang="en-US" sz="2200" spc="750" dirty="0">
                <a:solidFill>
                  <a:schemeClr val="bg1"/>
                </a:solidFill>
                <a:latin typeface="Amasis MT Pro Medium"/>
              </a:rPr>
              <a:t>-Example</a:t>
            </a:r>
            <a:br>
              <a:rPr lang="en-US" sz="2200" spc="750" dirty="0">
                <a:solidFill>
                  <a:schemeClr val="bg1"/>
                </a:solidFill>
                <a:latin typeface="Amasis MT Pro Medium"/>
              </a:rPr>
            </a:br>
            <a:r>
              <a:rPr lang="en-US" sz="2200" spc="750" dirty="0">
                <a:solidFill>
                  <a:schemeClr val="bg1"/>
                </a:solidFill>
                <a:latin typeface="Amasis MT Pro Medium"/>
              </a:rPr>
              <a:t>code</a:t>
            </a:r>
          </a:p>
        </p:txBody>
      </p:sp>
      <p:pic>
        <p:nvPicPr>
          <p:cNvPr id="4" name="Picture 4" descr="Text&#10;&#10;Description automatically generated">
            <a:extLst>
              <a:ext uri="{FF2B5EF4-FFF2-40B4-BE49-F238E27FC236}">
                <a16:creationId xmlns:a16="http://schemas.microsoft.com/office/drawing/2014/main" id="{4927CE96-137D-4246-B263-3C133ABBCF3F}"/>
              </a:ext>
            </a:extLst>
          </p:cNvPr>
          <p:cNvPicPr>
            <a:picLocks noGrp="1" noChangeAspect="1"/>
          </p:cNvPicPr>
          <p:nvPr>
            <p:ph idx="1"/>
          </p:nvPr>
        </p:nvPicPr>
        <p:blipFill>
          <a:blip r:embed="rId2"/>
          <a:stretch>
            <a:fillRect/>
          </a:stretch>
        </p:blipFill>
        <p:spPr>
          <a:xfrm>
            <a:off x="4396157" y="551603"/>
            <a:ext cx="7214138" cy="4003846"/>
          </a:xfrm>
          <a:prstGeom prst="rect">
            <a:avLst/>
          </a:prstGeom>
        </p:spPr>
      </p:pic>
      <p:pic>
        <p:nvPicPr>
          <p:cNvPr id="5" name="Picture 5" descr="Text&#10;&#10;Description automatically generated">
            <a:extLst>
              <a:ext uri="{FF2B5EF4-FFF2-40B4-BE49-F238E27FC236}">
                <a16:creationId xmlns:a16="http://schemas.microsoft.com/office/drawing/2014/main" id="{28F7FC50-0EC6-4810-97A6-7EA8BC87240E}"/>
              </a:ext>
            </a:extLst>
          </p:cNvPr>
          <p:cNvPicPr>
            <a:picLocks noChangeAspect="1"/>
          </p:cNvPicPr>
          <p:nvPr/>
        </p:nvPicPr>
        <p:blipFill rotWithShape="1">
          <a:blip r:embed="rId3"/>
          <a:srcRect l="54" t="15306" r="81" b="510"/>
          <a:stretch/>
        </p:blipFill>
        <p:spPr>
          <a:xfrm>
            <a:off x="4396157" y="4736664"/>
            <a:ext cx="7207748" cy="1606080"/>
          </a:xfrm>
          <a:prstGeom prst="rect">
            <a:avLst/>
          </a:prstGeom>
        </p:spPr>
      </p:pic>
    </p:spTree>
    <p:extLst>
      <p:ext uri="{BB962C8B-B14F-4D97-AF65-F5344CB8AC3E}">
        <p14:creationId xmlns:p14="http://schemas.microsoft.com/office/powerpoint/2010/main" val="321417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58125-A3FD-44DE-A887-6682B42BD037}"/>
              </a:ext>
            </a:extLst>
          </p:cNvPr>
          <p:cNvSpPr>
            <a:spLocks noGrp="1"/>
          </p:cNvSpPr>
          <p:nvPr>
            <p:ph type="title"/>
          </p:nvPr>
        </p:nvSpPr>
        <p:spPr>
          <a:xfrm>
            <a:off x="1371600" y="795528"/>
            <a:ext cx="10241280" cy="863210"/>
          </a:xfrm>
        </p:spPr>
        <p:txBody>
          <a:bodyPr/>
          <a:lstStyle/>
          <a:p>
            <a:r>
              <a:rPr lang="en-US" dirty="0"/>
              <a:t>Constructors</a:t>
            </a:r>
          </a:p>
        </p:txBody>
      </p:sp>
      <p:pic>
        <p:nvPicPr>
          <p:cNvPr id="4" name="Picture 4" descr="Diagram&#10;&#10;Description automatically generated">
            <a:extLst>
              <a:ext uri="{FF2B5EF4-FFF2-40B4-BE49-F238E27FC236}">
                <a16:creationId xmlns:a16="http://schemas.microsoft.com/office/drawing/2014/main" id="{A8947B68-2A2E-4ACE-A2B8-28EA2CA39C7E}"/>
              </a:ext>
            </a:extLst>
          </p:cNvPr>
          <p:cNvPicPr>
            <a:picLocks noGrp="1" noChangeAspect="1"/>
          </p:cNvPicPr>
          <p:nvPr>
            <p:ph idx="1"/>
          </p:nvPr>
        </p:nvPicPr>
        <p:blipFill>
          <a:blip r:embed="rId2"/>
          <a:stretch>
            <a:fillRect/>
          </a:stretch>
        </p:blipFill>
        <p:spPr>
          <a:xfrm>
            <a:off x="2744030" y="2120631"/>
            <a:ext cx="7007957" cy="3551848"/>
          </a:xfrm>
        </p:spPr>
      </p:pic>
    </p:spTree>
    <p:extLst>
      <p:ext uri="{BB962C8B-B14F-4D97-AF65-F5344CB8AC3E}">
        <p14:creationId xmlns:p14="http://schemas.microsoft.com/office/powerpoint/2010/main" val="14470028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9760-53AF-422F-B769-CCBC73614083}"/>
              </a:ext>
            </a:extLst>
          </p:cNvPr>
          <p:cNvSpPr>
            <a:spLocks noGrp="1"/>
          </p:cNvSpPr>
          <p:nvPr>
            <p:ph type="title"/>
          </p:nvPr>
        </p:nvSpPr>
        <p:spPr>
          <a:xfrm>
            <a:off x="1371600" y="795528"/>
            <a:ext cx="10241280" cy="804594"/>
          </a:xfrm>
        </p:spPr>
        <p:txBody>
          <a:bodyPr/>
          <a:lstStyle/>
          <a:p>
            <a:r>
              <a:rPr lang="en-US" dirty="0"/>
              <a:t>This keyword</a:t>
            </a:r>
          </a:p>
        </p:txBody>
      </p:sp>
      <p:sp>
        <p:nvSpPr>
          <p:cNvPr id="3" name="Content Placeholder 2">
            <a:extLst>
              <a:ext uri="{FF2B5EF4-FFF2-40B4-BE49-F238E27FC236}">
                <a16:creationId xmlns:a16="http://schemas.microsoft.com/office/drawing/2014/main" id="{A2E16F7F-C7B8-4C26-9B5F-143515F0D56F}"/>
              </a:ext>
            </a:extLst>
          </p:cNvPr>
          <p:cNvSpPr>
            <a:spLocks noGrp="1"/>
          </p:cNvSpPr>
          <p:nvPr>
            <p:ph idx="1"/>
          </p:nvPr>
        </p:nvSpPr>
        <p:spPr>
          <a:xfrm>
            <a:off x="1371600" y="2190418"/>
            <a:ext cx="4790052" cy="3881198"/>
          </a:xfrm>
        </p:spPr>
        <p:txBody>
          <a:bodyPr vert="horz" lIns="0" tIns="0" rIns="0" bIns="0" rtlCol="0" anchor="t">
            <a:normAutofit/>
          </a:bodyPr>
          <a:lstStyle/>
          <a:p>
            <a:r>
              <a:rPr lang="en-US" dirty="0">
                <a:ea typeface="+mn-lt"/>
                <a:cs typeface="+mn-lt"/>
              </a:rPr>
              <a:t>The name this refers to the current object for which the  method is being called.</a:t>
            </a:r>
            <a:endParaRPr lang="en-US" dirty="0"/>
          </a:p>
          <a:p>
            <a:r>
              <a:rPr lang="en-US" dirty="0">
                <a:ea typeface="+mn-lt"/>
                <a:cs typeface="+mn-lt"/>
              </a:rPr>
              <a:t>The compiler uses this implicitly when your method refers to an instance variable  of the class</a:t>
            </a:r>
            <a:endParaRPr lang="en-US" dirty="0"/>
          </a:p>
        </p:txBody>
      </p:sp>
      <p:pic>
        <p:nvPicPr>
          <p:cNvPr id="4" name="Picture 4" descr="Text&#10;&#10;Description automatically generated">
            <a:extLst>
              <a:ext uri="{FF2B5EF4-FFF2-40B4-BE49-F238E27FC236}">
                <a16:creationId xmlns:a16="http://schemas.microsoft.com/office/drawing/2014/main" id="{2F8D8FB0-6C71-4B6A-8B9F-1DB79D0B2A07}"/>
              </a:ext>
            </a:extLst>
          </p:cNvPr>
          <p:cNvPicPr>
            <a:picLocks noChangeAspect="1"/>
          </p:cNvPicPr>
          <p:nvPr/>
        </p:nvPicPr>
        <p:blipFill>
          <a:blip r:embed="rId2"/>
          <a:stretch>
            <a:fillRect/>
          </a:stretch>
        </p:blipFill>
        <p:spPr>
          <a:xfrm>
            <a:off x="6219093" y="2193116"/>
            <a:ext cx="4960815" cy="3761305"/>
          </a:xfrm>
          <a:prstGeom prst="rect">
            <a:avLst/>
          </a:prstGeom>
        </p:spPr>
      </p:pic>
    </p:spTree>
    <p:extLst>
      <p:ext uri="{BB962C8B-B14F-4D97-AF65-F5344CB8AC3E}">
        <p14:creationId xmlns:p14="http://schemas.microsoft.com/office/powerpoint/2010/main" val="15592180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C7F4A-1E22-41E8-A97B-7FEAB322DBFF}"/>
              </a:ext>
            </a:extLst>
          </p:cNvPr>
          <p:cNvSpPr>
            <a:spLocks noGrp="1"/>
          </p:cNvSpPr>
          <p:nvPr>
            <p:ph type="title"/>
          </p:nvPr>
        </p:nvSpPr>
        <p:spPr>
          <a:xfrm>
            <a:off x="1371600" y="795528"/>
            <a:ext cx="9293665" cy="912056"/>
          </a:xfrm>
        </p:spPr>
        <p:txBody>
          <a:bodyPr>
            <a:normAutofit/>
          </a:bodyPr>
          <a:lstStyle/>
          <a:p>
            <a:r>
              <a:rPr lang="en-US" dirty="0"/>
              <a:t>Garbage collection</a:t>
            </a:r>
          </a:p>
        </p:txBody>
      </p:sp>
      <p:sp>
        <p:nvSpPr>
          <p:cNvPr id="3" name="Content Placeholder 2">
            <a:extLst>
              <a:ext uri="{FF2B5EF4-FFF2-40B4-BE49-F238E27FC236}">
                <a16:creationId xmlns:a16="http://schemas.microsoft.com/office/drawing/2014/main" id="{480DD7E4-CFAC-41FB-B69B-DB62A6188196}"/>
              </a:ext>
            </a:extLst>
          </p:cNvPr>
          <p:cNvSpPr>
            <a:spLocks noGrp="1"/>
          </p:cNvSpPr>
          <p:nvPr>
            <p:ph idx="1"/>
          </p:nvPr>
        </p:nvSpPr>
        <p:spPr>
          <a:xfrm>
            <a:off x="1371600" y="2297879"/>
            <a:ext cx="9410896" cy="3773737"/>
          </a:xfrm>
        </p:spPr>
        <p:txBody>
          <a:bodyPr vert="horz" lIns="0" tIns="0" rIns="0" bIns="0" rtlCol="0" anchor="t">
            <a:normAutofit/>
          </a:bodyPr>
          <a:lstStyle/>
          <a:p>
            <a:r>
              <a:rPr lang="en-US" dirty="0">
                <a:ea typeface="+mn-lt"/>
                <a:cs typeface="+mn-lt"/>
              </a:rPr>
              <a:t>Java provides automatic deallocation of objects.</a:t>
            </a:r>
          </a:p>
          <a:p>
            <a:r>
              <a:rPr lang="en-US" dirty="0">
                <a:ea typeface="+mn-lt"/>
                <a:cs typeface="+mn-lt"/>
              </a:rPr>
              <a:t>When no references to an object exist, that object is assumed to be no longer needed, and the memory occupied by the object can be reclaimed.</a:t>
            </a:r>
            <a:endParaRPr lang="en-US"/>
          </a:p>
          <a:p>
            <a:r>
              <a:rPr lang="en-US" dirty="0" err="1">
                <a:ea typeface="+mn-lt"/>
                <a:cs typeface="+mn-lt"/>
              </a:rPr>
              <a:t>System.gc</a:t>
            </a:r>
            <a:r>
              <a:rPr lang="en-US" dirty="0">
                <a:ea typeface="+mn-lt"/>
                <a:cs typeface="+mn-lt"/>
              </a:rPr>
              <a:t>() function is called to invoke garbage collection explicitly.</a:t>
            </a:r>
          </a:p>
        </p:txBody>
      </p:sp>
    </p:spTree>
    <p:extLst>
      <p:ext uri="{BB962C8B-B14F-4D97-AF65-F5344CB8AC3E}">
        <p14:creationId xmlns:p14="http://schemas.microsoft.com/office/powerpoint/2010/main" val="19099931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C7F4A-1E22-41E8-A97B-7FEAB322DBFF}"/>
              </a:ext>
            </a:extLst>
          </p:cNvPr>
          <p:cNvSpPr>
            <a:spLocks noGrp="1"/>
          </p:cNvSpPr>
          <p:nvPr>
            <p:ph type="title"/>
          </p:nvPr>
        </p:nvSpPr>
        <p:spPr>
          <a:xfrm>
            <a:off x="1371600" y="795528"/>
            <a:ext cx="9293665" cy="912056"/>
          </a:xfrm>
        </p:spPr>
        <p:txBody>
          <a:bodyPr>
            <a:normAutofit/>
          </a:bodyPr>
          <a:lstStyle/>
          <a:p>
            <a:r>
              <a:rPr lang="en-US" dirty="0"/>
              <a:t>The Finalize() Method</a:t>
            </a:r>
          </a:p>
        </p:txBody>
      </p:sp>
      <p:sp>
        <p:nvSpPr>
          <p:cNvPr id="3" name="Content Placeholder 2">
            <a:extLst>
              <a:ext uri="{FF2B5EF4-FFF2-40B4-BE49-F238E27FC236}">
                <a16:creationId xmlns:a16="http://schemas.microsoft.com/office/drawing/2014/main" id="{480DD7E4-CFAC-41FB-B69B-DB62A6188196}"/>
              </a:ext>
            </a:extLst>
          </p:cNvPr>
          <p:cNvSpPr>
            <a:spLocks noGrp="1"/>
          </p:cNvSpPr>
          <p:nvPr>
            <p:ph idx="1"/>
          </p:nvPr>
        </p:nvSpPr>
        <p:spPr>
          <a:xfrm>
            <a:off x="1371600" y="2297879"/>
            <a:ext cx="9410896" cy="3773737"/>
          </a:xfrm>
        </p:spPr>
        <p:txBody>
          <a:bodyPr vert="horz" lIns="0" tIns="0" rIns="0" bIns="0" rtlCol="0" anchor="t">
            <a:normAutofit/>
          </a:bodyPr>
          <a:lstStyle/>
          <a:p>
            <a:r>
              <a:rPr lang="en-US" dirty="0">
                <a:ea typeface="+mn-lt"/>
                <a:cs typeface="+mn-lt"/>
              </a:rPr>
              <a:t>Java provides a mechanism called finalization that is, you can define specific actions that will occur when an object is just about to be reclaimed by the garbage collector</a:t>
            </a:r>
            <a:endParaRPr lang="en-US" dirty="0"/>
          </a:p>
          <a:p>
            <a:r>
              <a:rPr lang="en-US" b="1" u="sng" dirty="0">
                <a:ea typeface="+mn-lt"/>
                <a:cs typeface="+mn-lt"/>
              </a:rPr>
              <a:t>Syntax:</a:t>
            </a:r>
            <a:endParaRPr lang="en-US" b="1" u="sng"/>
          </a:p>
          <a:p>
            <a:pPr marL="0" indent="0">
              <a:buNone/>
            </a:pPr>
            <a:r>
              <a:rPr lang="en-US" dirty="0">
                <a:ea typeface="+mn-lt"/>
                <a:cs typeface="+mn-lt"/>
              </a:rPr>
              <a:t>       protected void finalize( ){</a:t>
            </a:r>
            <a:endParaRPr lang="en-US" dirty="0"/>
          </a:p>
          <a:p>
            <a:pPr marL="0" indent="0">
              <a:buNone/>
            </a:pPr>
            <a:r>
              <a:rPr lang="en-US" dirty="0">
                <a:ea typeface="+mn-lt"/>
                <a:cs typeface="+mn-lt"/>
              </a:rPr>
              <a:t>           // finalization code here</a:t>
            </a:r>
            <a:endParaRPr lang="en-US" dirty="0"/>
          </a:p>
          <a:p>
            <a:pPr marL="0" indent="0">
              <a:buNone/>
            </a:pPr>
            <a:r>
              <a:rPr lang="en-US" dirty="0">
                <a:ea typeface="+mn-lt"/>
                <a:cs typeface="+mn-lt"/>
              </a:rPr>
              <a:t>       }</a:t>
            </a:r>
            <a:endParaRPr lang="en-US" dirty="0"/>
          </a:p>
        </p:txBody>
      </p:sp>
    </p:spTree>
    <p:extLst>
      <p:ext uri="{BB962C8B-B14F-4D97-AF65-F5344CB8AC3E}">
        <p14:creationId xmlns:p14="http://schemas.microsoft.com/office/powerpoint/2010/main" val="41882391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C7F4A-1E22-41E8-A97B-7FEAB322DBFF}"/>
              </a:ext>
            </a:extLst>
          </p:cNvPr>
          <p:cNvSpPr>
            <a:spLocks noGrp="1"/>
          </p:cNvSpPr>
          <p:nvPr>
            <p:ph type="title"/>
          </p:nvPr>
        </p:nvSpPr>
        <p:spPr>
          <a:xfrm>
            <a:off x="1371600" y="795528"/>
            <a:ext cx="9293665" cy="912056"/>
          </a:xfrm>
        </p:spPr>
        <p:txBody>
          <a:bodyPr>
            <a:normAutofit/>
          </a:bodyPr>
          <a:lstStyle/>
          <a:p>
            <a:r>
              <a:rPr lang="en-US" dirty="0"/>
              <a:t>Class activity</a:t>
            </a:r>
          </a:p>
        </p:txBody>
      </p:sp>
      <p:sp>
        <p:nvSpPr>
          <p:cNvPr id="3" name="Content Placeholder 2">
            <a:extLst>
              <a:ext uri="{FF2B5EF4-FFF2-40B4-BE49-F238E27FC236}">
                <a16:creationId xmlns:a16="http://schemas.microsoft.com/office/drawing/2014/main" id="{480DD7E4-CFAC-41FB-B69B-DB62A6188196}"/>
              </a:ext>
            </a:extLst>
          </p:cNvPr>
          <p:cNvSpPr>
            <a:spLocks noGrp="1"/>
          </p:cNvSpPr>
          <p:nvPr>
            <p:ph idx="1"/>
          </p:nvPr>
        </p:nvSpPr>
        <p:spPr>
          <a:xfrm>
            <a:off x="1371600" y="2297879"/>
            <a:ext cx="9410896" cy="3773737"/>
          </a:xfrm>
        </p:spPr>
        <p:txBody>
          <a:bodyPr vert="horz" lIns="0" tIns="0" rIns="0" bIns="0" rtlCol="0" anchor="t">
            <a:normAutofit/>
          </a:bodyPr>
          <a:lstStyle/>
          <a:p>
            <a:r>
              <a:rPr lang="en-US" dirty="0">
                <a:ea typeface="+mn-lt"/>
                <a:cs typeface="+mn-lt"/>
              </a:rPr>
              <a:t>Create a class having 4 functions, add, sub, </a:t>
            </a:r>
            <a:r>
              <a:rPr lang="en-US" dirty="0" err="1">
                <a:ea typeface="+mn-lt"/>
                <a:cs typeface="+mn-lt"/>
              </a:rPr>
              <a:t>mul</a:t>
            </a:r>
            <a:r>
              <a:rPr lang="en-US" dirty="0">
                <a:ea typeface="+mn-lt"/>
                <a:cs typeface="+mn-lt"/>
              </a:rPr>
              <a:t> and div. Each function accepts 2 parameters and returns the sum, difference, multiplication and division of these numbers</a:t>
            </a:r>
            <a:endParaRPr lang="en-US" dirty="0"/>
          </a:p>
          <a:p>
            <a:r>
              <a:rPr lang="en-US" dirty="0">
                <a:ea typeface="+mn-lt"/>
                <a:cs typeface="+mn-lt"/>
              </a:rPr>
              <a:t>Create a main class having main function that uses the above class.</a:t>
            </a:r>
            <a:endParaRPr lang="en-US" dirty="0"/>
          </a:p>
        </p:txBody>
      </p:sp>
    </p:spTree>
    <p:extLst>
      <p:ext uri="{BB962C8B-B14F-4D97-AF65-F5344CB8AC3E}">
        <p14:creationId xmlns:p14="http://schemas.microsoft.com/office/powerpoint/2010/main" val="32740794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C7F4A-1E22-41E8-A97B-7FEAB322DBFF}"/>
              </a:ext>
            </a:extLst>
          </p:cNvPr>
          <p:cNvSpPr>
            <a:spLocks noGrp="1"/>
          </p:cNvSpPr>
          <p:nvPr>
            <p:ph type="title"/>
          </p:nvPr>
        </p:nvSpPr>
        <p:spPr>
          <a:xfrm>
            <a:off x="1371600" y="795528"/>
            <a:ext cx="9293665" cy="912056"/>
          </a:xfrm>
        </p:spPr>
        <p:txBody>
          <a:bodyPr>
            <a:normAutofit/>
          </a:bodyPr>
          <a:lstStyle/>
          <a:p>
            <a:r>
              <a:rPr lang="en-US" dirty="0"/>
              <a:t>Explore</a:t>
            </a:r>
          </a:p>
        </p:txBody>
      </p:sp>
      <p:sp>
        <p:nvSpPr>
          <p:cNvPr id="3" name="Content Placeholder 2">
            <a:extLst>
              <a:ext uri="{FF2B5EF4-FFF2-40B4-BE49-F238E27FC236}">
                <a16:creationId xmlns:a16="http://schemas.microsoft.com/office/drawing/2014/main" id="{480DD7E4-CFAC-41FB-B69B-DB62A6188196}"/>
              </a:ext>
            </a:extLst>
          </p:cNvPr>
          <p:cNvSpPr>
            <a:spLocks noGrp="1"/>
          </p:cNvSpPr>
          <p:nvPr>
            <p:ph idx="1"/>
          </p:nvPr>
        </p:nvSpPr>
        <p:spPr>
          <a:xfrm>
            <a:off x="1371600" y="2297879"/>
            <a:ext cx="9410896" cy="3349442"/>
          </a:xfrm>
        </p:spPr>
        <p:txBody>
          <a:bodyPr vert="horz" lIns="0" tIns="0" rIns="0" bIns="0" rtlCol="0" anchor="t">
            <a:normAutofit/>
          </a:bodyPr>
          <a:lstStyle/>
          <a:p>
            <a:r>
              <a:rPr lang="en-US" dirty="0">
                <a:ea typeface="+mn-lt"/>
                <a:cs typeface="+mn-lt"/>
              </a:rPr>
              <a:t>Explore the String class and its methods.</a:t>
            </a:r>
            <a:endParaRPr lang="en-US" dirty="0"/>
          </a:p>
        </p:txBody>
      </p:sp>
    </p:spTree>
    <p:extLst>
      <p:ext uri="{BB962C8B-B14F-4D97-AF65-F5344CB8AC3E}">
        <p14:creationId xmlns:p14="http://schemas.microsoft.com/office/powerpoint/2010/main" val="29632953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C7F4A-1E22-41E8-A97B-7FEAB322DBFF}"/>
              </a:ext>
            </a:extLst>
          </p:cNvPr>
          <p:cNvSpPr>
            <a:spLocks noGrp="1"/>
          </p:cNvSpPr>
          <p:nvPr>
            <p:ph type="title"/>
          </p:nvPr>
        </p:nvSpPr>
        <p:spPr>
          <a:xfrm>
            <a:off x="1371600" y="795528"/>
            <a:ext cx="9293665" cy="912056"/>
          </a:xfrm>
        </p:spPr>
        <p:txBody>
          <a:bodyPr>
            <a:normAutofit/>
          </a:bodyPr>
          <a:lstStyle/>
          <a:p>
            <a:r>
              <a:rPr lang="en-US" dirty="0"/>
              <a:t>Method overloading</a:t>
            </a:r>
          </a:p>
        </p:txBody>
      </p:sp>
      <p:sp>
        <p:nvSpPr>
          <p:cNvPr id="3" name="Content Placeholder 2">
            <a:extLst>
              <a:ext uri="{FF2B5EF4-FFF2-40B4-BE49-F238E27FC236}">
                <a16:creationId xmlns:a16="http://schemas.microsoft.com/office/drawing/2014/main" id="{480DD7E4-CFAC-41FB-B69B-DB62A6188196}"/>
              </a:ext>
            </a:extLst>
          </p:cNvPr>
          <p:cNvSpPr>
            <a:spLocks noGrp="1"/>
          </p:cNvSpPr>
          <p:nvPr>
            <p:ph idx="1"/>
          </p:nvPr>
        </p:nvSpPr>
        <p:spPr>
          <a:xfrm>
            <a:off x="1371600" y="2297879"/>
            <a:ext cx="9410896" cy="3773737"/>
          </a:xfrm>
        </p:spPr>
        <p:txBody>
          <a:bodyPr vert="horz" lIns="0" tIns="0" rIns="0" bIns="0" rtlCol="0" anchor="t">
            <a:normAutofit/>
          </a:bodyPr>
          <a:lstStyle/>
          <a:p>
            <a:r>
              <a:rPr lang="en-US" dirty="0">
                <a:ea typeface="+mn-lt"/>
                <a:cs typeface="+mn-lt"/>
              </a:rPr>
              <a:t>Method overloading is one of the ways that Java supports polymorphism.</a:t>
            </a:r>
            <a:endParaRPr lang="en-US" dirty="0"/>
          </a:p>
          <a:p>
            <a:r>
              <a:rPr lang="en-US" dirty="0">
                <a:ea typeface="+mn-lt"/>
                <a:cs typeface="+mn-lt"/>
              </a:rPr>
              <a:t>Defining two or more methods with the same name in a class is called method overloading.</a:t>
            </a:r>
          </a:p>
          <a:p>
            <a:r>
              <a:rPr lang="en-US" dirty="0">
                <a:ea typeface="+mn-lt"/>
                <a:cs typeface="+mn-lt"/>
              </a:rPr>
              <a:t>The compiler is able to distinguish between the methods because of their </a:t>
            </a:r>
            <a:r>
              <a:rPr lang="en-US" b="1" i="1" dirty="0">
                <a:ea typeface="+mn-lt"/>
                <a:cs typeface="+mn-lt"/>
              </a:rPr>
              <a:t>method signatures</a:t>
            </a:r>
            <a:r>
              <a:rPr lang="en-US" dirty="0">
                <a:ea typeface="+mn-lt"/>
                <a:cs typeface="+mn-lt"/>
              </a:rPr>
              <a:t>.</a:t>
            </a:r>
          </a:p>
          <a:p>
            <a:r>
              <a:rPr lang="en-US" dirty="0">
                <a:ea typeface="+mn-lt"/>
                <a:cs typeface="+mn-lt"/>
              </a:rPr>
              <a:t>The </a:t>
            </a:r>
            <a:r>
              <a:rPr lang="en-US" b="1" dirty="0">
                <a:ea typeface="+mn-lt"/>
                <a:cs typeface="+mn-lt"/>
              </a:rPr>
              <a:t>name </a:t>
            </a:r>
            <a:r>
              <a:rPr lang="en-US" dirty="0">
                <a:ea typeface="+mn-lt"/>
                <a:cs typeface="+mn-lt"/>
              </a:rPr>
              <a:t>of a method together with the </a:t>
            </a:r>
            <a:r>
              <a:rPr lang="en-US" b="1" dirty="0">
                <a:ea typeface="+mn-lt"/>
                <a:cs typeface="+mn-lt"/>
              </a:rPr>
              <a:t>types </a:t>
            </a:r>
            <a:r>
              <a:rPr lang="en-US" dirty="0">
                <a:ea typeface="+mn-lt"/>
                <a:cs typeface="+mn-lt"/>
              </a:rPr>
              <a:t>and </a:t>
            </a:r>
            <a:r>
              <a:rPr lang="en-US" b="1" dirty="0">
                <a:ea typeface="+mn-lt"/>
                <a:cs typeface="+mn-lt"/>
              </a:rPr>
              <a:t>sequence of the parameters</a:t>
            </a:r>
            <a:r>
              <a:rPr lang="en-US" dirty="0">
                <a:ea typeface="+mn-lt"/>
                <a:cs typeface="+mn-lt"/>
              </a:rPr>
              <a:t> form the </a:t>
            </a:r>
            <a:r>
              <a:rPr lang="en-US" b="1" i="1" dirty="0">
                <a:ea typeface="+mn-lt"/>
                <a:cs typeface="+mn-lt"/>
              </a:rPr>
              <a:t>signature of the method.</a:t>
            </a:r>
            <a:endParaRPr lang="en-US" b="1" i="1" dirty="0"/>
          </a:p>
        </p:txBody>
      </p:sp>
    </p:spTree>
    <p:extLst>
      <p:ext uri="{BB962C8B-B14F-4D97-AF65-F5344CB8AC3E}">
        <p14:creationId xmlns:p14="http://schemas.microsoft.com/office/powerpoint/2010/main" val="4974762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C7F4A-1E22-41E8-A97B-7FEAB322DBFF}"/>
              </a:ext>
            </a:extLst>
          </p:cNvPr>
          <p:cNvSpPr>
            <a:spLocks noGrp="1"/>
          </p:cNvSpPr>
          <p:nvPr>
            <p:ph type="title"/>
          </p:nvPr>
        </p:nvSpPr>
        <p:spPr>
          <a:xfrm>
            <a:off x="1371600" y="795528"/>
            <a:ext cx="9293665" cy="912056"/>
          </a:xfrm>
        </p:spPr>
        <p:txBody>
          <a:bodyPr>
            <a:normAutofit/>
          </a:bodyPr>
          <a:lstStyle/>
          <a:p>
            <a:r>
              <a:rPr lang="en-US" dirty="0"/>
              <a:t>Method overloading</a:t>
            </a:r>
          </a:p>
        </p:txBody>
      </p:sp>
      <p:sp>
        <p:nvSpPr>
          <p:cNvPr id="3" name="Content Placeholder 2">
            <a:extLst>
              <a:ext uri="{FF2B5EF4-FFF2-40B4-BE49-F238E27FC236}">
                <a16:creationId xmlns:a16="http://schemas.microsoft.com/office/drawing/2014/main" id="{480DD7E4-CFAC-41FB-B69B-DB62A6188196}"/>
              </a:ext>
            </a:extLst>
          </p:cNvPr>
          <p:cNvSpPr>
            <a:spLocks noGrp="1"/>
          </p:cNvSpPr>
          <p:nvPr>
            <p:ph idx="1"/>
          </p:nvPr>
        </p:nvSpPr>
        <p:spPr>
          <a:xfrm>
            <a:off x="1371600" y="2297879"/>
            <a:ext cx="9410896" cy="3773737"/>
          </a:xfrm>
        </p:spPr>
        <p:txBody>
          <a:bodyPr vert="horz" lIns="0" tIns="0" rIns="0" bIns="0" rtlCol="0" anchor="t">
            <a:normAutofit/>
          </a:bodyPr>
          <a:lstStyle/>
          <a:p>
            <a:pPr marL="0" indent="0">
              <a:buNone/>
            </a:pPr>
            <a:r>
              <a:rPr lang="en-US" b="1" u="sng" dirty="0">
                <a:ea typeface="+mn-lt"/>
                <a:cs typeface="+mn-lt"/>
              </a:rPr>
              <a:t>Examples:</a:t>
            </a:r>
            <a:endParaRPr lang="en-US"/>
          </a:p>
          <a:p>
            <a:pPr lvl="1"/>
            <a:r>
              <a:rPr lang="en-US" dirty="0" err="1">
                <a:ea typeface="+mn-lt"/>
                <a:cs typeface="+mn-lt"/>
              </a:rPr>
              <a:t>System.out.println</a:t>
            </a:r>
            <a:r>
              <a:rPr lang="en-US" dirty="0">
                <a:ea typeface="+mn-lt"/>
                <a:cs typeface="+mn-lt"/>
              </a:rPr>
              <a:t>(“hello”);</a:t>
            </a:r>
            <a:endParaRPr lang="en-US" dirty="0"/>
          </a:p>
          <a:p>
            <a:pPr lvl="1"/>
            <a:r>
              <a:rPr lang="en-US" dirty="0" err="1">
                <a:ea typeface="+mn-lt"/>
                <a:cs typeface="+mn-lt"/>
              </a:rPr>
              <a:t>System.out.println</a:t>
            </a:r>
            <a:r>
              <a:rPr lang="en-US" dirty="0">
                <a:ea typeface="+mn-lt"/>
                <a:cs typeface="+mn-lt"/>
              </a:rPr>
              <a:t>(23);</a:t>
            </a:r>
            <a:endParaRPr lang="en-US" dirty="0"/>
          </a:p>
          <a:p>
            <a:pPr lvl="1"/>
            <a:r>
              <a:rPr lang="en-US" dirty="0" err="1">
                <a:ea typeface="+mn-lt"/>
                <a:cs typeface="+mn-lt"/>
              </a:rPr>
              <a:t>System.out.println</a:t>
            </a:r>
            <a:r>
              <a:rPr lang="en-US" dirty="0">
                <a:ea typeface="+mn-lt"/>
                <a:cs typeface="+mn-lt"/>
              </a:rPr>
              <a:t>(58.25);</a:t>
            </a:r>
            <a:endParaRPr lang="en-US" dirty="0"/>
          </a:p>
          <a:p>
            <a:pPr lvl="1"/>
            <a:r>
              <a:rPr lang="en-US" dirty="0" err="1">
                <a:ea typeface="+mn-lt"/>
                <a:cs typeface="+mn-lt"/>
              </a:rPr>
              <a:t>System.out.println</a:t>
            </a:r>
            <a:r>
              <a:rPr lang="en-US" dirty="0">
                <a:ea typeface="+mn-lt"/>
                <a:cs typeface="+mn-lt"/>
              </a:rPr>
              <a:t>(‘a’);</a:t>
            </a:r>
            <a:endParaRPr lang="en-US" dirty="0"/>
          </a:p>
        </p:txBody>
      </p:sp>
    </p:spTree>
    <p:extLst>
      <p:ext uri="{BB962C8B-B14F-4D97-AF65-F5344CB8AC3E}">
        <p14:creationId xmlns:p14="http://schemas.microsoft.com/office/powerpoint/2010/main" val="28820069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74C7F4A-1E22-41E8-A97B-7FEAB322DBFF}"/>
              </a:ext>
            </a:extLst>
          </p:cNvPr>
          <p:cNvSpPr>
            <a:spLocks noGrp="1"/>
          </p:cNvSpPr>
          <p:nvPr>
            <p:ph type="title"/>
          </p:nvPr>
        </p:nvSpPr>
        <p:spPr>
          <a:xfrm>
            <a:off x="474243" y="681317"/>
            <a:ext cx="3236613" cy="3406187"/>
          </a:xfrm>
        </p:spPr>
        <p:txBody>
          <a:bodyPr vert="horz" lIns="0" tIns="0" rIns="0" bIns="0" rtlCol="0" anchor="b">
            <a:normAutofit/>
          </a:bodyPr>
          <a:lstStyle/>
          <a:p>
            <a:pPr algn="r"/>
            <a:r>
              <a:rPr lang="en-US" sz="2200" spc="750" dirty="0">
                <a:solidFill>
                  <a:schemeClr val="bg1"/>
                </a:solidFill>
              </a:rPr>
              <a:t>Method overloading</a:t>
            </a:r>
            <a:br>
              <a:rPr lang="en-US" sz="2200" spc="750" dirty="0">
                <a:solidFill>
                  <a:schemeClr val="bg1"/>
                </a:solidFill>
              </a:rPr>
            </a:br>
            <a:r>
              <a:rPr lang="en-US" sz="2200" spc="750" dirty="0">
                <a:solidFill>
                  <a:schemeClr val="bg1"/>
                </a:solidFill>
              </a:rPr>
              <a:t>-Example code</a:t>
            </a:r>
          </a:p>
        </p:txBody>
      </p:sp>
      <p:pic>
        <p:nvPicPr>
          <p:cNvPr id="4" name="Picture 4" descr="Text&#10;&#10;Description automatically generated">
            <a:extLst>
              <a:ext uri="{FF2B5EF4-FFF2-40B4-BE49-F238E27FC236}">
                <a16:creationId xmlns:a16="http://schemas.microsoft.com/office/drawing/2014/main" id="{BCD97BA7-3570-4A68-BE63-59E5D54EF633}"/>
              </a:ext>
            </a:extLst>
          </p:cNvPr>
          <p:cNvPicPr>
            <a:picLocks noGrp="1" noChangeAspect="1"/>
          </p:cNvPicPr>
          <p:nvPr>
            <p:ph idx="1"/>
          </p:nvPr>
        </p:nvPicPr>
        <p:blipFill>
          <a:blip r:embed="rId2"/>
          <a:stretch>
            <a:fillRect/>
          </a:stretch>
        </p:blipFill>
        <p:spPr>
          <a:xfrm>
            <a:off x="4405927" y="741732"/>
            <a:ext cx="7214138" cy="5557895"/>
          </a:xfrm>
          <a:prstGeom prst="rect">
            <a:avLst/>
          </a:prstGeom>
        </p:spPr>
      </p:pic>
    </p:spTree>
    <p:extLst>
      <p:ext uri="{BB962C8B-B14F-4D97-AF65-F5344CB8AC3E}">
        <p14:creationId xmlns:p14="http://schemas.microsoft.com/office/powerpoint/2010/main" val="349574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E3AE8C3-8F65-40F4-BABE-E70F383014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alpha val="78000"/>
                </a:schemeClr>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2FC4764-B8D5-4F87-95DB-3125B2D12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9728" y="59346"/>
            <a:ext cx="4156527" cy="4037836"/>
          </a:xfrm>
          <a:prstGeom prst="rect">
            <a:avLst/>
          </a:prstGeom>
          <a:gradFill>
            <a:gsLst>
              <a:gs pos="0">
                <a:schemeClr val="accent5">
                  <a:alpha val="47000"/>
                </a:schemeClr>
              </a:gs>
              <a:gs pos="100000">
                <a:schemeClr val="accent4">
                  <a:alpha val="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4C1654F-94F5-497E-8ECF-F2A7E84D6A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68313" y="3587284"/>
            <a:ext cx="2501977" cy="4038601"/>
          </a:xfrm>
          <a:prstGeom prst="rect">
            <a:avLst/>
          </a:prstGeom>
          <a:gradFill>
            <a:gsLst>
              <a:gs pos="0">
                <a:schemeClr val="accent5">
                  <a:lumMod val="60000"/>
                  <a:lumOff val="40000"/>
                  <a:alpha val="0"/>
                </a:schemeClr>
              </a:gs>
              <a:gs pos="99000">
                <a:schemeClr val="accent2">
                  <a:alpha val="70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5254" y="969296"/>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58000">
                <a:schemeClr val="bg1">
                  <a:alpha val="0"/>
                </a:schemeClr>
              </a:gs>
              <a:gs pos="100000">
                <a:schemeClr val="accent6">
                  <a:alpha val="3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8148168-0812-4CFE-B1D0-500543DEFDAD}"/>
              </a:ext>
            </a:extLst>
          </p:cNvPr>
          <p:cNvSpPr>
            <a:spLocks noGrp="1"/>
          </p:cNvSpPr>
          <p:nvPr>
            <p:ph type="title"/>
          </p:nvPr>
        </p:nvSpPr>
        <p:spPr>
          <a:xfrm>
            <a:off x="409518" y="586855"/>
            <a:ext cx="3258570" cy="3387497"/>
          </a:xfrm>
        </p:spPr>
        <p:txBody>
          <a:bodyPr anchor="b">
            <a:normAutofit/>
          </a:bodyPr>
          <a:lstStyle/>
          <a:p>
            <a:pPr algn="r"/>
            <a:r>
              <a:rPr lang="en-US" sz="3200">
                <a:solidFill>
                  <a:schemeClr val="bg1"/>
                </a:solidFill>
              </a:rPr>
              <a:t>Table of contents</a:t>
            </a:r>
          </a:p>
        </p:txBody>
      </p:sp>
      <p:sp>
        <p:nvSpPr>
          <p:cNvPr id="3" name="Content Placeholder 2">
            <a:extLst>
              <a:ext uri="{FF2B5EF4-FFF2-40B4-BE49-F238E27FC236}">
                <a16:creationId xmlns:a16="http://schemas.microsoft.com/office/drawing/2014/main" id="{5454DA3E-C78D-47F7-8CB7-BAC791381DC5}"/>
              </a:ext>
            </a:extLst>
          </p:cNvPr>
          <p:cNvSpPr>
            <a:spLocks noGrp="1"/>
          </p:cNvSpPr>
          <p:nvPr>
            <p:ph idx="1"/>
          </p:nvPr>
        </p:nvSpPr>
        <p:spPr>
          <a:xfrm>
            <a:off x="4581727" y="833535"/>
            <a:ext cx="3025303" cy="5361991"/>
          </a:xfrm>
        </p:spPr>
        <p:txBody>
          <a:bodyPr vert="horz" lIns="0" tIns="0" rIns="0" bIns="0" rtlCol="0" anchor="ctr">
            <a:normAutofit fontScale="85000" lnSpcReduction="20000"/>
          </a:bodyPr>
          <a:lstStyle/>
          <a:p>
            <a:r>
              <a:rPr lang="en-US" sz="1600" dirty="0">
                <a:ea typeface="+mn-lt"/>
                <a:cs typeface="+mn-lt"/>
              </a:rPr>
              <a:t>Class and Object</a:t>
            </a:r>
            <a:endParaRPr lang="en-US" dirty="0"/>
          </a:p>
          <a:p>
            <a:r>
              <a:rPr lang="en-US" sz="1600" dirty="0">
                <a:ea typeface="+mn-lt"/>
                <a:cs typeface="+mn-lt"/>
              </a:rPr>
              <a:t>A Simple Class</a:t>
            </a:r>
            <a:endParaRPr lang="en-US" dirty="0"/>
          </a:p>
          <a:p>
            <a:r>
              <a:rPr lang="en-US" sz="1600" dirty="0">
                <a:ea typeface="+mn-lt"/>
                <a:cs typeface="+mn-lt"/>
              </a:rPr>
              <a:t>Creating an Object</a:t>
            </a:r>
            <a:endParaRPr lang="en-US" dirty="0"/>
          </a:p>
          <a:p>
            <a:r>
              <a:rPr lang="en-US" sz="1600" dirty="0">
                <a:ea typeface="+mn-lt"/>
                <a:cs typeface="+mn-lt"/>
              </a:rPr>
              <a:t>Creating Functions in a Class</a:t>
            </a:r>
            <a:endParaRPr lang="en-US" dirty="0"/>
          </a:p>
          <a:p>
            <a:r>
              <a:rPr lang="en-US" sz="1600" dirty="0">
                <a:ea typeface="+mn-lt"/>
                <a:cs typeface="+mn-lt"/>
              </a:rPr>
              <a:t>Constructors</a:t>
            </a:r>
            <a:endParaRPr lang="en-US" dirty="0"/>
          </a:p>
          <a:p>
            <a:r>
              <a:rPr lang="en-US" sz="1600" dirty="0">
                <a:ea typeface="+mn-lt"/>
                <a:cs typeface="+mn-lt"/>
              </a:rPr>
              <a:t>this Keyword</a:t>
            </a:r>
            <a:endParaRPr lang="en-US" dirty="0"/>
          </a:p>
          <a:p>
            <a:r>
              <a:rPr lang="en-US" sz="1600" dirty="0">
                <a:ea typeface="+mn-lt"/>
                <a:cs typeface="+mn-lt"/>
              </a:rPr>
              <a:t>Garbage Collection</a:t>
            </a:r>
            <a:endParaRPr lang="en-US" dirty="0"/>
          </a:p>
          <a:p>
            <a:r>
              <a:rPr lang="en-US" sz="1600" dirty="0">
                <a:ea typeface="+mn-lt"/>
                <a:cs typeface="+mn-lt"/>
              </a:rPr>
              <a:t>The finalize() method</a:t>
            </a:r>
            <a:endParaRPr lang="en-US" dirty="0">
              <a:ea typeface="+mn-lt"/>
              <a:cs typeface="+mn-lt"/>
            </a:endParaRPr>
          </a:p>
          <a:p>
            <a:r>
              <a:rPr lang="en-US" sz="1600" dirty="0">
                <a:ea typeface="+mn-lt"/>
                <a:cs typeface="+mn-lt"/>
              </a:rPr>
              <a:t>Method Overloading</a:t>
            </a:r>
            <a:endParaRPr lang="en-US" dirty="0">
              <a:ea typeface="+mn-lt"/>
              <a:cs typeface="+mn-lt"/>
            </a:endParaRPr>
          </a:p>
          <a:p>
            <a:r>
              <a:rPr lang="en-US" sz="1600" dirty="0">
                <a:ea typeface="+mn-lt"/>
                <a:cs typeface="+mn-lt"/>
              </a:rPr>
              <a:t>Constructor Overloading</a:t>
            </a:r>
            <a:endParaRPr lang="en-US" dirty="0">
              <a:ea typeface="+mn-lt"/>
              <a:cs typeface="+mn-lt"/>
            </a:endParaRPr>
          </a:p>
          <a:p>
            <a:r>
              <a:rPr lang="en-US" sz="1600" dirty="0">
                <a:ea typeface="+mn-lt"/>
                <a:cs typeface="+mn-lt"/>
              </a:rPr>
              <a:t>Encapsulation and Access Specifiers</a:t>
            </a:r>
            <a:endParaRPr lang="en-US" dirty="0">
              <a:ea typeface="+mn-lt"/>
              <a:cs typeface="+mn-lt"/>
            </a:endParaRPr>
          </a:p>
          <a:p>
            <a:r>
              <a:rPr lang="en-US" sz="1600" dirty="0">
                <a:ea typeface="+mn-lt"/>
                <a:cs typeface="+mn-lt"/>
              </a:rPr>
              <a:t>static Keyword</a:t>
            </a:r>
            <a:endParaRPr lang="en-US" dirty="0">
              <a:ea typeface="+mn-lt"/>
              <a:cs typeface="+mn-lt"/>
            </a:endParaRPr>
          </a:p>
          <a:p>
            <a:r>
              <a:rPr lang="en-US" sz="1600" dirty="0">
                <a:ea typeface="+mn-lt"/>
                <a:cs typeface="+mn-lt"/>
              </a:rPr>
              <a:t>static block</a:t>
            </a:r>
            <a:endParaRPr lang="en-US" dirty="0">
              <a:ea typeface="+mn-lt"/>
              <a:cs typeface="+mn-lt"/>
            </a:endParaRPr>
          </a:p>
          <a:p>
            <a:r>
              <a:rPr lang="en-US" sz="1600" dirty="0">
                <a:ea typeface="+mn-lt"/>
                <a:cs typeface="+mn-lt"/>
              </a:rPr>
              <a:t>Introducing Math class</a:t>
            </a:r>
            <a:endParaRPr lang="en-US" dirty="0">
              <a:ea typeface="+mn-lt"/>
              <a:cs typeface="+mn-lt"/>
            </a:endParaRPr>
          </a:p>
          <a:p>
            <a:r>
              <a:rPr lang="en-US" sz="1600" dirty="0">
                <a:ea typeface="+mn-lt"/>
                <a:cs typeface="+mn-lt"/>
              </a:rPr>
              <a:t>final keyword</a:t>
            </a:r>
            <a:endParaRPr lang="en-US" dirty="0">
              <a:ea typeface="+mn-lt"/>
              <a:cs typeface="+mn-lt"/>
            </a:endParaRPr>
          </a:p>
          <a:p>
            <a:r>
              <a:rPr lang="en-US" sz="1600" dirty="0">
                <a:ea typeface="+mn-lt"/>
                <a:cs typeface="+mn-lt"/>
              </a:rPr>
              <a:t> Nested and Inner Classes </a:t>
            </a:r>
            <a:endParaRPr lang="en-US" dirty="0"/>
          </a:p>
        </p:txBody>
      </p:sp>
      <p:pic>
        <p:nvPicPr>
          <p:cNvPr id="5" name="Picture 4" descr="Glasses on top of a book">
            <a:extLst>
              <a:ext uri="{FF2B5EF4-FFF2-40B4-BE49-F238E27FC236}">
                <a16:creationId xmlns:a16="http://schemas.microsoft.com/office/drawing/2014/main" id="{51D49212-EECC-4C66-AF10-1BD316D1066B}"/>
              </a:ext>
            </a:extLst>
          </p:cNvPr>
          <p:cNvPicPr>
            <a:picLocks noChangeAspect="1"/>
          </p:cNvPicPr>
          <p:nvPr/>
        </p:nvPicPr>
        <p:blipFill rotWithShape="1">
          <a:blip r:embed="rId2"/>
          <a:srcRect l="19861" r="40729" b="10"/>
          <a:stretch/>
        </p:blipFill>
        <p:spPr>
          <a:xfrm>
            <a:off x="8109502" y="10"/>
            <a:ext cx="4082498" cy="6857990"/>
          </a:xfrm>
          <a:prstGeom prst="rect">
            <a:avLst/>
          </a:prstGeom>
        </p:spPr>
      </p:pic>
    </p:spTree>
    <p:extLst>
      <p:ext uri="{BB962C8B-B14F-4D97-AF65-F5344CB8AC3E}">
        <p14:creationId xmlns:p14="http://schemas.microsoft.com/office/powerpoint/2010/main" val="25065190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74C7F4A-1E22-41E8-A97B-7FEAB322DBFF}"/>
              </a:ext>
            </a:extLst>
          </p:cNvPr>
          <p:cNvSpPr>
            <a:spLocks noGrp="1"/>
          </p:cNvSpPr>
          <p:nvPr>
            <p:ph type="title"/>
          </p:nvPr>
        </p:nvSpPr>
        <p:spPr>
          <a:xfrm>
            <a:off x="474243" y="681317"/>
            <a:ext cx="3236613" cy="3406187"/>
          </a:xfrm>
        </p:spPr>
        <p:txBody>
          <a:bodyPr vert="horz" lIns="0" tIns="0" rIns="0" bIns="0" rtlCol="0" anchor="b">
            <a:normAutofit/>
          </a:bodyPr>
          <a:lstStyle/>
          <a:p>
            <a:pPr algn="r"/>
            <a:r>
              <a:rPr lang="en-US" sz="2200" spc="750" dirty="0">
                <a:solidFill>
                  <a:schemeClr val="bg1"/>
                </a:solidFill>
              </a:rPr>
              <a:t>Method overloading</a:t>
            </a:r>
            <a:br>
              <a:rPr lang="en-US" sz="2200" spc="750" dirty="0">
                <a:solidFill>
                  <a:schemeClr val="bg1"/>
                </a:solidFill>
              </a:rPr>
            </a:br>
            <a:r>
              <a:rPr lang="en-US" sz="2200" spc="750" dirty="0">
                <a:solidFill>
                  <a:schemeClr val="bg1"/>
                </a:solidFill>
              </a:rPr>
              <a:t>-Calling overloaded methods</a:t>
            </a:r>
          </a:p>
        </p:txBody>
      </p:sp>
      <p:pic>
        <p:nvPicPr>
          <p:cNvPr id="4" name="Picture 4" descr="Text&#10;&#10;Description automatically generated">
            <a:extLst>
              <a:ext uri="{FF2B5EF4-FFF2-40B4-BE49-F238E27FC236}">
                <a16:creationId xmlns:a16="http://schemas.microsoft.com/office/drawing/2014/main" id="{E9926A33-4774-4295-99A1-D6BCD6D8C944}"/>
              </a:ext>
            </a:extLst>
          </p:cNvPr>
          <p:cNvPicPr>
            <a:picLocks noGrp="1" noChangeAspect="1"/>
          </p:cNvPicPr>
          <p:nvPr>
            <p:ph idx="1"/>
          </p:nvPr>
        </p:nvPicPr>
        <p:blipFill>
          <a:blip r:embed="rId2"/>
          <a:stretch>
            <a:fillRect/>
          </a:stretch>
        </p:blipFill>
        <p:spPr>
          <a:xfrm>
            <a:off x="4405927" y="1172325"/>
            <a:ext cx="7214138" cy="4960479"/>
          </a:xfrm>
          <a:prstGeom prst="rect">
            <a:avLst/>
          </a:prstGeom>
        </p:spPr>
      </p:pic>
    </p:spTree>
    <p:extLst>
      <p:ext uri="{BB962C8B-B14F-4D97-AF65-F5344CB8AC3E}">
        <p14:creationId xmlns:p14="http://schemas.microsoft.com/office/powerpoint/2010/main" val="35201515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C7F4A-1E22-41E8-A97B-7FEAB322DBFF}"/>
              </a:ext>
            </a:extLst>
          </p:cNvPr>
          <p:cNvSpPr>
            <a:spLocks noGrp="1"/>
          </p:cNvSpPr>
          <p:nvPr>
            <p:ph type="title"/>
          </p:nvPr>
        </p:nvSpPr>
        <p:spPr>
          <a:xfrm>
            <a:off x="1371600" y="795528"/>
            <a:ext cx="9293665" cy="912056"/>
          </a:xfrm>
        </p:spPr>
        <p:txBody>
          <a:bodyPr>
            <a:normAutofit/>
          </a:bodyPr>
          <a:lstStyle/>
          <a:p>
            <a:r>
              <a:rPr lang="en-US" dirty="0"/>
              <a:t>Constructor overloading</a:t>
            </a:r>
          </a:p>
        </p:txBody>
      </p:sp>
      <p:sp>
        <p:nvSpPr>
          <p:cNvPr id="3" name="Content Placeholder 2">
            <a:extLst>
              <a:ext uri="{FF2B5EF4-FFF2-40B4-BE49-F238E27FC236}">
                <a16:creationId xmlns:a16="http://schemas.microsoft.com/office/drawing/2014/main" id="{480DD7E4-CFAC-41FB-B69B-DB62A6188196}"/>
              </a:ext>
            </a:extLst>
          </p:cNvPr>
          <p:cNvSpPr>
            <a:spLocks noGrp="1"/>
          </p:cNvSpPr>
          <p:nvPr>
            <p:ph idx="1"/>
          </p:nvPr>
        </p:nvSpPr>
        <p:spPr>
          <a:xfrm>
            <a:off x="1371600" y="2297879"/>
            <a:ext cx="9410896" cy="3773737"/>
          </a:xfrm>
        </p:spPr>
        <p:txBody>
          <a:bodyPr vert="horz" lIns="0" tIns="0" rIns="0" bIns="0" rtlCol="0" anchor="t">
            <a:normAutofit/>
          </a:bodyPr>
          <a:lstStyle/>
          <a:p>
            <a:r>
              <a:rPr lang="en-US" dirty="0">
                <a:ea typeface="+mn-lt"/>
                <a:cs typeface="+mn-lt"/>
              </a:rPr>
              <a:t>Constructors are methods that can be overloaded, just like any other method in a class.</a:t>
            </a:r>
            <a:endParaRPr lang="en-US" dirty="0"/>
          </a:p>
          <a:p>
            <a:r>
              <a:rPr lang="en-US" dirty="0">
                <a:ea typeface="+mn-lt"/>
                <a:cs typeface="+mn-lt"/>
              </a:rPr>
              <a:t>When you want to generate objects of a class from different sets of initial defining data.</a:t>
            </a:r>
            <a:endParaRPr lang="en-US" dirty="0"/>
          </a:p>
        </p:txBody>
      </p:sp>
    </p:spTree>
    <p:extLst>
      <p:ext uri="{BB962C8B-B14F-4D97-AF65-F5344CB8AC3E}">
        <p14:creationId xmlns:p14="http://schemas.microsoft.com/office/powerpoint/2010/main" val="9430353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74C7F4A-1E22-41E8-A97B-7FEAB322DBFF}"/>
              </a:ext>
            </a:extLst>
          </p:cNvPr>
          <p:cNvSpPr>
            <a:spLocks noGrp="1"/>
          </p:cNvSpPr>
          <p:nvPr>
            <p:ph type="title"/>
          </p:nvPr>
        </p:nvSpPr>
        <p:spPr>
          <a:xfrm>
            <a:off x="474243" y="681317"/>
            <a:ext cx="3236613" cy="3406187"/>
          </a:xfrm>
        </p:spPr>
        <p:txBody>
          <a:bodyPr vert="horz" lIns="0" tIns="0" rIns="0" bIns="0" rtlCol="0" anchor="b">
            <a:normAutofit/>
          </a:bodyPr>
          <a:lstStyle/>
          <a:p>
            <a:pPr algn="r"/>
            <a:r>
              <a:rPr lang="en-US" sz="2200" spc="750" dirty="0">
                <a:solidFill>
                  <a:schemeClr val="bg1"/>
                </a:solidFill>
              </a:rPr>
              <a:t>Constructor overloading</a:t>
            </a:r>
            <a:br>
              <a:rPr lang="en-US" sz="2200" spc="750" dirty="0">
                <a:solidFill>
                  <a:schemeClr val="bg1"/>
                </a:solidFill>
              </a:rPr>
            </a:br>
            <a:r>
              <a:rPr lang="en-US" sz="2200" spc="750" dirty="0">
                <a:solidFill>
                  <a:schemeClr val="bg1"/>
                </a:solidFill>
              </a:rPr>
              <a:t>-Example code</a:t>
            </a:r>
          </a:p>
        </p:txBody>
      </p:sp>
      <p:pic>
        <p:nvPicPr>
          <p:cNvPr id="4" name="Picture 4" descr="Text&#10;&#10;Description automatically generated">
            <a:extLst>
              <a:ext uri="{FF2B5EF4-FFF2-40B4-BE49-F238E27FC236}">
                <a16:creationId xmlns:a16="http://schemas.microsoft.com/office/drawing/2014/main" id="{D098A1C3-492C-40AA-BBD0-D9C3E520489F}"/>
              </a:ext>
            </a:extLst>
          </p:cNvPr>
          <p:cNvPicPr>
            <a:picLocks noGrp="1" noChangeAspect="1"/>
          </p:cNvPicPr>
          <p:nvPr>
            <p:ph idx="1"/>
          </p:nvPr>
        </p:nvPicPr>
        <p:blipFill>
          <a:blip r:embed="rId2"/>
          <a:stretch>
            <a:fillRect/>
          </a:stretch>
        </p:blipFill>
        <p:spPr>
          <a:xfrm>
            <a:off x="4366849" y="829653"/>
            <a:ext cx="7214138" cy="5382053"/>
          </a:xfrm>
          <a:prstGeom prst="rect">
            <a:avLst/>
          </a:prstGeom>
        </p:spPr>
      </p:pic>
    </p:spTree>
    <p:extLst>
      <p:ext uri="{BB962C8B-B14F-4D97-AF65-F5344CB8AC3E}">
        <p14:creationId xmlns:p14="http://schemas.microsoft.com/office/powerpoint/2010/main" val="12279415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74C7F4A-1E22-41E8-A97B-7FEAB322DBFF}"/>
              </a:ext>
            </a:extLst>
          </p:cNvPr>
          <p:cNvSpPr>
            <a:spLocks noGrp="1"/>
          </p:cNvSpPr>
          <p:nvPr>
            <p:ph type="title"/>
          </p:nvPr>
        </p:nvSpPr>
        <p:spPr>
          <a:xfrm>
            <a:off x="474243" y="681317"/>
            <a:ext cx="3236613" cy="4471033"/>
          </a:xfrm>
        </p:spPr>
        <p:txBody>
          <a:bodyPr vert="horz" lIns="0" tIns="0" rIns="0" bIns="0" rtlCol="0" anchor="b">
            <a:normAutofit/>
          </a:bodyPr>
          <a:lstStyle/>
          <a:p>
            <a:pPr algn="r"/>
            <a:r>
              <a:rPr lang="en-US" sz="2200" spc="750" dirty="0">
                <a:solidFill>
                  <a:schemeClr val="bg1"/>
                </a:solidFill>
              </a:rPr>
              <a:t>Constructor overloading</a:t>
            </a:r>
            <a:br>
              <a:rPr lang="en-US" sz="2200" spc="750" dirty="0">
                <a:solidFill>
                  <a:schemeClr val="bg1"/>
                </a:solidFill>
              </a:rPr>
            </a:br>
            <a:r>
              <a:rPr lang="en-US" sz="2200" spc="750" dirty="0">
                <a:solidFill>
                  <a:schemeClr val="bg1"/>
                </a:solidFill>
              </a:rPr>
              <a:t>-creating objects through overloaded constructors</a:t>
            </a:r>
          </a:p>
        </p:txBody>
      </p:sp>
      <p:pic>
        <p:nvPicPr>
          <p:cNvPr id="6" name="Picture 6" descr="Text&#10;&#10;Description automatically generated">
            <a:extLst>
              <a:ext uri="{FF2B5EF4-FFF2-40B4-BE49-F238E27FC236}">
                <a16:creationId xmlns:a16="http://schemas.microsoft.com/office/drawing/2014/main" id="{03A95143-FD87-4DAE-AAB6-08E986F6E408}"/>
              </a:ext>
            </a:extLst>
          </p:cNvPr>
          <p:cNvPicPr>
            <a:picLocks noChangeAspect="1"/>
          </p:cNvPicPr>
          <p:nvPr/>
        </p:nvPicPr>
        <p:blipFill>
          <a:blip r:embed="rId2"/>
          <a:stretch>
            <a:fillRect/>
          </a:stretch>
        </p:blipFill>
        <p:spPr>
          <a:xfrm>
            <a:off x="4489938" y="1371474"/>
            <a:ext cx="6768123" cy="4662129"/>
          </a:xfrm>
          <a:prstGeom prst="rect">
            <a:avLst/>
          </a:prstGeom>
        </p:spPr>
      </p:pic>
    </p:spTree>
    <p:extLst>
      <p:ext uri="{BB962C8B-B14F-4D97-AF65-F5344CB8AC3E}">
        <p14:creationId xmlns:p14="http://schemas.microsoft.com/office/powerpoint/2010/main" val="20704758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C7F4A-1E22-41E8-A97B-7FEAB322DBFF}"/>
              </a:ext>
            </a:extLst>
          </p:cNvPr>
          <p:cNvSpPr>
            <a:spLocks noGrp="1"/>
          </p:cNvSpPr>
          <p:nvPr>
            <p:ph type="title"/>
          </p:nvPr>
        </p:nvSpPr>
        <p:spPr>
          <a:xfrm>
            <a:off x="1371600" y="795528"/>
            <a:ext cx="9293665" cy="1166056"/>
          </a:xfrm>
        </p:spPr>
        <p:txBody>
          <a:bodyPr>
            <a:normAutofit/>
          </a:bodyPr>
          <a:lstStyle/>
          <a:p>
            <a:r>
              <a:rPr lang="en-US" dirty="0"/>
              <a:t>Encapsulation &amp; access specifiers</a:t>
            </a:r>
          </a:p>
        </p:txBody>
      </p:sp>
      <p:sp>
        <p:nvSpPr>
          <p:cNvPr id="3" name="Content Placeholder 2">
            <a:extLst>
              <a:ext uri="{FF2B5EF4-FFF2-40B4-BE49-F238E27FC236}">
                <a16:creationId xmlns:a16="http://schemas.microsoft.com/office/drawing/2014/main" id="{480DD7E4-CFAC-41FB-B69B-DB62A6188196}"/>
              </a:ext>
            </a:extLst>
          </p:cNvPr>
          <p:cNvSpPr>
            <a:spLocks noGrp="1"/>
          </p:cNvSpPr>
          <p:nvPr>
            <p:ph idx="1"/>
          </p:nvPr>
        </p:nvSpPr>
        <p:spPr>
          <a:xfrm>
            <a:off x="1371600" y="2297879"/>
            <a:ext cx="9410896" cy="3773737"/>
          </a:xfrm>
        </p:spPr>
        <p:txBody>
          <a:bodyPr vert="horz" lIns="0" tIns="0" rIns="0" bIns="0" rtlCol="0" anchor="t">
            <a:normAutofit/>
          </a:bodyPr>
          <a:lstStyle/>
          <a:p>
            <a:r>
              <a:rPr lang="en-US" dirty="0">
                <a:ea typeface="+mn-lt"/>
                <a:cs typeface="+mn-lt"/>
              </a:rPr>
              <a:t>Java’s access specifiers are public, private, and protected.</a:t>
            </a:r>
          </a:p>
          <a:p>
            <a:r>
              <a:rPr lang="en-US" dirty="0">
                <a:ea typeface="+mn-lt"/>
                <a:cs typeface="+mn-lt"/>
              </a:rPr>
              <a:t>Java also defines a default access level.</a:t>
            </a:r>
          </a:p>
          <a:p>
            <a:r>
              <a:rPr lang="en-US" dirty="0">
                <a:ea typeface="+mn-lt"/>
                <a:cs typeface="+mn-lt"/>
              </a:rPr>
              <a:t>Encapsulation, you can control what parts of a program can access the members of a class.</a:t>
            </a:r>
          </a:p>
          <a:p>
            <a:r>
              <a:rPr lang="en-US" dirty="0">
                <a:ea typeface="+mn-lt"/>
                <a:cs typeface="+mn-lt"/>
              </a:rPr>
              <a:t>By controlling access, you can prevent misuse.</a:t>
            </a:r>
          </a:p>
        </p:txBody>
      </p:sp>
    </p:spTree>
    <p:extLst>
      <p:ext uri="{BB962C8B-B14F-4D97-AF65-F5344CB8AC3E}">
        <p14:creationId xmlns:p14="http://schemas.microsoft.com/office/powerpoint/2010/main" val="1288486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C7F4A-1E22-41E8-A97B-7FEAB322DBFF}"/>
              </a:ext>
            </a:extLst>
          </p:cNvPr>
          <p:cNvSpPr>
            <a:spLocks noGrp="1"/>
          </p:cNvSpPr>
          <p:nvPr>
            <p:ph type="title"/>
          </p:nvPr>
        </p:nvSpPr>
        <p:spPr>
          <a:xfrm>
            <a:off x="1371600" y="795528"/>
            <a:ext cx="9293665" cy="1166056"/>
          </a:xfrm>
        </p:spPr>
        <p:txBody>
          <a:bodyPr>
            <a:normAutofit/>
          </a:bodyPr>
          <a:lstStyle/>
          <a:p>
            <a:r>
              <a:rPr lang="en-US" dirty="0"/>
              <a:t>Encapsulation &amp; access specifiers</a:t>
            </a:r>
          </a:p>
        </p:txBody>
      </p:sp>
      <p:sp>
        <p:nvSpPr>
          <p:cNvPr id="3" name="Content Placeholder 2">
            <a:extLst>
              <a:ext uri="{FF2B5EF4-FFF2-40B4-BE49-F238E27FC236}">
                <a16:creationId xmlns:a16="http://schemas.microsoft.com/office/drawing/2014/main" id="{480DD7E4-CFAC-41FB-B69B-DB62A6188196}"/>
              </a:ext>
            </a:extLst>
          </p:cNvPr>
          <p:cNvSpPr>
            <a:spLocks noGrp="1"/>
          </p:cNvSpPr>
          <p:nvPr>
            <p:ph idx="1"/>
          </p:nvPr>
        </p:nvSpPr>
        <p:spPr>
          <a:xfrm>
            <a:off x="1371600" y="2590955"/>
            <a:ext cx="9410896" cy="3480661"/>
          </a:xfrm>
        </p:spPr>
        <p:txBody>
          <a:bodyPr vert="horz" lIns="0" tIns="0" rIns="0" bIns="0" rtlCol="0" anchor="t">
            <a:normAutofit/>
          </a:bodyPr>
          <a:lstStyle/>
          <a:p>
            <a:r>
              <a:rPr lang="en-US" dirty="0">
                <a:ea typeface="+mn-lt"/>
                <a:cs typeface="+mn-lt"/>
              </a:rPr>
              <a:t>Java provides the following access specifiers:</a:t>
            </a:r>
            <a:endParaRPr lang="en-US" dirty="0"/>
          </a:p>
        </p:txBody>
      </p:sp>
      <p:pic>
        <p:nvPicPr>
          <p:cNvPr id="4" name="Picture 4" descr="Graphical user interface, text&#10;&#10;Description automatically generated">
            <a:extLst>
              <a:ext uri="{FF2B5EF4-FFF2-40B4-BE49-F238E27FC236}">
                <a16:creationId xmlns:a16="http://schemas.microsoft.com/office/drawing/2014/main" id="{1FF9E9C7-092F-463B-BFD5-86579B18E1C4}"/>
              </a:ext>
            </a:extLst>
          </p:cNvPr>
          <p:cNvPicPr>
            <a:picLocks noChangeAspect="1"/>
          </p:cNvPicPr>
          <p:nvPr/>
        </p:nvPicPr>
        <p:blipFill>
          <a:blip r:embed="rId2"/>
          <a:stretch>
            <a:fillRect/>
          </a:stretch>
        </p:blipFill>
        <p:spPr>
          <a:xfrm>
            <a:off x="1373553" y="3222027"/>
            <a:ext cx="9630506" cy="1723023"/>
          </a:xfrm>
          <a:prstGeom prst="rect">
            <a:avLst/>
          </a:prstGeom>
        </p:spPr>
      </p:pic>
    </p:spTree>
    <p:extLst>
      <p:ext uri="{BB962C8B-B14F-4D97-AF65-F5344CB8AC3E}">
        <p14:creationId xmlns:p14="http://schemas.microsoft.com/office/powerpoint/2010/main" val="675890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74C7F4A-1E22-41E8-A97B-7FEAB322DBFF}"/>
              </a:ext>
            </a:extLst>
          </p:cNvPr>
          <p:cNvSpPr>
            <a:spLocks noGrp="1"/>
          </p:cNvSpPr>
          <p:nvPr>
            <p:ph type="title"/>
          </p:nvPr>
        </p:nvSpPr>
        <p:spPr>
          <a:xfrm>
            <a:off x="474243" y="681317"/>
            <a:ext cx="3236613" cy="3406187"/>
          </a:xfrm>
        </p:spPr>
        <p:txBody>
          <a:bodyPr vert="horz" lIns="0" tIns="0" rIns="0" bIns="0" rtlCol="0" anchor="b">
            <a:normAutofit/>
          </a:bodyPr>
          <a:lstStyle/>
          <a:p>
            <a:pPr algn="r"/>
            <a:r>
              <a:rPr lang="en-US" sz="1800" spc="750" dirty="0">
                <a:solidFill>
                  <a:schemeClr val="bg1"/>
                </a:solidFill>
              </a:rPr>
              <a:t>Encapsulation &amp; access specifiers</a:t>
            </a:r>
            <a:br>
              <a:rPr lang="en-US" sz="1800" spc="750" dirty="0">
                <a:solidFill>
                  <a:schemeClr val="bg1"/>
                </a:solidFill>
              </a:rPr>
            </a:br>
            <a:r>
              <a:rPr lang="en-US" sz="1800" spc="750" dirty="0">
                <a:solidFill>
                  <a:schemeClr val="bg1"/>
                </a:solidFill>
              </a:rPr>
              <a:t>-example code</a:t>
            </a:r>
          </a:p>
        </p:txBody>
      </p:sp>
      <p:pic>
        <p:nvPicPr>
          <p:cNvPr id="4" name="Picture 4" descr="Text&#10;&#10;Description automatically generated">
            <a:extLst>
              <a:ext uri="{FF2B5EF4-FFF2-40B4-BE49-F238E27FC236}">
                <a16:creationId xmlns:a16="http://schemas.microsoft.com/office/drawing/2014/main" id="{1B0FFC51-10DE-4816-9C41-2BF79984674E}"/>
              </a:ext>
            </a:extLst>
          </p:cNvPr>
          <p:cNvPicPr>
            <a:picLocks noGrp="1" noChangeAspect="1"/>
          </p:cNvPicPr>
          <p:nvPr>
            <p:ph idx="1"/>
          </p:nvPr>
        </p:nvPicPr>
        <p:blipFill>
          <a:blip r:embed="rId2"/>
          <a:stretch>
            <a:fillRect/>
          </a:stretch>
        </p:blipFill>
        <p:spPr>
          <a:xfrm>
            <a:off x="4690508" y="457200"/>
            <a:ext cx="6840360" cy="5951114"/>
          </a:xfrm>
          <a:prstGeom prst="rect">
            <a:avLst/>
          </a:prstGeom>
        </p:spPr>
      </p:pic>
    </p:spTree>
    <p:extLst>
      <p:ext uri="{BB962C8B-B14F-4D97-AF65-F5344CB8AC3E}">
        <p14:creationId xmlns:p14="http://schemas.microsoft.com/office/powerpoint/2010/main" val="6876819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74C7F4A-1E22-41E8-A97B-7FEAB322DBFF}"/>
              </a:ext>
            </a:extLst>
          </p:cNvPr>
          <p:cNvSpPr>
            <a:spLocks noGrp="1"/>
          </p:cNvSpPr>
          <p:nvPr>
            <p:ph type="title"/>
          </p:nvPr>
        </p:nvSpPr>
        <p:spPr>
          <a:xfrm>
            <a:off x="474243" y="681317"/>
            <a:ext cx="3236613" cy="3406187"/>
          </a:xfrm>
        </p:spPr>
        <p:txBody>
          <a:bodyPr vert="horz" lIns="0" tIns="0" rIns="0" bIns="0" rtlCol="0" anchor="b">
            <a:normAutofit/>
          </a:bodyPr>
          <a:lstStyle/>
          <a:p>
            <a:pPr algn="r"/>
            <a:r>
              <a:rPr lang="en-US" sz="1800" spc="750" dirty="0">
                <a:solidFill>
                  <a:schemeClr val="bg1"/>
                </a:solidFill>
              </a:rPr>
              <a:t>Encapsulation &amp; access specifiers</a:t>
            </a:r>
            <a:br>
              <a:rPr lang="en-US" sz="1800" spc="750" dirty="0">
                <a:solidFill>
                  <a:schemeClr val="bg1"/>
                </a:solidFill>
              </a:rPr>
            </a:br>
            <a:r>
              <a:rPr lang="en-US" sz="1800" spc="750" dirty="0">
                <a:solidFill>
                  <a:schemeClr val="bg1"/>
                </a:solidFill>
              </a:rPr>
              <a:t>-example code contd.</a:t>
            </a:r>
          </a:p>
        </p:txBody>
      </p:sp>
      <p:pic>
        <p:nvPicPr>
          <p:cNvPr id="6" name="Picture 6" descr="Text&#10;&#10;Description automatically generated">
            <a:extLst>
              <a:ext uri="{FF2B5EF4-FFF2-40B4-BE49-F238E27FC236}">
                <a16:creationId xmlns:a16="http://schemas.microsoft.com/office/drawing/2014/main" id="{A807B862-0C21-4BDF-8075-E1DB0E6F8C54}"/>
              </a:ext>
            </a:extLst>
          </p:cNvPr>
          <p:cNvPicPr>
            <a:picLocks noGrp="1" noChangeAspect="1"/>
          </p:cNvPicPr>
          <p:nvPr>
            <p:ph idx="1"/>
          </p:nvPr>
        </p:nvPicPr>
        <p:blipFill>
          <a:blip r:embed="rId2"/>
          <a:stretch>
            <a:fillRect/>
          </a:stretch>
        </p:blipFill>
        <p:spPr>
          <a:xfrm>
            <a:off x="4512784" y="861802"/>
            <a:ext cx="6977604" cy="5287967"/>
          </a:xfrm>
        </p:spPr>
      </p:pic>
    </p:spTree>
    <p:extLst>
      <p:ext uri="{BB962C8B-B14F-4D97-AF65-F5344CB8AC3E}">
        <p14:creationId xmlns:p14="http://schemas.microsoft.com/office/powerpoint/2010/main" val="11704274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C7F4A-1E22-41E8-A97B-7FEAB322DBFF}"/>
              </a:ext>
            </a:extLst>
          </p:cNvPr>
          <p:cNvSpPr>
            <a:spLocks noGrp="1"/>
          </p:cNvSpPr>
          <p:nvPr>
            <p:ph type="title"/>
          </p:nvPr>
        </p:nvSpPr>
        <p:spPr>
          <a:xfrm>
            <a:off x="1371600" y="795528"/>
            <a:ext cx="9293665" cy="1166056"/>
          </a:xfrm>
        </p:spPr>
        <p:txBody>
          <a:bodyPr>
            <a:normAutofit/>
          </a:bodyPr>
          <a:lstStyle/>
          <a:p>
            <a:r>
              <a:rPr lang="en-US" dirty="0"/>
              <a:t>Static keyword</a:t>
            </a:r>
          </a:p>
        </p:txBody>
      </p:sp>
      <p:sp>
        <p:nvSpPr>
          <p:cNvPr id="3" name="Content Placeholder 2">
            <a:extLst>
              <a:ext uri="{FF2B5EF4-FFF2-40B4-BE49-F238E27FC236}">
                <a16:creationId xmlns:a16="http://schemas.microsoft.com/office/drawing/2014/main" id="{480DD7E4-CFAC-41FB-B69B-DB62A6188196}"/>
              </a:ext>
            </a:extLst>
          </p:cNvPr>
          <p:cNvSpPr>
            <a:spLocks noGrp="1"/>
          </p:cNvSpPr>
          <p:nvPr>
            <p:ph idx="1"/>
          </p:nvPr>
        </p:nvSpPr>
        <p:spPr>
          <a:xfrm>
            <a:off x="1371600" y="2297879"/>
            <a:ext cx="9410896" cy="3773737"/>
          </a:xfrm>
        </p:spPr>
        <p:txBody>
          <a:bodyPr vert="horz" lIns="0" tIns="0" rIns="0" bIns="0" rtlCol="0" anchor="t">
            <a:normAutofit/>
          </a:bodyPr>
          <a:lstStyle/>
          <a:p>
            <a:r>
              <a:rPr lang="en-US" dirty="0">
                <a:ea typeface="+mn-lt"/>
                <a:cs typeface="+mn-lt"/>
              </a:rPr>
              <a:t>A static class member can be accessed without creating an object.</a:t>
            </a:r>
            <a:endParaRPr lang="en-US" dirty="0"/>
          </a:p>
          <a:p>
            <a:r>
              <a:rPr lang="en-US" dirty="0">
                <a:ea typeface="+mn-lt"/>
                <a:cs typeface="+mn-lt"/>
              </a:rPr>
              <a:t>You can declare both methods and variables to be static.</a:t>
            </a:r>
          </a:p>
          <a:p>
            <a:r>
              <a:rPr lang="en-US" dirty="0">
                <a:ea typeface="+mn-lt"/>
                <a:cs typeface="+mn-lt"/>
              </a:rPr>
              <a:t>main() is a common example.</a:t>
            </a:r>
          </a:p>
          <a:p>
            <a:r>
              <a:rPr lang="en-US" dirty="0">
                <a:ea typeface="+mn-lt"/>
                <a:cs typeface="+mn-lt"/>
              </a:rPr>
              <a:t>Methods declared as static have several restrictions:</a:t>
            </a:r>
          </a:p>
          <a:p>
            <a:pPr lvl="1"/>
            <a:r>
              <a:rPr lang="en-US" dirty="0">
                <a:ea typeface="+mn-lt"/>
                <a:cs typeface="+mn-lt"/>
              </a:rPr>
              <a:t>They can only call other static methods.</a:t>
            </a:r>
          </a:p>
          <a:p>
            <a:pPr lvl="1"/>
            <a:r>
              <a:rPr lang="en-US" dirty="0">
                <a:ea typeface="+mn-lt"/>
                <a:cs typeface="+mn-lt"/>
              </a:rPr>
              <a:t>They must only access static data.</a:t>
            </a:r>
          </a:p>
          <a:p>
            <a:pPr lvl="1"/>
            <a:r>
              <a:rPr lang="en-US" dirty="0">
                <a:ea typeface="+mn-lt"/>
                <a:cs typeface="+mn-lt"/>
              </a:rPr>
              <a:t>They cannot refer to this or super in any way.</a:t>
            </a:r>
            <a:endParaRPr lang="en-US" dirty="0"/>
          </a:p>
        </p:txBody>
      </p:sp>
    </p:spTree>
    <p:extLst>
      <p:ext uri="{BB962C8B-B14F-4D97-AF65-F5344CB8AC3E}">
        <p14:creationId xmlns:p14="http://schemas.microsoft.com/office/powerpoint/2010/main" val="26844371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9E0366DD-FBBA-453B-BB50-C8308BA396AD}"/>
              </a:ext>
            </a:extLst>
          </p:cNvPr>
          <p:cNvSpPr>
            <a:spLocks noGrp="1"/>
          </p:cNvSpPr>
          <p:nvPr>
            <p:ph type="title"/>
          </p:nvPr>
        </p:nvSpPr>
        <p:spPr>
          <a:xfrm>
            <a:off x="474243" y="681317"/>
            <a:ext cx="3236613" cy="3406187"/>
          </a:xfrm>
        </p:spPr>
        <p:txBody>
          <a:bodyPr vert="horz" lIns="0" tIns="0" rIns="0" bIns="0" rtlCol="0" anchor="b">
            <a:normAutofit/>
          </a:bodyPr>
          <a:lstStyle/>
          <a:p>
            <a:pPr algn="r"/>
            <a:r>
              <a:rPr lang="en-US" sz="3200" spc="750" dirty="0">
                <a:solidFill>
                  <a:schemeClr val="bg1"/>
                </a:solidFill>
              </a:rPr>
              <a:t>Static keyword</a:t>
            </a:r>
            <a:br>
              <a:rPr lang="en-US" sz="3200" spc="750" dirty="0">
                <a:solidFill>
                  <a:schemeClr val="bg1"/>
                </a:solidFill>
              </a:rPr>
            </a:br>
            <a:r>
              <a:rPr lang="en-US" sz="3200" spc="750" dirty="0">
                <a:solidFill>
                  <a:schemeClr val="bg1"/>
                </a:solidFill>
              </a:rPr>
              <a:t>-example code</a:t>
            </a:r>
          </a:p>
        </p:txBody>
      </p:sp>
      <p:pic>
        <p:nvPicPr>
          <p:cNvPr id="4" name="Picture 4" descr="Text&#10;&#10;Description automatically generated">
            <a:extLst>
              <a:ext uri="{FF2B5EF4-FFF2-40B4-BE49-F238E27FC236}">
                <a16:creationId xmlns:a16="http://schemas.microsoft.com/office/drawing/2014/main" id="{606A02A6-A548-4D5D-8BCB-A91581851F83}"/>
              </a:ext>
            </a:extLst>
          </p:cNvPr>
          <p:cNvPicPr>
            <a:picLocks noGrp="1" noChangeAspect="1"/>
          </p:cNvPicPr>
          <p:nvPr>
            <p:ph idx="1"/>
          </p:nvPr>
        </p:nvPicPr>
        <p:blipFill>
          <a:blip r:embed="rId2"/>
          <a:stretch>
            <a:fillRect/>
          </a:stretch>
        </p:blipFill>
        <p:spPr>
          <a:xfrm>
            <a:off x="4503619" y="898791"/>
            <a:ext cx="7214138" cy="5067932"/>
          </a:xfrm>
          <a:prstGeom prst="rect">
            <a:avLst/>
          </a:prstGeom>
        </p:spPr>
      </p:pic>
    </p:spTree>
    <p:extLst>
      <p:ext uri="{BB962C8B-B14F-4D97-AF65-F5344CB8AC3E}">
        <p14:creationId xmlns:p14="http://schemas.microsoft.com/office/powerpoint/2010/main" val="2975082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C7F4A-1E22-41E8-A97B-7FEAB322DBFF}"/>
              </a:ext>
            </a:extLst>
          </p:cNvPr>
          <p:cNvSpPr>
            <a:spLocks noGrp="1"/>
          </p:cNvSpPr>
          <p:nvPr>
            <p:ph type="title"/>
          </p:nvPr>
        </p:nvSpPr>
        <p:spPr>
          <a:xfrm>
            <a:off x="1371600" y="795528"/>
            <a:ext cx="10241280" cy="912056"/>
          </a:xfrm>
        </p:spPr>
        <p:txBody>
          <a:bodyPr/>
          <a:lstStyle/>
          <a:p>
            <a:r>
              <a:rPr lang="en-US" dirty="0"/>
              <a:t>class &amp; object</a:t>
            </a:r>
          </a:p>
        </p:txBody>
      </p:sp>
      <p:sp>
        <p:nvSpPr>
          <p:cNvPr id="3" name="Content Placeholder 2">
            <a:extLst>
              <a:ext uri="{FF2B5EF4-FFF2-40B4-BE49-F238E27FC236}">
                <a16:creationId xmlns:a16="http://schemas.microsoft.com/office/drawing/2014/main" id="{480DD7E4-CFAC-41FB-B69B-DB62A6188196}"/>
              </a:ext>
            </a:extLst>
          </p:cNvPr>
          <p:cNvSpPr>
            <a:spLocks noGrp="1"/>
          </p:cNvSpPr>
          <p:nvPr>
            <p:ph idx="1"/>
          </p:nvPr>
        </p:nvSpPr>
        <p:spPr>
          <a:xfrm>
            <a:off x="1371600" y="2112264"/>
            <a:ext cx="9072303" cy="3959352"/>
          </a:xfrm>
        </p:spPr>
        <p:txBody>
          <a:bodyPr vert="horz" lIns="0" tIns="0" rIns="0" bIns="0" rtlCol="0" anchor="t">
            <a:normAutofit/>
          </a:bodyPr>
          <a:lstStyle/>
          <a:p>
            <a:r>
              <a:rPr lang="en-US" dirty="0">
                <a:ea typeface="+mn-lt"/>
                <a:cs typeface="+mn-lt"/>
              </a:rPr>
              <a:t>A class is a template for an object. </a:t>
            </a:r>
          </a:p>
          <a:p>
            <a:r>
              <a:rPr lang="en-US" dirty="0">
                <a:ea typeface="+mn-lt"/>
                <a:cs typeface="+mn-lt"/>
              </a:rPr>
              <a:t>A class is a blueprint.</a:t>
            </a:r>
          </a:p>
          <a:p>
            <a:r>
              <a:rPr lang="en-US" dirty="0">
                <a:ea typeface="+mn-lt"/>
                <a:cs typeface="+mn-lt"/>
              </a:rPr>
              <a:t>An object is an instance of a class.</a:t>
            </a:r>
            <a:endParaRPr lang="en-US" dirty="0"/>
          </a:p>
          <a:p>
            <a:r>
              <a:rPr lang="en-US" dirty="0">
                <a:ea typeface="+mn-lt"/>
                <a:cs typeface="+mn-lt"/>
              </a:rPr>
              <a:t>Objects in a  program can  represent real world things or abstractions e.g. automobiles, houses and employees.</a:t>
            </a:r>
          </a:p>
          <a:p>
            <a:endParaRPr lang="en-US" dirty="0"/>
          </a:p>
          <a:p>
            <a:endParaRPr lang="en-US" dirty="0">
              <a:ea typeface="+mn-lt"/>
              <a:cs typeface="+mn-lt"/>
            </a:endParaRPr>
          </a:p>
          <a:p>
            <a:endParaRPr lang="en-US" dirty="0"/>
          </a:p>
        </p:txBody>
      </p:sp>
    </p:spTree>
    <p:extLst>
      <p:ext uri="{BB962C8B-B14F-4D97-AF65-F5344CB8AC3E}">
        <p14:creationId xmlns:p14="http://schemas.microsoft.com/office/powerpoint/2010/main" val="3532427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C7F4A-1E22-41E8-A97B-7FEAB322DBFF}"/>
              </a:ext>
            </a:extLst>
          </p:cNvPr>
          <p:cNvSpPr>
            <a:spLocks noGrp="1"/>
          </p:cNvSpPr>
          <p:nvPr>
            <p:ph type="title"/>
          </p:nvPr>
        </p:nvSpPr>
        <p:spPr>
          <a:xfrm>
            <a:off x="1371600" y="795528"/>
            <a:ext cx="9293665" cy="1166056"/>
          </a:xfrm>
        </p:spPr>
        <p:txBody>
          <a:bodyPr>
            <a:normAutofit/>
          </a:bodyPr>
          <a:lstStyle/>
          <a:p>
            <a:r>
              <a:rPr lang="en-US" dirty="0"/>
              <a:t>Static block</a:t>
            </a:r>
          </a:p>
        </p:txBody>
      </p:sp>
      <p:sp>
        <p:nvSpPr>
          <p:cNvPr id="3" name="Content Placeholder 2">
            <a:extLst>
              <a:ext uri="{FF2B5EF4-FFF2-40B4-BE49-F238E27FC236}">
                <a16:creationId xmlns:a16="http://schemas.microsoft.com/office/drawing/2014/main" id="{480DD7E4-CFAC-41FB-B69B-DB62A6188196}"/>
              </a:ext>
            </a:extLst>
          </p:cNvPr>
          <p:cNvSpPr>
            <a:spLocks noGrp="1"/>
          </p:cNvSpPr>
          <p:nvPr>
            <p:ph idx="1"/>
          </p:nvPr>
        </p:nvSpPr>
        <p:spPr>
          <a:xfrm>
            <a:off x="1371600" y="2297879"/>
            <a:ext cx="9410896" cy="3773737"/>
          </a:xfrm>
        </p:spPr>
        <p:txBody>
          <a:bodyPr vert="horz" lIns="0" tIns="0" rIns="0" bIns="0" rtlCol="0" anchor="t">
            <a:normAutofit/>
          </a:bodyPr>
          <a:lstStyle/>
          <a:p>
            <a:r>
              <a:rPr lang="en-US">
                <a:ea typeface="+mn-lt"/>
                <a:cs typeface="+mn-lt"/>
              </a:rPr>
              <a:t>Static blocks are also called Static initialization blocks.</a:t>
            </a:r>
          </a:p>
          <a:p>
            <a:r>
              <a:rPr lang="en-US" dirty="0">
                <a:ea typeface="+mn-lt"/>
                <a:cs typeface="+mn-lt"/>
              </a:rPr>
              <a:t>A static initialization block is a normal block of code enclosed in braces, { }, and preceded by the static keyword.</a:t>
            </a:r>
          </a:p>
          <a:p>
            <a:pPr marL="457200" lvl="1" indent="0">
              <a:buNone/>
            </a:pPr>
            <a:r>
              <a:rPr lang="en-US" sz="2400" dirty="0">
                <a:ea typeface="+mn-lt"/>
                <a:cs typeface="+mn-lt"/>
              </a:rPr>
              <a:t>static{</a:t>
            </a:r>
            <a:endParaRPr lang="en-US" sz="2400" dirty="0"/>
          </a:p>
          <a:p>
            <a:pPr marL="457200" lvl="1" indent="0">
              <a:buNone/>
            </a:pPr>
            <a:r>
              <a:rPr lang="en-US" sz="2400" dirty="0">
                <a:ea typeface="+mn-lt"/>
                <a:cs typeface="+mn-lt"/>
              </a:rPr>
              <a:t>     // whatever code is needed for initialization goes here</a:t>
            </a:r>
            <a:endParaRPr lang="en-US" sz="2400"/>
          </a:p>
          <a:p>
            <a:pPr marL="457200" lvl="1" indent="0">
              <a:buNone/>
            </a:pPr>
            <a:r>
              <a:rPr lang="en-US" sz="2400" dirty="0">
                <a:ea typeface="+mn-lt"/>
                <a:cs typeface="+mn-lt"/>
              </a:rPr>
              <a:t>}</a:t>
            </a:r>
            <a:endParaRPr lang="en-US" sz="2400"/>
          </a:p>
        </p:txBody>
      </p:sp>
    </p:spTree>
    <p:extLst>
      <p:ext uri="{BB962C8B-B14F-4D97-AF65-F5344CB8AC3E}">
        <p14:creationId xmlns:p14="http://schemas.microsoft.com/office/powerpoint/2010/main" val="6939886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C7F4A-1E22-41E8-A97B-7FEAB322DBFF}"/>
              </a:ext>
            </a:extLst>
          </p:cNvPr>
          <p:cNvSpPr>
            <a:spLocks noGrp="1"/>
          </p:cNvSpPr>
          <p:nvPr>
            <p:ph type="title"/>
          </p:nvPr>
        </p:nvSpPr>
        <p:spPr>
          <a:xfrm>
            <a:off x="1371600" y="795528"/>
            <a:ext cx="9293665" cy="1166056"/>
          </a:xfrm>
        </p:spPr>
        <p:txBody>
          <a:bodyPr>
            <a:normAutofit/>
          </a:bodyPr>
          <a:lstStyle/>
          <a:p>
            <a:r>
              <a:rPr lang="en-US" dirty="0"/>
              <a:t>Introducing math class</a:t>
            </a:r>
          </a:p>
        </p:txBody>
      </p:sp>
      <p:sp>
        <p:nvSpPr>
          <p:cNvPr id="3" name="Content Placeholder 2">
            <a:extLst>
              <a:ext uri="{FF2B5EF4-FFF2-40B4-BE49-F238E27FC236}">
                <a16:creationId xmlns:a16="http://schemas.microsoft.com/office/drawing/2014/main" id="{480DD7E4-CFAC-41FB-B69B-DB62A6188196}"/>
              </a:ext>
            </a:extLst>
          </p:cNvPr>
          <p:cNvSpPr>
            <a:spLocks noGrp="1"/>
          </p:cNvSpPr>
          <p:nvPr>
            <p:ph idx="1"/>
          </p:nvPr>
        </p:nvSpPr>
        <p:spPr>
          <a:xfrm>
            <a:off x="1371600" y="2669109"/>
            <a:ext cx="9410896" cy="3402507"/>
          </a:xfrm>
        </p:spPr>
        <p:txBody>
          <a:bodyPr vert="horz" lIns="0" tIns="0" rIns="0" bIns="0" rtlCol="0" anchor="t">
            <a:normAutofit/>
          </a:bodyPr>
          <a:lstStyle/>
          <a:p>
            <a:r>
              <a:rPr lang="en-US" dirty="0">
                <a:ea typeface="+mn-lt"/>
                <a:cs typeface="+mn-lt"/>
              </a:rPr>
              <a:t>The </a:t>
            </a:r>
            <a:r>
              <a:rPr lang="en-US" dirty="0" err="1">
                <a:ea typeface="+mn-lt"/>
                <a:cs typeface="+mn-lt"/>
              </a:rPr>
              <a:t>java.lang.Math</a:t>
            </a:r>
            <a:r>
              <a:rPr lang="en-US" dirty="0">
                <a:ea typeface="+mn-lt"/>
                <a:cs typeface="+mn-lt"/>
              </a:rPr>
              <a:t> class contains methods for performing basic numeric operations such as the elementary exponential, logarithm, square root, and trigonometric functions.</a:t>
            </a:r>
          </a:p>
          <a:p>
            <a:r>
              <a:rPr lang="en-US" dirty="0">
                <a:ea typeface="+mn-lt"/>
                <a:cs typeface="+mn-lt"/>
              </a:rPr>
              <a:t>Access these functions without making the object as they are all declared static.</a:t>
            </a:r>
          </a:p>
          <a:p>
            <a:pPr lvl="1" indent="0"/>
            <a:r>
              <a:rPr lang="en-US" dirty="0">
                <a:ea typeface="+mn-lt"/>
                <a:cs typeface="+mn-lt"/>
              </a:rPr>
              <a:t>E.g. </a:t>
            </a:r>
            <a:r>
              <a:rPr lang="en-US" dirty="0" err="1">
                <a:ea typeface="+mn-lt"/>
                <a:cs typeface="+mn-lt"/>
              </a:rPr>
              <a:t>Math.method</a:t>
            </a:r>
            <a:r>
              <a:rPr lang="en-US" dirty="0">
                <a:ea typeface="+mn-lt"/>
                <a:cs typeface="+mn-lt"/>
              </a:rPr>
              <a:t>(</a:t>
            </a:r>
            <a:r>
              <a:rPr lang="en-US" dirty="0" err="1">
                <a:ea typeface="+mn-lt"/>
                <a:cs typeface="+mn-lt"/>
              </a:rPr>
              <a:t>arg</a:t>
            </a:r>
            <a:r>
              <a:rPr lang="en-US" dirty="0">
                <a:ea typeface="+mn-lt"/>
                <a:cs typeface="+mn-lt"/>
              </a:rPr>
              <a:t>)</a:t>
            </a:r>
            <a:endParaRPr lang="en-US"/>
          </a:p>
        </p:txBody>
      </p:sp>
    </p:spTree>
    <p:extLst>
      <p:ext uri="{BB962C8B-B14F-4D97-AF65-F5344CB8AC3E}">
        <p14:creationId xmlns:p14="http://schemas.microsoft.com/office/powerpoint/2010/main" val="41758172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4C7F4A-1E22-41E8-A97B-7FEAB322DBFF}"/>
              </a:ext>
            </a:extLst>
          </p:cNvPr>
          <p:cNvSpPr>
            <a:spLocks noGrp="1"/>
          </p:cNvSpPr>
          <p:nvPr>
            <p:ph type="title"/>
          </p:nvPr>
        </p:nvSpPr>
        <p:spPr>
          <a:xfrm>
            <a:off x="1371600" y="457200"/>
            <a:ext cx="4911393" cy="1556724"/>
          </a:xfrm>
        </p:spPr>
        <p:txBody>
          <a:bodyPr anchor="b">
            <a:normAutofit/>
          </a:bodyPr>
          <a:lstStyle/>
          <a:p>
            <a:r>
              <a:rPr lang="en-US" dirty="0"/>
              <a:t>Code it now!</a:t>
            </a:r>
          </a:p>
        </p:txBody>
      </p:sp>
      <p:sp>
        <p:nvSpPr>
          <p:cNvPr id="3" name="Content Placeholder 2">
            <a:extLst>
              <a:ext uri="{FF2B5EF4-FFF2-40B4-BE49-F238E27FC236}">
                <a16:creationId xmlns:a16="http://schemas.microsoft.com/office/drawing/2014/main" id="{480DD7E4-CFAC-41FB-B69B-DB62A6188196}"/>
              </a:ext>
            </a:extLst>
          </p:cNvPr>
          <p:cNvSpPr>
            <a:spLocks noGrp="1"/>
          </p:cNvSpPr>
          <p:nvPr>
            <p:ph idx="1"/>
          </p:nvPr>
        </p:nvSpPr>
        <p:spPr>
          <a:xfrm>
            <a:off x="1371601" y="2345635"/>
            <a:ext cx="6738238" cy="3583940"/>
          </a:xfrm>
        </p:spPr>
        <p:txBody>
          <a:bodyPr vert="horz" lIns="0" tIns="0" rIns="0" bIns="0" rtlCol="0" anchor="t">
            <a:noAutofit/>
          </a:bodyPr>
          <a:lstStyle/>
          <a:p>
            <a:pPr>
              <a:lnSpc>
                <a:spcPct val="110000"/>
              </a:lnSpc>
            </a:pPr>
            <a:r>
              <a:rPr lang="en-US" sz="1800" dirty="0">
                <a:ea typeface="+mn-lt"/>
                <a:cs typeface="+mn-lt"/>
              </a:rPr>
              <a:t>Consider a right-angle triangle like this one. Write a java class with three instance variables hypotenuse, perpendicular and base. Create two overloaded constructors for initializing these lengths including a default constructor that gives default values.</a:t>
            </a:r>
            <a:endParaRPr lang="en-US" sz="1800" dirty="0"/>
          </a:p>
          <a:p>
            <a:pPr>
              <a:lnSpc>
                <a:spcPct val="110000"/>
              </a:lnSpc>
            </a:pPr>
            <a:r>
              <a:rPr lang="en-US" sz="1800" dirty="0">
                <a:ea typeface="+mn-lt"/>
                <a:cs typeface="+mn-lt"/>
              </a:rPr>
              <a:t>Create three functions,</a:t>
            </a:r>
          </a:p>
          <a:p>
            <a:pPr lvl="1" indent="0">
              <a:lnSpc>
                <a:spcPct val="110000"/>
              </a:lnSpc>
            </a:pPr>
            <a:r>
              <a:rPr lang="en-US" sz="1800" dirty="0">
                <a:ea typeface="+mn-lt"/>
                <a:cs typeface="+mn-lt"/>
              </a:rPr>
              <a:t>   </a:t>
            </a:r>
            <a:r>
              <a:rPr lang="en-US" sz="1800" dirty="0" err="1">
                <a:ea typeface="+mn-lt"/>
                <a:cs typeface="+mn-lt"/>
              </a:rPr>
              <a:t>getHyp</a:t>
            </a:r>
            <a:r>
              <a:rPr lang="en-US" sz="1800" dirty="0">
                <a:ea typeface="+mn-lt"/>
                <a:cs typeface="+mn-lt"/>
              </a:rPr>
              <a:t>(double , double) returns </a:t>
            </a:r>
            <a:r>
              <a:rPr lang="en-US" sz="1800" dirty="0" err="1">
                <a:ea typeface="+mn-lt"/>
                <a:cs typeface="+mn-lt"/>
              </a:rPr>
              <a:t>hyp</a:t>
            </a:r>
            <a:r>
              <a:rPr lang="en-US" sz="1800" dirty="0">
                <a:ea typeface="+mn-lt"/>
                <a:cs typeface="+mn-lt"/>
              </a:rPr>
              <a:t> after calculation,</a:t>
            </a:r>
          </a:p>
          <a:p>
            <a:pPr lvl="1" indent="0">
              <a:lnSpc>
                <a:spcPct val="110000"/>
              </a:lnSpc>
            </a:pPr>
            <a:r>
              <a:rPr lang="en-US" sz="1800" dirty="0">
                <a:ea typeface="+mn-lt"/>
                <a:cs typeface="+mn-lt"/>
              </a:rPr>
              <a:t>   </a:t>
            </a:r>
            <a:r>
              <a:rPr lang="en-US" sz="1800" dirty="0" err="1">
                <a:ea typeface="+mn-lt"/>
                <a:cs typeface="+mn-lt"/>
              </a:rPr>
              <a:t>getPerp</a:t>
            </a:r>
            <a:r>
              <a:rPr lang="en-US" sz="1800" dirty="0">
                <a:ea typeface="+mn-lt"/>
                <a:cs typeface="+mn-lt"/>
              </a:rPr>
              <a:t>(double, double) returns perp after calculation,</a:t>
            </a:r>
            <a:endParaRPr lang="en-US" sz="1800" dirty="0"/>
          </a:p>
          <a:p>
            <a:pPr lvl="1" indent="0">
              <a:lnSpc>
                <a:spcPct val="110000"/>
              </a:lnSpc>
            </a:pPr>
            <a:r>
              <a:rPr lang="en-US" sz="1800" dirty="0">
                <a:ea typeface="+mn-lt"/>
                <a:cs typeface="+mn-lt"/>
              </a:rPr>
              <a:t>   </a:t>
            </a:r>
            <a:r>
              <a:rPr lang="en-US" sz="1800" dirty="0" err="1">
                <a:ea typeface="+mn-lt"/>
                <a:cs typeface="+mn-lt"/>
              </a:rPr>
              <a:t>getBase</a:t>
            </a:r>
            <a:r>
              <a:rPr lang="en-US" sz="1800" dirty="0">
                <a:ea typeface="+mn-lt"/>
                <a:cs typeface="+mn-lt"/>
              </a:rPr>
              <a:t>(double, double) returns base after calculation.</a:t>
            </a:r>
          </a:p>
        </p:txBody>
      </p:sp>
      <p:pic>
        <p:nvPicPr>
          <p:cNvPr id="4" name="Picture 4" descr="Diagram&#10;&#10;Description automatically generated">
            <a:extLst>
              <a:ext uri="{FF2B5EF4-FFF2-40B4-BE49-F238E27FC236}">
                <a16:creationId xmlns:a16="http://schemas.microsoft.com/office/drawing/2014/main" id="{13FEDA13-EFBF-4B1E-A8C4-82BEDF8D5560}"/>
              </a:ext>
            </a:extLst>
          </p:cNvPr>
          <p:cNvPicPr>
            <a:picLocks noChangeAspect="1"/>
          </p:cNvPicPr>
          <p:nvPr/>
        </p:nvPicPr>
        <p:blipFill>
          <a:blip r:embed="rId2"/>
          <a:stretch>
            <a:fillRect/>
          </a:stretch>
        </p:blipFill>
        <p:spPr>
          <a:xfrm>
            <a:off x="8403100" y="2722348"/>
            <a:ext cx="3097239" cy="2466080"/>
          </a:xfrm>
          <a:prstGeom prst="rect">
            <a:avLst/>
          </a:prstGeom>
        </p:spPr>
      </p:pic>
      <p:sp>
        <p:nvSpPr>
          <p:cNvPr id="11" name="Rectangle 10">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63154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4C7F4A-1E22-41E8-A97B-7FEAB322DBFF}"/>
              </a:ext>
            </a:extLst>
          </p:cNvPr>
          <p:cNvSpPr>
            <a:spLocks noGrp="1"/>
          </p:cNvSpPr>
          <p:nvPr>
            <p:ph type="title"/>
          </p:nvPr>
        </p:nvSpPr>
        <p:spPr>
          <a:xfrm>
            <a:off x="1371600" y="457200"/>
            <a:ext cx="4911393" cy="1556724"/>
          </a:xfrm>
        </p:spPr>
        <p:txBody>
          <a:bodyPr anchor="b">
            <a:normAutofit/>
          </a:bodyPr>
          <a:lstStyle/>
          <a:p>
            <a:r>
              <a:rPr lang="en-US" dirty="0"/>
              <a:t>Code it now!</a:t>
            </a:r>
          </a:p>
        </p:txBody>
      </p:sp>
      <p:sp>
        <p:nvSpPr>
          <p:cNvPr id="3" name="Content Placeholder 2">
            <a:extLst>
              <a:ext uri="{FF2B5EF4-FFF2-40B4-BE49-F238E27FC236}">
                <a16:creationId xmlns:a16="http://schemas.microsoft.com/office/drawing/2014/main" id="{480DD7E4-CFAC-41FB-B69B-DB62A6188196}"/>
              </a:ext>
            </a:extLst>
          </p:cNvPr>
          <p:cNvSpPr>
            <a:spLocks noGrp="1"/>
          </p:cNvSpPr>
          <p:nvPr>
            <p:ph idx="1"/>
          </p:nvPr>
        </p:nvSpPr>
        <p:spPr>
          <a:xfrm>
            <a:off x="1371601" y="2668019"/>
            <a:ext cx="6738238" cy="3261556"/>
          </a:xfrm>
        </p:spPr>
        <p:txBody>
          <a:bodyPr vert="horz" lIns="0" tIns="0" rIns="0" bIns="0" rtlCol="0" anchor="t">
            <a:noAutofit/>
          </a:bodyPr>
          <a:lstStyle/>
          <a:p>
            <a:r>
              <a:rPr lang="en-US" sz="1800" dirty="0">
                <a:ea typeface="+mn-lt"/>
                <a:cs typeface="+mn-lt"/>
              </a:rPr>
              <a:t>Overload the functions in the previous slides:</a:t>
            </a:r>
          </a:p>
          <a:p>
            <a:pPr lvl="1" indent="0"/>
            <a:r>
              <a:rPr lang="en-US" sz="1800" dirty="0">
                <a:ea typeface="+mn-lt"/>
                <a:cs typeface="+mn-lt"/>
              </a:rPr>
              <a:t>  </a:t>
            </a:r>
            <a:r>
              <a:rPr lang="en-US" sz="1800" dirty="0" err="1">
                <a:ea typeface="+mn-lt"/>
                <a:cs typeface="+mn-lt"/>
              </a:rPr>
              <a:t>getHyp</a:t>
            </a:r>
            <a:r>
              <a:rPr lang="en-US" sz="1800" dirty="0">
                <a:ea typeface="+mn-lt"/>
                <a:cs typeface="+mn-lt"/>
              </a:rPr>
              <a:t>(double length, double angle)</a:t>
            </a:r>
            <a:endParaRPr lang="en-US" dirty="0">
              <a:ea typeface="+mn-lt"/>
              <a:cs typeface="+mn-lt"/>
            </a:endParaRPr>
          </a:p>
          <a:p>
            <a:pPr lvl="1" indent="0"/>
            <a:r>
              <a:rPr lang="en-US" sz="1800" dirty="0">
                <a:ea typeface="+mn-lt"/>
                <a:cs typeface="+mn-lt"/>
              </a:rPr>
              <a:t>  </a:t>
            </a:r>
            <a:r>
              <a:rPr lang="en-US" sz="1800" dirty="0" err="1">
                <a:ea typeface="+mn-lt"/>
                <a:cs typeface="+mn-lt"/>
              </a:rPr>
              <a:t>getBase</a:t>
            </a:r>
            <a:r>
              <a:rPr lang="en-US" sz="1800" dirty="0">
                <a:ea typeface="+mn-lt"/>
                <a:cs typeface="+mn-lt"/>
              </a:rPr>
              <a:t>(double length, double angle)</a:t>
            </a:r>
            <a:endParaRPr lang="en-US" dirty="0">
              <a:ea typeface="+mn-lt"/>
              <a:cs typeface="+mn-lt"/>
            </a:endParaRPr>
          </a:p>
          <a:p>
            <a:pPr lvl="1" indent="0"/>
            <a:r>
              <a:rPr lang="en-US" sz="1800" dirty="0">
                <a:ea typeface="+mn-lt"/>
                <a:cs typeface="+mn-lt"/>
              </a:rPr>
              <a:t>  </a:t>
            </a:r>
            <a:r>
              <a:rPr lang="en-US" sz="1800" dirty="0" err="1">
                <a:ea typeface="+mn-lt"/>
                <a:cs typeface="+mn-lt"/>
              </a:rPr>
              <a:t>getPerp</a:t>
            </a:r>
            <a:r>
              <a:rPr lang="en-US" sz="1800" dirty="0">
                <a:ea typeface="+mn-lt"/>
                <a:cs typeface="+mn-lt"/>
              </a:rPr>
              <a:t>(double length, double angle)</a:t>
            </a:r>
            <a:endParaRPr lang="en-US" dirty="0">
              <a:ea typeface="+mn-lt"/>
              <a:cs typeface="+mn-lt"/>
            </a:endParaRPr>
          </a:p>
          <a:p>
            <a:r>
              <a:rPr lang="en-US" sz="1800" dirty="0">
                <a:ea typeface="+mn-lt"/>
                <a:cs typeface="+mn-lt"/>
              </a:rPr>
              <a:t>Each function must return the side after taking length and angle</a:t>
            </a:r>
            <a:endParaRPr lang="en-US" dirty="0"/>
          </a:p>
        </p:txBody>
      </p:sp>
      <p:pic>
        <p:nvPicPr>
          <p:cNvPr id="4" name="Picture 4" descr="Diagram&#10;&#10;Description automatically generated">
            <a:extLst>
              <a:ext uri="{FF2B5EF4-FFF2-40B4-BE49-F238E27FC236}">
                <a16:creationId xmlns:a16="http://schemas.microsoft.com/office/drawing/2014/main" id="{13FEDA13-EFBF-4B1E-A8C4-82BEDF8D5560}"/>
              </a:ext>
            </a:extLst>
          </p:cNvPr>
          <p:cNvPicPr>
            <a:picLocks noChangeAspect="1"/>
          </p:cNvPicPr>
          <p:nvPr/>
        </p:nvPicPr>
        <p:blipFill>
          <a:blip r:embed="rId2"/>
          <a:stretch>
            <a:fillRect/>
          </a:stretch>
        </p:blipFill>
        <p:spPr>
          <a:xfrm>
            <a:off x="8403100" y="2722348"/>
            <a:ext cx="3097239" cy="2466080"/>
          </a:xfrm>
          <a:prstGeom prst="rect">
            <a:avLst/>
          </a:prstGeom>
        </p:spPr>
      </p:pic>
      <p:sp>
        <p:nvSpPr>
          <p:cNvPr id="11" name="Rectangle 10">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06708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C7F4A-1E22-41E8-A97B-7FEAB322DBFF}"/>
              </a:ext>
            </a:extLst>
          </p:cNvPr>
          <p:cNvSpPr>
            <a:spLocks noGrp="1"/>
          </p:cNvSpPr>
          <p:nvPr>
            <p:ph type="title"/>
          </p:nvPr>
        </p:nvSpPr>
        <p:spPr>
          <a:xfrm>
            <a:off x="1371600" y="795528"/>
            <a:ext cx="9293665" cy="1166056"/>
          </a:xfrm>
        </p:spPr>
        <p:txBody>
          <a:bodyPr>
            <a:normAutofit/>
          </a:bodyPr>
          <a:lstStyle/>
          <a:p>
            <a:r>
              <a:rPr lang="en-US" dirty="0"/>
              <a:t>Final keyword</a:t>
            </a:r>
          </a:p>
        </p:txBody>
      </p:sp>
      <p:sp>
        <p:nvSpPr>
          <p:cNvPr id="3" name="Content Placeholder 2">
            <a:extLst>
              <a:ext uri="{FF2B5EF4-FFF2-40B4-BE49-F238E27FC236}">
                <a16:creationId xmlns:a16="http://schemas.microsoft.com/office/drawing/2014/main" id="{480DD7E4-CFAC-41FB-B69B-DB62A6188196}"/>
              </a:ext>
            </a:extLst>
          </p:cNvPr>
          <p:cNvSpPr>
            <a:spLocks noGrp="1"/>
          </p:cNvSpPr>
          <p:nvPr>
            <p:ph idx="1"/>
          </p:nvPr>
        </p:nvSpPr>
        <p:spPr>
          <a:xfrm>
            <a:off x="1371600" y="2590955"/>
            <a:ext cx="9410896" cy="3480661"/>
          </a:xfrm>
        </p:spPr>
        <p:txBody>
          <a:bodyPr vert="horz" lIns="0" tIns="0" rIns="0" bIns="0" rtlCol="0" anchor="t">
            <a:normAutofit/>
          </a:bodyPr>
          <a:lstStyle/>
          <a:p>
            <a:r>
              <a:rPr lang="en-US" dirty="0">
                <a:ea typeface="+mn-lt"/>
                <a:cs typeface="+mn-lt"/>
              </a:rPr>
              <a:t>Doing so prevents its contents from being modified.</a:t>
            </a:r>
          </a:p>
          <a:p>
            <a:r>
              <a:rPr lang="en-US" dirty="0">
                <a:ea typeface="+mn-lt"/>
                <a:cs typeface="+mn-lt"/>
              </a:rPr>
              <a:t>This means that you must initialize a final variable when it is declared.</a:t>
            </a:r>
          </a:p>
          <a:p>
            <a:r>
              <a:rPr lang="en-US" dirty="0">
                <a:ea typeface="+mn-lt"/>
                <a:cs typeface="+mn-lt"/>
              </a:rPr>
              <a:t>It is a common coding convention to choose all uppercase identifiers for final variables</a:t>
            </a:r>
            <a:endParaRPr lang="en-US" dirty="0"/>
          </a:p>
          <a:p>
            <a:pPr lvl="1" indent="0">
              <a:buNone/>
            </a:pPr>
            <a:r>
              <a:rPr lang="en-US" sz="2400" b="1" dirty="0">
                <a:ea typeface="+mn-lt"/>
                <a:cs typeface="+mn-lt"/>
              </a:rPr>
              <a:t>                         final double PI = 3.142;</a:t>
            </a:r>
            <a:endParaRPr lang="en-US" sz="2400" b="1" dirty="0"/>
          </a:p>
        </p:txBody>
      </p:sp>
    </p:spTree>
    <p:extLst>
      <p:ext uri="{BB962C8B-B14F-4D97-AF65-F5344CB8AC3E}">
        <p14:creationId xmlns:p14="http://schemas.microsoft.com/office/powerpoint/2010/main" val="11990682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C7F4A-1E22-41E8-A97B-7FEAB322DBFF}"/>
              </a:ext>
            </a:extLst>
          </p:cNvPr>
          <p:cNvSpPr>
            <a:spLocks noGrp="1"/>
          </p:cNvSpPr>
          <p:nvPr>
            <p:ph type="title"/>
          </p:nvPr>
        </p:nvSpPr>
        <p:spPr>
          <a:xfrm>
            <a:off x="1371600" y="795528"/>
            <a:ext cx="9293665" cy="667826"/>
          </a:xfrm>
        </p:spPr>
        <p:txBody>
          <a:bodyPr>
            <a:normAutofit/>
          </a:bodyPr>
          <a:lstStyle/>
          <a:p>
            <a:r>
              <a:rPr lang="en-US" dirty="0"/>
              <a:t>Nested or inner class</a:t>
            </a:r>
          </a:p>
        </p:txBody>
      </p:sp>
      <p:sp>
        <p:nvSpPr>
          <p:cNvPr id="3" name="Content Placeholder 2">
            <a:extLst>
              <a:ext uri="{FF2B5EF4-FFF2-40B4-BE49-F238E27FC236}">
                <a16:creationId xmlns:a16="http://schemas.microsoft.com/office/drawing/2014/main" id="{480DD7E4-CFAC-41FB-B69B-DB62A6188196}"/>
              </a:ext>
            </a:extLst>
          </p:cNvPr>
          <p:cNvSpPr>
            <a:spLocks noGrp="1"/>
          </p:cNvSpPr>
          <p:nvPr>
            <p:ph idx="1"/>
          </p:nvPr>
        </p:nvSpPr>
        <p:spPr>
          <a:xfrm>
            <a:off x="1371600" y="2004802"/>
            <a:ext cx="9410896" cy="4066814"/>
          </a:xfrm>
        </p:spPr>
        <p:txBody>
          <a:bodyPr vert="horz" lIns="0" tIns="0" rIns="0" bIns="0" rtlCol="0" anchor="t">
            <a:normAutofit fontScale="92500" lnSpcReduction="10000"/>
          </a:bodyPr>
          <a:lstStyle/>
          <a:p>
            <a:r>
              <a:rPr lang="en-US" dirty="0">
                <a:ea typeface="+mn-lt"/>
                <a:cs typeface="+mn-lt"/>
              </a:rPr>
              <a:t>You can put the definition of one class inside the definition of another class.</a:t>
            </a:r>
          </a:p>
          <a:p>
            <a:r>
              <a:rPr lang="en-US" dirty="0">
                <a:ea typeface="+mn-lt"/>
                <a:cs typeface="+mn-lt"/>
              </a:rPr>
              <a:t>The inside class is called a nested class.</a:t>
            </a:r>
          </a:p>
          <a:p>
            <a:r>
              <a:rPr lang="en-US" dirty="0">
                <a:ea typeface="+mn-lt"/>
                <a:cs typeface="+mn-lt"/>
              </a:rPr>
              <a:t>A </a:t>
            </a:r>
            <a:r>
              <a:rPr lang="en-US" b="1" u="sng" dirty="0">
                <a:ea typeface="+mn-lt"/>
                <a:cs typeface="+mn-lt"/>
              </a:rPr>
              <a:t>top-level class</a:t>
            </a:r>
            <a:r>
              <a:rPr lang="en-US" dirty="0">
                <a:ea typeface="+mn-lt"/>
                <a:cs typeface="+mn-lt"/>
              </a:rPr>
              <a:t> is a class that contains a nested class but is not itself a nested class.</a:t>
            </a:r>
            <a:endParaRPr lang="en-US" dirty="0"/>
          </a:p>
          <a:p>
            <a:pPr marL="0" indent="0">
              <a:buNone/>
            </a:pPr>
            <a:r>
              <a:rPr lang="en-US" b="1" u="sng" dirty="0">
                <a:ea typeface="+mn-lt"/>
                <a:cs typeface="+mn-lt"/>
              </a:rPr>
              <a:t>Syntax:</a:t>
            </a:r>
            <a:endParaRPr lang="en-US" b="1" u="sng" dirty="0"/>
          </a:p>
          <a:p>
            <a:pPr lvl="1" indent="0">
              <a:buNone/>
            </a:pPr>
            <a:r>
              <a:rPr lang="en-US" sz="1700" dirty="0">
                <a:ea typeface="+mn-lt"/>
                <a:cs typeface="+mn-lt"/>
              </a:rPr>
              <a:t>public class Outside {</a:t>
            </a:r>
            <a:endParaRPr lang="en-US" sz="1700"/>
          </a:p>
          <a:p>
            <a:pPr marL="914400" lvl="2" indent="0">
              <a:buNone/>
            </a:pPr>
            <a:r>
              <a:rPr lang="en-US" sz="1700" dirty="0">
                <a:ea typeface="+mn-lt"/>
                <a:cs typeface="+mn-lt"/>
              </a:rPr>
              <a:t>// Nested class</a:t>
            </a:r>
            <a:endParaRPr lang="en-US" sz="1700"/>
          </a:p>
          <a:p>
            <a:pPr marL="914400" lvl="2" indent="0">
              <a:buNone/>
            </a:pPr>
            <a:r>
              <a:rPr lang="en-US" sz="1700" dirty="0">
                <a:ea typeface="+mn-lt"/>
                <a:cs typeface="+mn-lt"/>
              </a:rPr>
              <a:t>public class Inside {</a:t>
            </a:r>
            <a:endParaRPr lang="en-US" sz="1700"/>
          </a:p>
          <a:p>
            <a:pPr marL="914400" lvl="2" indent="0">
              <a:buNone/>
            </a:pPr>
            <a:r>
              <a:rPr lang="en-US" sz="1700" dirty="0">
                <a:ea typeface="+mn-lt"/>
                <a:cs typeface="+mn-lt"/>
              </a:rPr>
              <a:t>// Details of Inside class...</a:t>
            </a:r>
            <a:endParaRPr lang="en-US" sz="1700"/>
          </a:p>
          <a:p>
            <a:pPr marL="914400" lvl="2" indent="0">
              <a:buNone/>
            </a:pPr>
            <a:r>
              <a:rPr lang="en-US" sz="1700" dirty="0">
                <a:ea typeface="+mn-lt"/>
                <a:cs typeface="+mn-lt"/>
              </a:rPr>
              <a:t>}</a:t>
            </a:r>
            <a:endParaRPr lang="en-US" sz="1700"/>
          </a:p>
          <a:p>
            <a:pPr lvl="1" indent="0">
              <a:buNone/>
            </a:pPr>
            <a:r>
              <a:rPr lang="en-US" sz="1700" dirty="0">
                <a:ea typeface="+mn-lt"/>
                <a:cs typeface="+mn-lt"/>
              </a:rPr>
              <a:t>// More members of Outside class...</a:t>
            </a:r>
            <a:endParaRPr lang="en-US" sz="1700"/>
          </a:p>
          <a:p>
            <a:pPr lvl="1" indent="0">
              <a:buNone/>
            </a:pPr>
            <a:r>
              <a:rPr lang="en-US" sz="1700" dirty="0">
                <a:ea typeface="+mn-lt"/>
                <a:cs typeface="+mn-lt"/>
              </a:rPr>
              <a:t>}</a:t>
            </a:r>
            <a:endParaRPr lang="en-US" sz="1700"/>
          </a:p>
        </p:txBody>
      </p:sp>
    </p:spTree>
    <p:extLst>
      <p:ext uri="{BB962C8B-B14F-4D97-AF65-F5344CB8AC3E}">
        <p14:creationId xmlns:p14="http://schemas.microsoft.com/office/powerpoint/2010/main" val="16455424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74C7F4A-1E22-41E8-A97B-7FEAB322DBFF}"/>
              </a:ext>
            </a:extLst>
          </p:cNvPr>
          <p:cNvSpPr>
            <a:spLocks noGrp="1"/>
          </p:cNvSpPr>
          <p:nvPr>
            <p:ph type="title"/>
          </p:nvPr>
        </p:nvSpPr>
        <p:spPr>
          <a:xfrm>
            <a:off x="474243" y="681317"/>
            <a:ext cx="3236613" cy="3933725"/>
          </a:xfrm>
        </p:spPr>
        <p:txBody>
          <a:bodyPr vert="horz" lIns="0" tIns="0" rIns="0" bIns="0" rtlCol="0" anchor="b">
            <a:normAutofit/>
          </a:bodyPr>
          <a:lstStyle/>
          <a:p>
            <a:pPr algn="r"/>
            <a:r>
              <a:rPr lang="en-US" sz="3200" spc="750" dirty="0">
                <a:solidFill>
                  <a:schemeClr val="bg1"/>
                </a:solidFill>
              </a:rPr>
              <a:t>Nested or inner class</a:t>
            </a:r>
            <a:br>
              <a:rPr lang="en-US" sz="3200" spc="750" dirty="0">
                <a:solidFill>
                  <a:schemeClr val="bg1"/>
                </a:solidFill>
              </a:rPr>
            </a:br>
            <a:r>
              <a:rPr lang="en-US" sz="3200" spc="750" dirty="0">
                <a:solidFill>
                  <a:schemeClr val="bg1"/>
                </a:solidFill>
              </a:rPr>
              <a:t>-Example code</a:t>
            </a:r>
          </a:p>
        </p:txBody>
      </p:sp>
      <p:pic>
        <p:nvPicPr>
          <p:cNvPr id="4" name="Picture 4" descr="Text&#10;&#10;Description automatically generated">
            <a:extLst>
              <a:ext uri="{FF2B5EF4-FFF2-40B4-BE49-F238E27FC236}">
                <a16:creationId xmlns:a16="http://schemas.microsoft.com/office/drawing/2014/main" id="{7F6F58F2-9161-44A4-87CC-56F4346716AF}"/>
              </a:ext>
            </a:extLst>
          </p:cNvPr>
          <p:cNvPicPr>
            <a:picLocks noGrp="1" noChangeAspect="1"/>
          </p:cNvPicPr>
          <p:nvPr>
            <p:ph idx="1"/>
          </p:nvPr>
        </p:nvPicPr>
        <p:blipFill>
          <a:blip r:embed="rId2"/>
          <a:stretch>
            <a:fillRect/>
          </a:stretch>
        </p:blipFill>
        <p:spPr>
          <a:xfrm>
            <a:off x="4298465" y="925843"/>
            <a:ext cx="7214138" cy="5189672"/>
          </a:xfrm>
          <a:prstGeom prst="rect">
            <a:avLst/>
          </a:prstGeom>
        </p:spPr>
      </p:pic>
    </p:spTree>
    <p:extLst>
      <p:ext uri="{BB962C8B-B14F-4D97-AF65-F5344CB8AC3E}">
        <p14:creationId xmlns:p14="http://schemas.microsoft.com/office/powerpoint/2010/main" val="26155883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74C7F4A-1E22-41E8-A97B-7FEAB322DBFF}"/>
              </a:ext>
            </a:extLst>
          </p:cNvPr>
          <p:cNvSpPr>
            <a:spLocks noGrp="1"/>
          </p:cNvSpPr>
          <p:nvPr>
            <p:ph type="title"/>
          </p:nvPr>
        </p:nvSpPr>
        <p:spPr>
          <a:xfrm>
            <a:off x="474243" y="681317"/>
            <a:ext cx="3236613" cy="3933725"/>
          </a:xfrm>
        </p:spPr>
        <p:txBody>
          <a:bodyPr vert="horz" lIns="0" tIns="0" rIns="0" bIns="0" rtlCol="0" anchor="b">
            <a:normAutofit/>
          </a:bodyPr>
          <a:lstStyle/>
          <a:p>
            <a:pPr algn="r"/>
            <a:r>
              <a:rPr lang="en-US" sz="3200" spc="750" dirty="0">
                <a:solidFill>
                  <a:schemeClr val="bg1"/>
                </a:solidFill>
              </a:rPr>
              <a:t>Nested or inner class</a:t>
            </a:r>
            <a:br>
              <a:rPr lang="en-US" sz="3200" spc="750" dirty="0">
                <a:solidFill>
                  <a:schemeClr val="bg1"/>
                </a:solidFill>
              </a:rPr>
            </a:br>
            <a:r>
              <a:rPr lang="en-US" sz="3200" spc="750" dirty="0">
                <a:solidFill>
                  <a:schemeClr val="bg1"/>
                </a:solidFill>
              </a:rPr>
              <a:t>-Example code 2</a:t>
            </a:r>
          </a:p>
        </p:txBody>
      </p:sp>
      <p:pic>
        <p:nvPicPr>
          <p:cNvPr id="6" name="Picture 6" descr="Text&#10;&#10;Description automatically generated">
            <a:extLst>
              <a:ext uri="{FF2B5EF4-FFF2-40B4-BE49-F238E27FC236}">
                <a16:creationId xmlns:a16="http://schemas.microsoft.com/office/drawing/2014/main" id="{9F380BFD-99B2-4468-B7DD-7D2A84EB510B}"/>
              </a:ext>
            </a:extLst>
          </p:cNvPr>
          <p:cNvPicPr>
            <a:picLocks noGrp="1" noChangeAspect="1"/>
          </p:cNvPicPr>
          <p:nvPr>
            <p:ph idx="1"/>
          </p:nvPr>
        </p:nvPicPr>
        <p:blipFill>
          <a:blip r:embed="rId2"/>
          <a:stretch>
            <a:fillRect/>
          </a:stretch>
        </p:blipFill>
        <p:spPr>
          <a:xfrm>
            <a:off x="4246028" y="256111"/>
            <a:ext cx="7618578" cy="3803045"/>
          </a:xfrm>
        </p:spPr>
      </p:pic>
      <p:pic>
        <p:nvPicPr>
          <p:cNvPr id="7" name="Picture 7" descr="Text&#10;&#10;Description automatically generated">
            <a:extLst>
              <a:ext uri="{FF2B5EF4-FFF2-40B4-BE49-F238E27FC236}">
                <a16:creationId xmlns:a16="http://schemas.microsoft.com/office/drawing/2014/main" id="{6BBA3C94-1A93-440A-B9D3-2BD1CD56C45C}"/>
              </a:ext>
            </a:extLst>
          </p:cNvPr>
          <p:cNvPicPr>
            <a:picLocks noChangeAspect="1"/>
          </p:cNvPicPr>
          <p:nvPr/>
        </p:nvPicPr>
        <p:blipFill>
          <a:blip r:embed="rId3"/>
          <a:stretch>
            <a:fillRect/>
          </a:stretch>
        </p:blipFill>
        <p:spPr>
          <a:xfrm>
            <a:off x="4245708" y="4163955"/>
            <a:ext cx="7618045" cy="2457321"/>
          </a:xfrm>
          <a:prstGeom prst="rect">
            <a:avLst/>
          </a:prstGeom>
        </p:spPr>
      </p:pic>
    </p:spTree>
    <p:extLst>
      <p:ext uri="{BB962C8B-B14F-4D97-AF65-F5344CB8AC3E}">
        <p14:creationId xmlns:p14="http://schemas.microsoft.com/office/powerpoint/2010/main" val="26712005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68A22513-307E-4203-BEFF-5BBBFAFDDE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4211F11-4937-44F9-B733-211517A2D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9076" y="-431"/>
            <a:ext cx="11742924" cy="6858427"/>
          </a:xfrm>
          <a:prstGeom prst="rect">
            <a:avLst/>
          </a:prstGeom>
          <a:gradFill>
            <a:gsLst>
              <a:gs pos="2000">
                <a:schemeClr val="accent5">
                  <a:alpha val="17000"/>
                </a:schemeClr>
              </a:gs>
              <a:gs pos="100000">
                <a:schemeClr val="accent6">
                  <a:lumMod val="75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6CF7BA0D-619B-4BA4-AF41-9F99DE301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9076" y="-429"/>
            <a:ext cx="11742924" cy="6400800"/>
          </a:xfrm>
          <a:prstGeom prst="rect">
            <a:avLst/>
          </a:prstGeom>
          <a:gradFill>
            <a:gsLst>
              <a:gs pos="0">
                <a:schemeClr val="accent5">
                  <a:alpha val="76000"/>
                </a:schemeClr>
              </a:gs>
              <a:gs pos="100000">
                <a:schemeClr val="accent2">
                  <a:lumMod val="20000"/>
                  <a:lumOff val="80000"/>
                  <a:alpha val="1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F20A1EE3-9DEB-45B0-A9FA-0804579257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12648"/>
            <a:ext cx="11742924" cy="6870648"/>
          </a:xfrm>
          <a:prstGeom prst="rect">
            <a:avLst/>
          </a:prstGeom>
          <a:gradFill>
            <a:gsLst>
              <a:gs pos="37000">
                <a:schemeClr val="accent5">
                  <a:lumMod val="60000"/>
                  <a:lumOff val="40000"/>
                  <a:alpha val="25000"/>
                </a:schemeClr>
              </a:gs>
              <a:gs pos="100000">
                <a:schemeClr val="accent2">
                  <a:alpha val="74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C39513AF-ACB9-491F-AB2C-AA27171CB7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8860813" cy="6857572"/>
          </a:xfrm>
          <a:prstGeom prst="rect">
            <a:avLst/>
          </a:prstGeom>
          <a:gradFill>
            <a:gsLst>
              <a:gs pos="6000">
                <a:schemeClr val="accent2">
                  <a:alpha val="88000"/>
                </a:schemeClr>
              </a:gs>
              <a:gs pos="100000">
                <a:schemeClr val="accent6">
                  <a:lumMod val="75000"/>
                  <a:alpha val="66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45F36B92-14BC-4E12-8F9A-737EFED6C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33214">
            <a:off x="5243949" y="-200984"/>
            <a:ext cx="6022658" cy="6022658"/>
          </a:xfrm>
          <a:custGeom>
            <a:avLst/>
            <a:gdLst>
              <a:gd name="connsiteX0" fmla="*/ 5757156 w 6022658"/>
              <a:gd name="connsiteY0" fmla="*/ 4243377 h 6022658"/>
              <a:gd name="connsiteX1" fmla="*/ 4298301 w 6022658"/>
              <a:gd name="connsiteY1" fmla="*/ 5730698 h 6022658"/>
              <a:gd name="connsiteX2" fmla="*/ 4183474 w 6022658"/>
              <a:gd name="connsiteY2" fmla="*/ 5786013 h 6022658"/>
              <a:gd name="connsiteX3" fmla="*/ 3011329 w 6022658"/>
              <a:gd name="connsiteY3" fmla="*/ 6022658 h 6022658"/>
              <a:gd name="connsiteX4" fmla="*/ 0 w 6022658"/>
              <a:gd name="connsiteY4" fmla="*/ 3011329 h 6022658"/>
              <a:gd name="connsiteX5" fmla="*/ 3011329 w 6022658"/>
              <a:gd name="connsiteY5" fmla="*/ 0 h 6022658"/>
              <a:gd name="connsiteX6" fmla="*/ 6022658 w 6022658"/>
              <a:gd name="connsiteY6" fmla="*/ 3011329 h 6022658"/>
              <a:gd name="connsiteX7" fmla="*/ 5786013 w 6022658"/>
              <a:gd name="connsiteY7" fmla="*/ 4183474 h 6022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22658" h="6022658">
                <a:moveTo>
                  <a:pt x="5757156" y="4243377"/>
                </a:moveTo>
                <a:lnTo>
                  <a:pt x="4298301" y="5730698"/>
                </a:lnTo>
                <a:lnTo>
                  <a:pt x="4183474" y="5786013"/>
                </a:lnTo>
                <a:cubicBezTo>
                  <a:pt x="3823203" y="5938395"/>
                  <a:pt x="3427106" y="6022658"/>
                  <a:pt x="3011329" y="6022658"/>
                </a:cubicBezTo>
                <a:cubicBezTo>
                  <a:pt x="1348218" y="6022658"/>
                  <a:pt x="0" y="4674440"/>
                  <a:pt x="0" y="3011329"/>
                </a:cubicBezTo>
                <a:cubicBezTo>
                  <a:pt x="0" y="1348218"/>
                  <a:pt x="1348218" y="0"/>
                  <a:pt x="3011329" y="0"/>
                </a:cubicBezTo>
                <a:cubicBezTo>
                  <a:pt x="4674440" y="0"/>
                  <a:pt x="6022658" y="1348218"/>
                  <a:pt x="6022658" y="3011329"/>
                </a:cubicBezTo>
                <a:cubicBezTo>
                  <a:pt x="6022658" y="3427107"/>
                  <a:pt x="5938394" y="3823204"/>
                  <a:pt x="5786013" y="4183474"/>
                </a:cubicBezTo>
                <a:close/>
              </a:path>
            </a:pathLst>
          </a:custGeom>
          <a:gradFill>
            <a:gsLst>
              <a:gs pos="21000">
                <a:schemeClr val="accent2">
                  <a:alpha val="0"/>
                </a:schemeClr>
              </a:gs>
              <a:gs pos="85000">
                <a:schemeClr val="accent6">
                  <a:alpha val="13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EEACEF5-0217-40D2-906E-F39EF5810D3B}"/>
              </a:ext>
            </a:extLst>
          </p:cNvPr>
          <p:cNvSpPr>
            <a:spLocks noGrp="1"/>
          </p:cNvSpPr>
          <p:nvPr>
            <p:ph type="title"/>
          </p:nvPr>
        </p:nvSpPr>
        <p:spPr>
          <a:xfrm>
            <a:off x="1362638" y="1122362"/>
            <a:ext cx="6951109" cy="2842863"/>
          </a:xfrm>
        </p:spPr>
        <p:txBody>
          <a:bodyPr vert="horz" lIns="0" tIns="0" rIns="0" bIns="0" rtlCol="0" anchor="b">
            <a:normAutofit/>
          </a:bodyPr>
          <a:lstStyle/>
          <a:p>
            <a:pPr algn="r"/>
            <a:r>
              <a:rPr lang="en-US" sz="4400" spc="750">
                <a:solidFill>
                  <a:schemeClr val="bg1"/>
                </a:solidFill>
              </a:rPr>
              <a:t>THANK YOU!</a:t>
            </a:r>
          </a:p>
        </p:txBody>
      </p:sp>
    </p:spTree>
    <p:extLst>
      <p:ext uri="{BB962C8B-B14F-4D97-AF65-F5344CB8AC3E}">
        <p14:creationId xmlns:p14="http://schemas.microsoft.com/office/powerpoint/2010/main" val="747731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BEAC55E-FD3E-4A90-B4E2-D197D8038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title"/>
          </p:nvPr>
        </p:nvSpPr>
        <p:spPr>
          <a:xfrm>
            <a:off x="1371601" y="457199"/>
            <a:ext cx="9448800" cy="1061357"/>
          </a:xfrm>
        </p:spPr>
        <p:txBody>
          <a:bodyPr>
            <a:normAutofit/>
          </a:bodyPr>
          <a:lstStyle/>
          <a:p>
            <a:pPr>
              <a:lnSpc>
                <a:spcPct val="90000"/>
              </a:lnSpc>
            </a:pPr>
            <a:r>
              <a:rPr lang="en-US" sz="3700" dirty="0"/>
              <a:t>Class &amp; object</a:t>
            </a:r>
            <a:endParaRPr lang="en-US" dirty="0"/>
          </a:p>
        </p:txBody>
      </p:sp>
      <p:sp>
        <p:nvSpPr>
          <p:cNvPr id="11" name="Rectangle 10">
            <a:extLst>
              <a:ext uri="{FF2B5EF4-FFF2-40B4-BE49-F238E27FC236}">
                <a16:creationId xmlns:a16="http://schemas.microsoft.com/office/drawing/2014/main" id="{282DCAD1-D7F2-4CA8-960C-526B7DB37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009AC7F-1347-41C8-8BEB-47473A21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14186D2C-1400-47F8-BE20-F2429530ECAA}"/>
              </a:ext>
            </a:extLst>
          </p:cNvPr>
          <p:cNvSpPr>
            <a:spLocks noGrp="1"/>
          </p:cNvSpPr>
          <p:nvPr>
            <p:ph idx="1"/>
          </p:nvPr>
        </p:nvSpPr>
        <p:spPr>
          <a:xfrm>
            <a:off x="1371600" y="2063640"/>
            <a:ext cx="9037667" cy="3839456"/>
          </a:xfrm>
        </p:spPr>
        <p:txBody>
          <a:bodyPr vert="horz" lIns="0" tIns="0" rIns="0" bIns="0" rtlCol="0" anchor="t">
            <a:normAutofit/>
          </a:bodyPr>
          <a:lstStyle/>
          <a:p>
            <a:r>
              <a:rPr lang="en-US" dirty="0">
                <a:ea typeface="+mn-lt"/>
                <a:cs typeface="+mn-lt"/>
              </a:rPr>
              <a:t>There are just two kinds of things that you can include in a class  definition:</a:t>
            </a:r>
          </a:p>
          <a:p>
            <a:endParaRPr lang="en-US" dirty="0">
              <a:ea typeface="+mn-lt"/>
              <a:cs typeface="+mn-lt"/>
            </a:endParaRPr>
          </a:p>
          <a:p>
            <a:pPr lvl="1"/>
            <a:r>
              <a:rPr lang="en-US" dirty="0">
                <a:ea typeface="+mn-lt"/>
                <a:cs typeface="+mn-lt"/>
              </a:rPr>
              <a:t>Fields: These are variables that store data items that typically differentiate one object of the class from  another. They are also referred to as data members of a class.</a:t>
            </a:r>
            <a:endParaRPr lang="en-US" dirty="0"/>
          </a:p>
          <a:p>
            <a:pPr lvl="1"/>
            <a:endParaRPr lang="en-US" dirty="0">
              <a:ea typeface="+mn-lt"/>
              <a:cs typeface="+mn-lt"/>
            </a:endParaRPr>
          </a:p>
          <a:p>
            <a:pPr lvl="1"/>
            <a:r>
              <a:rPr lang="en-US">
                <a:ea typeface="+mn-lt"/>
                <a:cs typeface="+mn-lt"/>
              </a:rPr>
              <a:t>Methods: These define the operations you can perform for the class — so </a:t>
            </a:r>
            <a:r>
              <a:rPr lang="en-US" dirty="0">
                <a:ea typeface="+mn-lt"/>
                <a:cs typeface="+mn-lt"/>
              </a:rPr>
              <a:t>they determine what you can  do to, or with, objects of the class. Methods typically operate on the fields — the data members of the  class.</a:t>
            </a:r>
            <a:endParaRPr lang="en-US"/>
          </a:p>
        </p:txBody>
      </p:sp>
    </p:spTree>
    <p:extLst>
      <p:ext uri="{BB962C8B-B14F-4D97-AF65-F5344CB8AC3E}">
        <p14:creationId xmlns:p14="http://schemas.microsoft.com/office/powerpoint/2010/main" val="3008536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C7F4A-1E22-41E8-A97B-7FEAB322DBFF}"/>
              </a:ext>
            </a:extLst>
          </p:cNvPr>
          <p:cNvSpPr>
            <a:spLocks noGrp="1"/>
          </p:cNvSpPr>
          <p:nvPr>
            <p:ph type="title"/>
          </p:nvPr>
        </p:nvSpPr>
        <p:spPr>
          <a:xfrm>
            <a:off x="1371600" y="795528"/>
            <a:ext cx="10241280" cy="912056"/>
          </a:xfrm>
        </p:spPr>
        <p:txBody>
          <a:bodyPr/>
          <a:lstStyle/>
          <a:p>
            <a:r>
              <a:rPr lang="en-US" dirty="0"/>
              <a:t>Class &amp; Object</a:t>
            </a:r>
          </a:p>
        </p:txBody>
      </p:sp>
      <p:sp>
        <p:nvSpPr>
          <p:cNvPr id="3" name="Content Placeholder 2">
            <a:extLst>
              <a:ext uri="{FF2B5EF4-FFF2-40B4-BE49-F238E27FC236}">
                <a16:creationId xmlns:a16="http://schemas.microsoft.com/office/drawing/2014/main" id="{480DD7E4-CFAC-41FB-B69B-DB62A6188196}"/>
              </a:ext>
            </a:extLst>
          </p:cNvPr>
          <p:cNvSpPr>
            <a:spLocks noGrp="1"/>
          </p:cNvSpPr>
          <p:nvPr>
            <p:ph idx="1"/>
          </p:nvPr>
        </p:nvSpPr>
        <p:spPr>
          <a:xfrm>
            <a:off x="1371600" y="2112264"/>
            <a:ext cx="9384030" cy="3959352"/>
          </a:xfrm>
        </p:spPr>
        <p:txBody>
          <a:bodyPr vert="horz" lIns="0" tIns="0" rIns="0" bIns="0" rtlCol="0" anchor="t">
            <a:normAutofit/>
          </a:bodyPr>
          <a:lstStyle/>
          <a:p>
            <a:r>
              <a:rPr lang="en-US" dirty="0">
                <a:ea typeface="+mn-lt"/>
                <a:cs typeface="+mn-lt"/>
              </a:rPr>
              <a:t>The data, or variables, defined within a class are called instance variables. </a:t>
            </a:r>
          </a:p>
          <a:p>
            <a:r>
              <a:rPr lang="en-US" dirty="0">
                <a:ea typeface="+mn-lt"/>
                <a:cs typeface="+mn-lt"/>
              </a:rPr>
              <a:t>The code is contained within methods.</a:t>
            </a:r>
            <a:endParaRPr lang="en-US" dirty="0"/>
          </a:p>
          <a:p>
            <a:r>
              <a:rPr lang="en-US" dirty="0">
                <a:ea typeface="+mn-lt"/>
                <a:cs typeface="+mn-lt"/>
              </a:rPr>
              <a:t>Collectively, the methods and variables defined within a class are called members of the class.</a:t>
            </a:r>
            <a:endParaRPr lang="en-US" dirty="0"/>
          </a:p>
          <a:p>
            <a:endParaRPr lang="en-US" dirty="0">
              <a:ea typeface="+mn-lt"/>
              <a:cs typeface="+mn-lt"/>
            </a:endParaRPr>
          </a:p>
          <a:p>
            <a:endParaRPr lang="en-US" dirty="0"/>
          </a:p>
        </p:txBody>
      </p:sp>
    </p:spTree>
    <p:extLst>
      <p:ext uri="{BB962C8B-B14F-4D97-AF65-F5344CB8AC3E}">
        <p14:creationId xmlns:p14="http://schemas.microsoft.com/office/powerpoint/2010/main" val="2897855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15F488CB-F72D-43B2-94DC-489D37F2BE0A}"/>
              </a:ext>
            </a:extLst>
          </p:cNvPr>
          <p:cNvSpPr>
            <a:spLocks noGrp="1"/>
          </p:cNvSpPr>
          <p:nvPr>
            <p:ph type="title"/>
          </p:nvPr>
        </p:nvSpPr>
        <p:spPr>
          <a:xfrm>
            <a:off x="474243" y="681317"/>
            <a:ext cx="3236613" cy="3406187"/>
          </a:xfrm>
        </p:spPr>
        <p:txBody>
          <a:bodyPr vert="horz" lIns="0" tIns="0" rIns="0" bIns="0" rtlCol="0" anchor="b">
            <a:normAutofit/>
          </a:bodyPr>
          <a:lstStyle/>
          <a:p>
            <a:pPr algn="r"/>
            <a:r>
              <a:rPr lang="en-US" sz="3200" spc="750" dirty="0">
                <a:solidFill>
                  <a:schemeClr val="bg1"/>
                </a:solidFill>
              </a:rPr>
              <a:t>Class &amp; objects</a:t>
            </a:r>
          </a:p>
        </p:txBody>
      </p:sp>
      <p:pic>
        <p:nvPicPr>
          <p:cNvPr id="4" name="Picture 4" descr="Diagram&#10;&#10;Description automatically generated">
            <a:extLst>
              <a:ext uri="{FF2B5EF4-FFF2-40B4-BE49-F238E27FC236}">
                <a16:creationId xmlns:a16="http://schemas.microsoft.com/office/drawing/2014/main" id="{C7DF300A-A7A6-4417-A92D-9158044C69D4}"/>
              </a:ext>
            </a:extLst>
          </p:cNvPr>
          <p:cNvPicPr>
            <a:picLocks noGrp="1" noChangeAspect="1"/>
          </p:cNvPicPr>
          <p:nvPr>
            <p:ph idx="1"/>
          </p:nvPr>
        </p:nvPicPr>
        <p:blipFill>
          <a:blip r:embed="rId2"/>
          <a:stretch>
            <a:fillRect/>
          </a:stretch>
        </p:blipFill>
        <p:spPr>
          <a:xfrm>
            <a:off x="4557784" y="457200"/>
            <a:ext cx="7105807" cy="5951114"/>
          </a:xfrm>
          <a:prstGeom prst="rect">
            <a:avLst/>
          </a:prstGeom>
        </p:spPr>
      </p:pic>
    </p:spTree>
    <p:extLst>
      <p:ext uri="{BB962C8B-B14F-4D97-AF65-F5344CB8AC3E}">
        <p14:creationId xmlns:p14="http://schemas.microsoft.com/office/powerpoint/2010/main" val="2648646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74C7F4A-1E22-41E8-A97B-7FEAB322DBFF}"/>
              </a:ext>
            </a:extLst>
          </p:cNvPr>
          <p:cNvSpPr>
            <a:spLocks noGrp="1"/>
          </p:cNvSpPr>
          <p:nvPr>
            <p:ph type="title"/>
          </p:nvPr>
        </p:nvSpPr>
        <p:spPr>
          <a:xfrm>
            <a:off x="387927" y="1028701"/>
            <a:ext cx="3248863" cy="3020785"/>
          </a:xfrm>
        </p:spPr>
        <p:txBody>
          <a:bodyPr>
            <a:normAutofit/>
          </a:bodyPr>
          <a:lstStyle/>
          <a:p>
            <a:pPr algn="r"/>
            <a:r>
              <a:rPr lang="en-US" sz="3200">
                <a:solidFill>
                  <a:schemeClr val="bg1"/>
                </a:solidFill>
              </a:rPr>
              <a:t>Class &amp; Objects</a:t>
            </a:r>
          </a:p>
        </p:txBody>
      </p:sp>
      <p:sp>
        <p:nvSpPr>
          <p:cNvPr id="3" name="Content Placeholder 2">
            <a:extLst>
              <a:ext uri="{FF2B5EF4-FFF2-40B4-BE49-F238E27FC236}">
                <a16:creationId xmlns:a16="http://schemas.microsoft.com/office/drawing/2014/main" id="{480DD7E4-CFAC-41FB-B69B-DB62A6188196}"/>
              </a:ext>
            </a:extLst>
          </p:cNvPr>
          <p:cNvSpPr>
            <a:spLocks noGrp="1"/>
          </p:cNvSpPr>
          <p:nvPr>
            <p:ph idx="1"/>
          </p:nvPr>
        </p:nvSpPr>
        <p:spPr>
          <a:xfrm>
            <a:off x="4777409" y="1028702"/>
            <a:ext cx="6273972" cy="5371000"/>
          </a:xfrm>
        </p:spPr>
        <p:txBody>
          <a:bodyPr vert="horz" lIns="0" tIns="0" rIns="0" bIns="0" rtlCol="0" anchor="t">
            <a:normAutofit lnSpcReduction="10000"/>
          </a:bodyPr>
          <a:lstStyle/>
          <a:p>
            <a:pPr>
              <a:lnSpc>
                <a:spcPct val="110000"/>
              </a:lnSpc>
              <a:buNone/>
            </a:pPr>
            <a:r>
              <a:rPr lang="en-US" sz="1600" b="1" u="sng" dirty="0">
                <a:latin typeface="Arial Rounded MT Bold"/>
                <a:ea typeface="+mn-lt"/>
                <a:cs typeface="+mn-lt"/>
              </a:rPr>
              <a:t>Syntax</a:t>
            </a:r>
          </a:p>
          <a:p>
            <a:pPr>
              <a:lnSpc>
                <a:spcPct val="110000"/>
              </a:lnSpc>
              <a:buNone/>
            </a:pPr>
            <a:r>
              <a:rPr lang="en-US" sz="1600" dirty="0">
                <a:latin typeface="Arial Rounded MT Bold"/>
                <a:ea typeface="+mn-lt"/>
                <a:cs typeface="+mn-lt"/>
              </a:rPr>
              <a:t>class </a:t>
            </a:r>
            <a:r>
              <a:rPr lang="en-US" sz="1600" dirty="0" err="1">
                <a:latin typeface="Arial Rounded MT Bold"/>
                <a:ea typeface="+mn-lt"/>
                <a:cs typeface="+mn-lt"/>
              </a:rPr>
              <a:t>classname</a:t>
            </a:r>
            <a:r>
              <a:rPr lang="en-US" sz="1600" dirty="0">
                <a:latin typeface="Arial Rounded MT Bold"/>
                <a:ea typeface="+mn-lt"/>
                <a:cs typeface="+mn-lt"/>
              </a:rPr>
              <a:t> {</a:t>
            </a:r>
          </a:p>
          <a:p>
            <a:pPr>
              <a:lnSpc>
                <a:spcPct val="110000"/>
              </a:lnSpc>
              <a:buNone/>
            </a:pPr>
            <a:r>
              <a:rPr lang="en-US" sz="1600" dirty="0">
                <a:latin typeface="Arial Rounded MT Bold"/>
                <a:ea typeface="+mn-lt"/>
                <a:cs typeface="+mn-lt"/>
              </a:rPr>
              <a:t>    type instance-variable1;</a:t>
            </a:r>
          </a:p>
          <a:p>
            <a:pPr>
              <a:lnSpc>
                <a:spcPct val="110000"/>
              </a:lnSpc>
              <a:buNone/>
            </a:pPr>
            <a:r>
              <a:rPr lang="en-US" sz="1600" dirty="0">
                <a:latin typeface="Arial Rounded MT Bold"/>
                <a:ea typeface="+mn-lt"/>
                <a:cs typeface="+mn-lt"/>
              </a:rPr>
              <a:t>    type instance-variable2;</a:t>
            </a:r>
          </a:p>
          <a:p>
            <a:pPr>
              <a:lnSpc>
                <a:spcPct val="110000"/>
              </a:lnSpc>
              <a:buNone/>
            </a:pPr>
            <a:r>
              <a:rPr lang="en-US" sz="1600" dirty="0">
                <a:latin typeface="Arial Rounded MT Bold"/>
                <a:ea typeface="+mn-lt"/>
                <a:cs typeface="+mn-lt"/>
              </a:rPr>
              <a:t>    type instance-</a:t>
            </a:r>
            <a:r>
              <a:rPr lang="en-US" sz="1600" dirty="0" err="1">
                <a:latin typeface="Arial Rounded MT Bold"/>
                <a:ea typeface="+mn-lt"/>
                <a:cs typeface="+mn-lt"/>
              </a:rPr>
              <a:t>variableN</a:t>
            </a:r>
            <a:r>
              <a:rPr lang="en-US" sz="1600" dirty="0">
                <a:latin typeface="Arial Rounded MT Bold"/>
                <a:ea typeface="+mn-lt"/>
                <a:cs typeface="+mn-lt"/>
              </a:rPr>
              <a:t>;</a:t>
            </a:r>
          </a:p>
          <a:p>
            <a:pPr>
              <a:lnSpc>
                <a:spcPct val="110000"/>
              </a:lnSpc>
              <a:buNone/>
            </a:pPr>
            <a:r>
              <a:rPr lang="en-US" sz="1600" dirty="0">
                <a:latin typeface="Arial Rounded MT Bold"/>
                <a:ea typeface="+mn-lt"/>
                <a:cs typeface="+mn-lt"/>
              </a:rPr>
              <a:t>    </a:t>
            </a:r>
          </a:p>
          <a:p>
            <a:pPr>
              <a:lnSpc>
                <a:spcPct val="110000"/>
              </a:lnSpc>
              <a:buNone/>
            </a:pPr>
            <a:r>
              <a:rPr lang="en-US" sz="1600" dirty="0">
                <a:latin typeface="Arial Rounded MT Bold"/>
                <a:ea typeface="+mn-lt"/>
                <a:cs typeface="+mn-lt"/>
              </a:rPr>
              <a:t>    type methodname1(parameter-list) {</a:t>
            </a:r>
          </a:p>
          <a:p>
            <a:pPr>
              <a:lnSpc>
                <a:spcPct val="110000"/>
              </a:lnSpc>
              <a:buNone/>
            </a:pPr>
            <a:r>
              <a:rPr lang="en-US" sz="1600" dirty="0">
                <a:latin typeface="Arial Rounded MT Bold"/>
                <a:ea typeface="+mn-lt"/>
                <a:cs typeface="+mn-lt"/>
              </a:rPr>
              <a:t>        // body of method</a:t>
            </a:r>
          </a:p>
          <a:p>
            <a:pPr>
              <a:lnSpc>
                <a:spcPct val="110000"/>
              </a:lnSpc>
              <a:buNone/>
            </a:pPr>
            <a:r>
              <a:rPr lang="en-US" sz="1600" dirty="0">
                <a:latin typeface="Arial Rounded MT Bold"/>
                <a:ea typeface="+mn-lt"/>
                <a:cs typeface="+mn-lt"/>
              </a:rPr>
              <a:t>    }</a:t>
            </a:r>
          </a:p>
          <a:p>
            <a:pPr>
              <a:lnSpc>
                <a:spcPct val="110000"/>
              </a:lnSpc>
              <a:buNone/>
            </a:pPr>
            <a:r>
              <a:rPr lang="en-US" sz="1600" dirty="0">
                <a:latin typeface="Arial Rounded MT Bold"/>
                <a:ea typeface="+mn-lt"/>
                <a:cs typeface="+mn-lt"/>
              </a:rPr>
              <a:t>    // ...</a:t>
            </a:r>
          </a:p>
          <a:p>
            <a:pPr>
              <a:lnSpc>
                <a:spcPct val="110000"/>
              </a:lnSpc>
              <a:buNone/>
            </a:pPr>
            <a:r>
              <a:rPr lang="en-US" sz="1600" dirty="0">
                <a:latin typeface="Arial Rounded MT Bold"/>
                <a:ea typeface="+mn-lt"/>
                <a:cs typeface="+mn-lt"/>
              </a:rPr>
              <a:t>    type </a:t>
            </a:r>
            <a:r>
              <a:rPr lang="en-US" sz="1600" dirty="0" err="1">
                <a:latin typeface="Arial Rounded MT Bold"/>
                <a:ea typeface="+mn-lt"/>
                <a:cs typeface="+mn-lt"/>
              </a:rPr>
              <a:t>methodnameN</a:t>
            </a:r>
            <a:r>
              <a:rPr lang="en-US" sz="1600" dirty="0">
                <a:latin typeface="Arial Rounded MT Bold"/>
                <a:ea typeface="+mn-lt"/>
                <a:cs typeface="+mn-lt"/>
              </a:rPr>
              <a:t>(parameter-list) {</a:t>
            </a:r>
          </a:p>
          <a:p>
            <a:pPr>
              <a:lnSpc>
                <a:spcPct val="110000"/>
              </a:lnSpc>
              <a:buNone/>
            </a:pPr>
            <a:r>
              <a:rPr lang="en-US" sz="1600" dirty="0">
                <a:latin typeface="Arial Rounded MT Bold"/>
                <a:ea typeface="+mn-lt"/>
                <a:cs typeface="+mn-lt"/>
              </a:rPr>
              <a:t>        // body of method</a:t>
            </a:r>
          </a:p>
          <a:p>
            <a:pPr>
              <a:lnSpc>
                <a:spcPct val="110000"/>
              </a:lnSpc>
              <a:buNone/>
            </a:pPr>
            <a:r>
              <a:rPr lang="en-US" sz="1600" dirty="0">
                <a:latin typeface="Arial Rounded MT Bold"/>
                <a:ea typeface="+mn-lt"/>
                <a:cs typeface="+mn-lt"/>
              </a:rPr>
              <a:t>    }</a:t>
            </a:r>
          </a:p>
          <a:p>
            <a:pPr marL="0" indent="0">
              <a:lnSpc>
                <a:spcPct val="110000"/>
              </a:lnSpc>
              <a:buNone/>
            </a:pPr>
            <a:r>
              <a:rPr lang="en-US" sz="1600" dirty="0">
                <a:latin typeface="Arial Rounded MT Bold"/>
                <a:ea typeface="+mn-lt"/>
                <a:cs typeface="+mn-lt"/>
              </a:rPr>
              <a:t>}</a:t>
            </a:r>
          </a:p>
        </p:txBody>
      </p:sp>
    </p:spTree>
    <p:extLst>
      <p:ext uri="{BB962C8B-B14F-4D97-AF65-F5344CB8AC3E}">
        <p14:creationId xmlns:p14="http://schemas.microsoft.com/office/powerpoint/2010/main" val="3140806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74C7F4A-1E22-41E8-A97B-7FEAB322DBFF}"/>
              </a:ext>
            </a:extLst>
          </p:cNvPr>
          <p:cNvSpPr>
            <a:spLocks noGrp="1"/>
          </p:cNvSpPr>
          <p:nvPr>
            <p:ph type="title"/>
          </p:nvPr>
        </p:nvSpPr>
        <p:spPr>
          <a:xfrm>
            <a:off x="474243" y="681317"/>
            <a:ext cx="3236613" cy="3406187"/>
          </a:xfrm>
        </p:spPr>
        <p:txBody>
          <a:bodyPr vert="horz" lIns="0" tIns="0" rIns="0" bIns="0" rtlCol="0" anchor="b">
            <a:normAutofit/>
          </a:bodyPr>
          <a:lstStyle/>
          <a:p>
            <a:pPr algn="r"/>
            <a:r>
              <a:rPr lang="en-US" spc="750" dirty="0">
                <a:solidFill>
                  <a:schemeClr val="bg1"/>
                </a:solidFill>
              </a:rPr>
              <a:t>A simple class</a:t>
            </a:r>
          </a:p>
        </p:txBody>
      </p:sp>
      <p:pic>
        <p:nvPicPr>
          <p:cNvPr id="6" name="Picture 6" descr="Text&#10;&#10;Description automatically generated">
            <a:extLst>
              <a:ext uri="{FF2B5EF4-FFF2-40B4-BE49-F238E27FC236}">
                <a16:creationId xmlns:a16="http://schemas.microsoft.com/office/drawing/2014/main" id="{04F1C1D5-9E0E-446D-8354-7C83CCA490E2}"/>
              </a:ext>
            </a:extLst>
          </p:cNvPr>
          <p:cNvPicPr>
            <a:picLocks noGrp="1" noChangeAspect="1"/>
          </p:cNvPicPr>
          <p:nvPr>
            <p:ph idx="1"/>
          </p:nvPr>
        </p:nvPicPr>
        <p:blipFill>
          <a:blip r:embed="rId2"/>
          <a:stretch>
            <a:fillRect/>
          </a:stretch>
        </p:blipFill>
        <p:spPr>
          <a:xfrm>
            <a:off x="4503619" y="1286551"/>
            <a:ext cx="7214138" cy="4292411"/>
          </a:xfrm>
          <a:prstGeom prst="rect">
            <a:avLst/>
          </a:prstGeom>
        </p:spPr>
      </p:pic>
    </p:spTree>
    <p:extLst>
      <p:ext uri="{BB962C8B-B14F-4D97-AF65-F5344CB8AC3E}">
        <p14:creationId xmlns:p14="http://schemas.microsoft.com/office/powerpoint/2010/main" val="2466292711"/>
      </p:ext>
    </p:extLst>
  </p:cSld>
  <p:clrMapOvr>
    <a:masterClrMapping/>
  </p:clrMapOvr>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GradientRiseVTI">
  <a:themeElements>
    <a:clrScheme name="Office">
      <a:dk1>
        <a:srgbClr val="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DEF4F2B9C1B4D48BDD2C7F6E3239669" ma:contentTypeVersion="2" ma:contentTypeDescription="Create a new document." ma:contentTypeScope="" ma:versionID="9a62f03d5287a27a2e983f6084ee0dad">
  <xsd:schema xmlns:xsd="http://www.w3.org/2001/XMLSchema" xmlns:xs="http://www.w3.org/2001/XMLSchema" xmlns:p="http://schemas.microsoft.com/office/2006/metadata/properties" xmlns:ns2="5afdff01-ebaf-4282-9350-8cf4ebdfd26c" targetNamespace="http://schemas.microsoft.com/office/2006/metadata/properties" ma:root="true" ma:fieldsID="edf7e985194f3eca3b10c48b27b5d79d" ns2:_="">
    <xsd:import namespace="5afdff01-ebaf-4282-9350-8cf4ebdfd26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afdff01-ebaf-4282-9350-8cf4ebdfd26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C4950CC-D177-4ED7-B84B-229F060682AA}"/>
</file>

<file path=customXml/itemProps2.xml><?xml version="1.0" encoding="utf-8"?>
<ds:datastoreItem xmlns:ds="http://schemas.openxmlformats.org/officeDocument/2006/customXml" ds:itemID="{BE28F04C-4472-4D14-A9E5-5B864BE8B12A}"/>
</file>

<file path=customXml/itemProps3.xml><?xml version="1.0" encoding="utf-8"?>
<ds:datastoreItem xmlns:ds="http://schemas.openxmlformats.org/officeDocument/2006/customXml" ds:itemID="{195BA7BE-C16E-4E6D-885A-0B626624AE27}"/>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48</Slides>
  <Notes>0</Notes>
  <HiddenSlides>0</HiddenSlides>
  <MMClips>0</MMClips>
  <ScaleCrop>false</ScaleCrop>
  <HeadingPairs>
    <vt:vector size="4" baseType="variant">
      <vt:variant>
        <vt:lpstr>Theme</vt:lpstr>
      </vt:variant>
      <vt:variant>
        <vt:i4>2</vt:i4>
      </vt:variant>
      <vt:variant>
        <vt:lpstr>Slide Titles</vt:lpstr>
      </vt:variant>
      <vt:variant>
        <vt:i4>48</vt:i4>
      </vt:variant>
    </vt:vector>
  </HeadingPairs>
  <TitlesOfParts>
    <vt:vector size="50" baseType="lpstr">
      <vt:lpstr>GradientRiseVTI</vt:lpstr>
      <vt:lpstr>GradientRiseVTI</vt:lpstr>
      <vt:lpstr>Fair use notice</vt:lpstr>
      <vt:lpstr>OBJECT ORIENTED PROGRAMMING</vt:lpstr>
      <vt:lpstr>Table of contents</vt:lpstr>
      <vt:lpstr>class &amp; object</vt:lpstr>
      <vt:lpstr>Class &amp; object</vt:lpstr>
      <vt:lpstr>Class &amp; Object</vt:lpstr>
      <vt:lpstr>Class &amp; objects</vt:lpstr>
      <vt:lpstr>Class &amp; Objects</vt:lpstr>
      <vt:lpstr>A simple class</vt:lpstr>
      <vt:lpstr>A simple class - using triangle class</vt:lpstr>
      <vt:lpstr>Creating an object</vt:lpstr>
      <vt:lpstr>Creating an object</vt:lpstr>
      <vt:lpstr>Creating functions in a class</vt:lpstr>
      <vt:lpstr>Creating functions in a class</vt:lpstr>
      <vt:lpstr>Creating functions in a class</vt:lpstr>
      <vt:lpstr>Example code</vt:lpstr>
      <vt:lpstr>Calling functions of a class</vt:lpstr>
      <vt:lpstr>Constructors</vt:lpstr>
      <vt:lpstr>Constructors – Example code</vt:lpstr>
      <vt:lpstr>Parameterized Constructors  -Example code</vt:lpstr>
      <vt:lpstr>Constructors</vt:lpstr>
      <vt:lpstr>This keyword</vt:lpstr>
      <vt:lpstr>Garbage collection</vt:lpstr>
      <vt:lpstr>The Finalize() Method</vt:lpstr>
      <vt:lpstr>Class activity</vt:lpstr>
      <vt:lpstr>Explore</vt:lpstr>
      <vt:lpstr>Method overloading</vt:lpstr>
      <vt:lpstr>Method overloading</vt:lpstr>
      <vt:lpstr>Method overloading -Example code</vt:lpstr>
      <vt:lpstr>Method overloading -Calling overloaded methods</vt:lpstr>
      <vt:lpstr>Constructor overloading</vt:lpstr>
      <vt:lpstr>Constructor overloading -Example code</vt:lpstr>
      <vt:lpstr>Constructor overloading -creating objects through overloaded constructors</vt:lpstr>
      <vt:lpstr>Encapsulation &amp; access specifiers</vt:lpstr>
      <vt:lpstr>Encapsulation &amp; access specifiers</vt:lpstr>
      <vt:lpstr>Encapsulation &amp; access specifiers -example code</vt:lpstr>
      <vt:lpstr>Encapsulation &amp; access specifiers -example code contd.</vt:lpstr>
      <vt:lpstr>Static keyword</vt:lpstr>
      <vt:lpstr>Static keyword -example code</vt:lpstr>
      <vt:lpstr>Static block</vt:lpstr>
      <vt:lpstr>Introducing math class</vt:lpstr>
      <vt:lpstr>Code it now!</vt:lpstr>
      <vt:lpstr>Code it now!</vt:lpstr>
      <vt:lpstr>Final keyword</vt:lpstr>
      <vt:lpstr>Nested or inner class</vt:lpstr>
      <vt:lpstr>Nested or inner class -Example code</vt:lpstr>
      <vt:lpstr>Nested or inner class -Example code 2</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1069</cp:revision>
  <dcterms:created xsi:type="dcterms:W3CDTF">2021-05-30T21:25:00Z</dcterms:created>
  <dcterms:modified xsi:type="dcterms:W3CDTF">2021-06-20T13:28:26Z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0x0101007DEF4F2B9C1B4D48BDD2C7F6E3239669</vt:lpwstr>
  </property>
</Properties>
</file>