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8" r:id="rId6"/>
    <p:sldId id="263" r:id="rId7"/>
    <p:sldId id="309" r:id="rId8"/>
    <p:sldId id="354" r:id="rId9"/>
    <p:sldId id="316" r:id="rId10"/>
    <p:sldId id="355" r:id="rId11"/>
    <p:sldId id="310" r:id="rId12"/>
    <p:sldId id="311" r:id="rId13"/>
    <p:sldId id="312" r:id="rId14"/>
    <p:sldId id="356" r:id="rId15"/>
    <p:sldId id="313" r:id="rId16"/>
    <p:sldId id="317" r:id="rId17"/>
    <p:sldId id="318" r:id="rId18"/>
    <p:sldId id="320" r:id="rId19"/>
    <p:sldId id="319" r:id="rId20"/>
    <p:sldId id="321" r:id="rId21"/>
    <p:sldId id="357" r:id="rId22"/>
    <p:sldId id="322" r:id="rId23"/>
    <p:sldId id="324" r:id="rId24"/>
    <p:sldId id="358" r:id="rId25"/>
    <p:sldId id="359"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5F67D-606F-5B46-3455-8AE7A993351A}" v="1137" dt="2021-06-07T01:11:57.379"/>
    <p1510:client id="{0BE31701-8567-463B-7510-8DA0F2F69CAF}" v="2370" dt="2021-06-20T13:28:15.703"/>
    <p1510:client id="{12C991BD-FF83-3F5B-5AC8-39E08EB7B32E}" v="5" dt="2021-06-10T02:57:51.444"/>
    <p1510:client id="{29751816-9F43-EB52-0A26-79B6547F7CCB}" v="1173" dt="2021-06-20T14:28:35.111"/>
    <p1510:client id="{745CD862-E4A5-96DF-714F-BB7583576ACB}" v="850" dt="2021-06-20T11:43:44.831"/>
    <p1510:client id="{F8BCF5AD-C74B-121C-16AE-3AA0E5C2D571}" v="4" dt="2021-05-31T02:58:38.817"/>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667569" y="5553718"/>
            <a:ext cx="7857543" cy="1074183"/>
          </a:xfrm>
        </p:spPr>
        <p:txBody>
          <a:bodyPr vert="horz" lIns="0" tIns="0" rIns="0" bIns="0" rtlCol="0" anchor="ctr">
            <a:normAutofit fontScale="90000"/>
          </a:bodyPr>
          <a:lstStyle/>
          <a:p>
            <a:r>
              <a:rPr lang="en-US" sz="3200" spc="750" dirty="0">
                <a:solidFill>
                  <a:schemeClr val="bg1"/>
                </a:solidFill>
                <a:ea typeface="+mj-lt"/>
                <a:cs typeface="+mj-lt"/>
              </a:rPr>
              <a:t>Using super keyword for superclass constructor</a:t>
            </a:r>
            <a:endParaRPr lang="en-US" dirty="0">
              <a:solidFill>
                <a:schemeClr val="bg1"/>
              </a:solidFill>
            </a:endParaRPr>
          </a:p>
        </p:txBody>
      </p:sp>
      <p:pic>
        <p:nvPicPr>
          <p:cNvPr id="4" name="Picture 4" descr="Text&#10;&#10;Description automatically generated">
            <a:extLst>
              <a:ext uri="{FF2B5EF4-FFF2-40B4-BE49-F238E27FC236}">
                <a16:creationId xmlns:a16="http://schemas.microsoft.com/office/drawing/2014/main" id="{4F9FC6DE-389E-422C-9906-49B9EEDCF63A}"/>
              </a:ext>
            </a:extLst>
          </p:cNvPr>
          <p:cNvPicPr>
            <a:picLocks noGrp="1" noChangeAspect="1"/>
          </p:cNvPicPr>
          <p:nvPr>
            <p:ph idx="1"/>
          </p:nvPr>
        </p:nvPicPr>
        <p:blipFill>
          <a:blip r:embed="rId2"/>
          <a:stretch>
            <a:fillRect/>
          </a:stretch>
        </p:blipFill>
        <p:spPr>
          <a:xfrm>
            <a:off x="1601764" y="457200"/>
            <a:ext cx="8995196" cy="4407647"/>
          </a:xfrm>
          <a:prstGeom prst="rect">
            <a:avLst/>
          </a:prstGeom>
        </p:spPr>
      </p:pic>
    </p:spTree>
    <p:extLst>
      <p:ext uri="{BB962C8B-B14F-4D97-AF65-F5344CB8AC3E}">
        <p14:creationId xmlns:p14="http://schemas.microsoft.com/office/powerpoint/2010/main" val="314080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4881340"/>
          </a:xfrm>
        </p:spPr>
        <p:txBody>
          <a:bodyPr vert="horz" lIns="0" tIns="0" rIns="0" bIns="0" rtlCol="0" anchor="b">
            <a:normAutofit/>
          </a:bodyPr>
          <a:lstStyle/>
          <a:p>
            <a:r>
              <a:rPr lang="en-US" sz="3200" spc="750" dirty="0">
                <a:solidFill>
                  <a:schemeClr val="bg1"/>
                </a:solidFill>
                <a:ea typeface="+mj-lt"/>
                <a:cs typeface="+mj-lt"/>
              </a:rPr>
              <a:t>Using super keyword to refer to the object of the super class</a:t>
            </a:r>
            <a:endParaRPr lang="en-US" sz="3200" spc="750" dirty="0">
              <a:solidFill>
                <a:schemeClr val="bg1"/>
              </a:solidFill>
            </a:endParaRPr>
          </a:p>
        </p:txBody>
      </p:sp>
      <p:pic>
        <p:nvPicPr>
          <p:cNvPr id="7" name="Picture 7" descr="Text&#10;&#10;Description automatically generated">
            <a:extLst>
              <a:ext uri="{FF2B5EF4-FFF2-40B4-BE49-F238E27FC236}">
                <a16:creationId xmlns:a16="http://schemas.microsoft.com/office/drawing/2014/main" id="{575AF7F4-E9B7-4F42-A8D6-C51FCDD87FCA}"/>
              </a:ext>
            </a:extLst>
          </p:cNvPr>
          <p:cNvPicPr>
            <a:picLocks noGrp="1" noChangeAspect="1"/>
          </p:cNvPicPr>
          <p:nvPr>
            <p:ph idx="1"/>
          </p:nvPr>
        </p:nvPicPr>
        <p:blipFill>
          <a:blip r:embed="rId2"/>
          <a:stretch>
            <a:fillRect/>
          </a:stretch>
        </p:blipFill>
        <p:spPr>
          <a:xfrm>
            <a:off x="4503619" y="1079145"/>
            <a:ext cx="7214138" cy="4707224"/>
          </a:xfrm>
          <a:prstGeom prst="rect">
            <a:avLst/>
          </a:prstGeom>
        </p:spPr>
      </p:pic>
    </p:spTree>
    <p:extLst>
      <p:ext uri="{BB962C8B-B14F-4D97-AF65-F5344CB8AC3E}">
        <p14:creationId xmlns:p14="http://schemas.microsoft.com/office/powerpoint/2010/main" val="246629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441766" cy="4177956"/>
          </a:xfrm>
        </p:spPr>
        <p:txBody>
          <a:bodyPr vert="horz" lIns="0" tIns="0" rIns="0" bIns="0" rtlCol="0" anchor="b">
            <a:normAutofit/>
          </a:bodyPr>
          <a:lstStyle/>
          <a:p>
            <a:pPr algn="r"/>
            <a:r>
              <a:rPr lang="en-US" sz="3200" spc="750" dirty="0">
                <a:solidFill>
                  <a:schemeClr val="bg1"/>
                </a:solidFill>
              </a:rPr>
              <a:t>Creating a class hierarchy</a:t>
            </a:r>
          </a:p>
        </p:txBody>
      </p:sp>
      <p:pic>
        <p:nvPicPr>
          <p:cNvPr id="5" name="Picture 6" descr="Diagram&#10;&#10;Description automatically generated">
            <a:extLst>
              <a:ext uri="{FF2B5EF4-FFF2-40B4-BE49-F238E27FC236}">
                <a16:creationId xmlns:a16="http://schemas.microsoft.com/office/drawing/2014/main" id="{1E02512F-2DF3-40A8-BD83-EC38C13E56BB}"/>
              </a:ext>
            </a:extLst>
          </p:cNvPr>
          <p:cNvPicPr>
            <a:picLocks noGrp="1" noChangeAspect="1"/>
          </p:cNvPicPr>
          <p:nvPr>
            <p:ph idx="1"/>
          </p:nvPr>
        </p:nvPicPr>
        <p:blipFill>
          <a:blip r:embed="rId2"/>
          <a:stretch>
            <a:fillRect/>
          </a:stretch>
        </p:blipFill>
        <p:spPr>
          <a:xfrm>
            <a:off x="4312154" y="1711726"/>
            <a:ext cx="7466785" cy="3959352"/>
          </a:xfrm>
        </p:spPr>
      </p:pic>
      <p:sp>
        <p:nvSpPr>
          <p:cNvPr id="7" name="TextBox 6">
            <a:extLst>
              <a:ext uri="{FF2B5EF4-FFF2-40B4-BE49-F238E27FC236}">
                <a16:creationId xmlns:a16="http://schemas.microsoft.com/office/drawing/2014/main" id="{019A85D1-8139-48F6-9871-40E4A84D4C07}"/>
              </a:ext>
            </a:extLst>
          </p:cNvPr>
          <p:cNvSpPr txBox="1"/>
          <p:nvPr/>
        </p:nvSpPr>
        <p:spPr>
          <a:xfrm>
            <a:off x="4314092" y="1100016"/>
            <a:ext cx="62796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Example of class hierarchy</a:t>
            </a:r>
          </a:p>
        </p:txBody>
      </p:sp>
    </p:spTree>
    <p:extLst>
      <p:ext uri="{BB962C8B-B14F-4D97-AF65-F5344CB8AC3E}">
        <p14:creationId xmlns:p14="http://schemas.microsoft.com/office/powerpoint/2010/main" val="185488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441766" cy="4177956"/>
          </a:xfrm>
        </p:spPr>
        <p:txBody>
          <a:bodyPr vert="horz" lIns="0" tIns="0" rIns="0" bIns="0" rtlCol="0" anchor="b">
            <a:normAutofit/>
          </a:bodyPr>
          <a:lstStyle/>
          <a:p>
            <a:pPr algn="r"/>
            <a:r>
              <a:rPr lang="en-US" sz="3200" spc="750" dirty="0">
                <a:solidFill>
                  <a:schemeClr val="bg1"/>
                </a:solidFill>
              </a:rPr>
              <a:t>Creating a class hierarchy</a:t>
            </a:r>
          </a:p>
        </p:txBody>
      </p:sp>
      <p:sp>
        <p:nvSpPr>
          <p:cNvPr id="7" name="TextBox 6">
            <a:extLst>
              <a:ext uri="{FF2B5EF4-FFF2-40B4-BE49-F238E27FC236}">
                <a16:creationId xmlns:a16="http://schemas.microsoft.com/office/drawing/2014/main" id="{019A85D1-8139-48F6-9871-40E4A84D4C07}"/>
              </a:ext>
            </a:extLst>
          </p:cNvPr>
          <p:cNvSpPr txBox="1"/>
          <p:nvPr/>
        </p:nvSpPr>
        <p:spPr>
          <a:xfrm>
            <a:off x="4314092" y="1100016"/>
            <a:ext cx="62796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Example of class hierarchy</a:t>
            </a:r>
          </a:p>
        </p:txBody>
      </p:sp>
      <p:pic>
        <p:nvPicPr>
          <p:cNvPr id="6" name="Picture 7" descr="Diagram&#10;&#10;Description automatically generated">
            <a:extLst>
              <a:ext uri="{FF2B5EF4-FFF2-40B4-BE49-F238E27FC236}">
                <a16:creationId xmlns:a16="http://schemas.microsoft.com/office/drawing/2014/main" id="{110CAEFE-95D4-4973-93B3-3F685DE733C3}"/>
              </a:ext>
            </a:extLst>
          </p:cNvPr>
          <p:cNvPicPr>
            <a:picLocks noGrp="1" noChangeAspect="1"/>
          </p:cNvPicPr>
          <p:nvPr>
            <p:ph idx="1"/>
          </p:nvPr>
        </p:nvPicPr>
        <p:blipFill>
          <a:blip r:embed="rId2"/>
          <a:stretch>
            <a:fillRect/>
          </a:stretch>
        </p:blipFill>
        <p:spPr>
          <a:xfrm>
            <a:off x="4201169" y="1789879"/>
            <a:ext cx="7630141" cy="3959352"/>
          </a:xfrm>
        </p:spPr>
      </p:pic>
    </p:spTree>
    <p:extLst>
      <p:ext uri="{BB962C8B-B14F-4D97-AF65-F5344CB8AC3E}">
        <p14:creationId xmlns:p14="http://schemas.microsoft.com/office/powerpoint/2010/main" val="368366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1126979"/>
          </a:xfrm>
        </p:spPr>
        <p:txBody>
          <a:bodyPr>
            <a:normAutofit/>
          </a:bodyPr>
          <a:lstStyle/>
          <a:p>
            <a:r>
              <a:rPr lang="en-US" dirty="0"/>
              <a:t>Constructors in class hierarchy</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In a class hierarchy, constructors are called in order of derivation, from superclass to subclass.</a:t>
            </a:r>
          </a:p>
          <a:p>
            <a:r>
              <a:rPr lang="en-US" dirty="0">
                <a:ea typeface="+mn-lt"/>
                <a:cs typeface="+mn-lt"/>
              </a:rPr>
              <a:t>super( ) must be the first statement executed in a subclass</a:t>
            </a:r>
          </a:p>
          <a:p>
            <a:r>
              <a:rPr lang="en-US" dirty="0">
                <a:ea typeface="+mn-lt"/>
                <a:cs typeface="+mn-lt"/>
              </a:rPr>
              <a:t>constructor, this order is the same whether or not super( ) is used.</a:t>
            </a:r>
          </a:p>
          <a:p>
            <a:r>
              <a:rPr lang="en-US" dirty="0">
                <a:ea typeface="+mn-lt"/>
                <a:cs typeface="+mn-lt"/>
              </a:rPr>
              <a:t>If super( ) is not used, then the default or parameter-less constructor of each superclass will be executed.</a:t>
            </a:r>
          </a:p>
        </p:txBody>
      </p:sp>
    </p:spTree>
    <p:extLst>
      <p:ext uri="{BB962C8B-B14F-4D97-AF65-F5344CB8AC3E}">
        <p14:creationId xmlns:p14="http://schemas.microsoft.com/office/powerpoint/2010/main" val="383286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1">
            <a:extLst>
              <a:ext uri="{FF2B5EF4-FFF2-40B4-BE49-F238E27FC236}">
                <a16:creationId xmlns:a16="http://schemas.microsoft.com/office/drawing/2014/main" id="{7D0971CA-838A-4C46-8B57-15757C108D74}"/>
              </a:ext>
            </a:extLst>
          </p:cNvPr>
          <p:cNvSpPr txBox="1">
            <a:spLocks/>
          </p:cNvSpPr>
          <p:nvPr/>
        </p:nvSpPr>
        <p:spPr>
          <a:xfrm>
            <a:off x="181167" y="681317"/>
            <a:ext cx="3725073" cy="3406187"/>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spcAft>
                <a:spcPts val="600"/>
              </a:spcAft>
            </a:pPr>
            <a:r>
              <a:rPr lang="en-US" sz="2400" spc="750">
                <a:solidFill>
                  <a:schemeClr val="bg1"/>
                </a:solidFill>
              </a:rPr>
              <a:t>Constructors in class hierarchy</a:t>
            </a:r>
          </a:p>
        </p:txBody>
      </p:sp>
      <p:pic>
        <p:nvPicPr>
          <p:cNvPr id="6" name="Picture 6" descr="Text&#10;&#10;Description automatically generated">
            <a:extLst>
              <a:ext uri="{FF2B5EF4-FFF2-40B4-BE49-F238E27FC236}">
                <a16:creationId xmlns:a16="http://schemas.microsoft.com/office/drawing/2014/main" id="{4BA6FA6F-21C5-4022-AF6C-9453EAFE0184}"/>
              </a:ext>
            </a:extLst>
          </p:cNvPr>
          <p:cNvPicPr>
            <a:picLocks noGrp="1" noChangeAspect="1"/>
          </p:cNvPicPr>
          <p:nvPr>
            <p:ph idx="1"/>
          </p:nvPr>
        </p:nvPicPr>
        <p:blipFill>
          <a:blip r:embed="rId2"/>
          <a:stretch>
            <a:fillRect/>
          </a:stretch>
        </p:blipFill>
        <p:spPr>
          <a:xfrm>
            <a:off x="4503619" y="826650"/>
            <a:ext cx="7214138" cy="5212214"/>
          </a:xfrm>
          <a:prstGeom prst="rect">
            <a:avLst/>
          </a:prstGeom>
        </p:spPr>
      </p:pic>
    </p:spTree>
    <p:extLst>
      <p:ext uri="{BB962C8B-B14F-4D97-AF65-F5344CB8AC3E}">
        <p14:creationId xmlns:p14="http://schemas.microsoft.com/office/powerpoint/2010/main" val="95562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b="1" u="sng" dirty="0">
                <a:ea typeface="+mn-lt"/>
                <a:cs typeface="+mn-lt"/>
              </a:rPr>
              <a:t>Output:</a:t>
            </a:r>
          </a:p>
          <a:p>
            <a:pPr marL="914400" lvl="2" indent="0">
              <a:buNone/>
            </a:pPr>
            <a:r>
              <a:rPr lang="en-US" sz="2400" b="1" dirty="0">
                <a:ea typeface="+mn-lt"/>
                <a:cs typeface="+mn-lt"/>
              </a:rPr>
              <a:t>Inside A’s constructor</a:t>
            </a:r>
            <a:endParaRPr lang="en-US" sz="2400" b="1"/>
          </a:p>
          <a:p>
            <a:pPr marL="914400" lvl="2" indent="0">
              <a:buNone/>
            </a:pPr>
            <a:r>
              <a:rPr lang="en-US" sz="2400" b="1" dirty="0">
                <a:ea typeface="+mn-lt"/>
                <a:cs typeface="+mn-lt"/>
              </a:rPr>
              <a:t>Inside B’s constructor</a:t>
            </a:r>
            <a:endParaRPr lang="en-US" sz="2400" b="1"/>
          </a:p>
          <a:p>
            <a:pPr marL="914400" lvl="2" indent="0">
              <a:buNone/>
            </a:pPr>
            <a:r>
              <a:rPr lang="en-US" sz="2400" b="1" dirty="0">
                <a:ea typeface="+mn-lt"/>
                <a:cs typeface="+mn-lt"/>
              </a:rPr>
              <a:t>Inside C’s constructor</a:t>
            </a:r>
            <a:endParaRPr lang="en-US" sz="2400" b="1"/>
          </a:p>
        </p:txBody>
      </p:sp>
    </p:spTree>
    <p:extLst>
      <p:ext uri="{BB962C8B-B14F-4D97-AF65-F5344CB8AC3E}">
        <p14:creationId xmlns:p14="http://schemas.microsoft.com/office/powerpoint/2010/main" val="279441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Overriding – revisiting polymorphism</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Overriding is another way of achieving polymorphism in java.</a:t>
            </a:r>
            <a:endParaRPr lang="en-US" dirty="0"/>
          </a:p>
          <a:p>
            <a:r>
              <a:rPr lang="en-US" dirty="0">
                <a:ea typeface="+mn-lt"/>
                <a:cs typeface="+mn-lt"/>
              </a:rPr>
              <a:t>Overriding refers to method in a subclass having the same name and type signature as a method in its superclass, then the method in the subclass is said to override the method in the superclass.</a:t>
            </a:r>
            <a:endParaRPr lang="en-US" dirty="0"/>
          </a:p>
        </p:txBody>
      </p:sp>
    </p:spTree>
    <p:extLst>
      <p:ext uri="{BB962C8B-B14F-4D97-AF65-F5344CB8AC3E}">
        <p14:creationId xmlns:p14="http://schemas.microsoft.com/office/powerpoint/2010/main" val="140262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529689" cy="3406187"/>
          </a:xfrm>
        </p:spPr>
        <p:txBody>
          <a:bodyPr vert="horz" lIns="0" tIns="0" rIns="0" bIns="0" rtlCol="0" anchor="b">
            <a:normAutofit/>
          </a:bodyPr>
          <a:lstStyle/>
          <a:p>
            <a:r>
              <a:rPr lang="en-US" sz="3000" spc="750" dirty="0">
                <a:solidFill>
                  <a:srgbClr val="FFFFFF"/>
                </a:solidFill>
                <a:ea typeface="+mj-lt"/>
                <a:cs typeface="+mj-lt"/>
              </a:rPr>
              <a:t>Overriding Example code</a:t>
            </a:r>
            <a:endParaRPr lang="en-US" sz="3000" b="0" spc="750" dirty="0">
              <a:solidFill>
                <a:srgbClr val="FFFFFF"/>
              </a:solidFill>
              <a:ea typeface="+mj-lt"/>
              <a:cs typeface="+mj-lt"/>
            </a:endParaRPr>
          </a:p>
          <a:p>
            <a:pPr algn="r"/>
            <a:endParaRPr lang="en-US" sz="3000" spc="750" dirty="0">
              <a:solidFill>
                <a:srgbClr val="FFFFFF"/>
              </a:solidFill>
            </a:endParaRPr>
          </a:p>
        </p:txBody>
      </p:sp>
      <p:pic>
        <p:nvPicPr>
          <p:cNvPr id="6" name="Picture 6" descr="Text&#10;&#10;Description automatically generated">
            <a:extLst>
              <a:ext uri="{FF2B5EF4-FFF2-40B4-BE49-F238E27FC236}">
                <a16:creationId xmlns:a16="http://schemas.microsoft.com/office/drawing/2014/main" id="{A4599E45-D9A0-4DEB-9135-1505F14EA8DC}"/>
              </a:ext>
            </a:extLst>
          </p:cNvPr>
          <p:cNvPicPr>
            <a:picLocks noGrp="1" noChangeAspect="1"/>
          </p:cNvPicPr>
          <p:nvPr>
            <p:ph idx="1"/>
          </p:nvPr>
        </p:nvPicPr>
        <p:blipFill>
          <a:blip r:embed="rId2"/>
          <a:stretch>
            <a:fillRect/>
          </a:stretch>
        </p:blipFill>
        <p:spPr>
          <a:xfrm>
            <a:off x="4288696" y="1288054"/>
            <a:ext cx="7214138" cy="4328482"/>
          </a:xfrm>
          <a:prstGeom prst="rect">
            <a:avLst/>
          </a:prstGeom>
        </p:spPr>
      </p:pic>
    </p:spTree>
    <p:extLst>
      <p:ext uri="{BB962C8B-B14F-4D97-AF65-F5344CB8AC3E}">
        <p14:creationId xmlns:p14="http://schemas.microsoft.com/office/powerpoint/2010/main" val="196246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15596D0-7A93-45AB-A289-2A2B141E0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6F9496-5036-43CF-A9F1-53076E54063A}"/>
              </a:ext>
            </a:extLst>
          </p:cNvPr>
          <p:cNvSpPr>
            <a:spLocks noGrp="1"/>
          </p:cNvSpPr>
          <p:nvPr>
            <p:ph type="title"/>
          </p:nvPr>
        </p:nvSpPr>
        <p:spPr>
          <a:xfrm>
            <a:off x="749493" y="2463419"/>
            <a:ext cx="2929372" cy="3145812"/>
          </a:xfrm>
        </p:spPr>
        <p:txBody>
          <a:bodyPr vert="horz" lIns="0" tIns="0" rIns="0" bIns="0" rtlCol="0" anchor="t">
            <a:normAutofit/>
          </a:bodyPr>
          <a:lstStyle/>
          <a:p>
            <a:r>
              <a:rPr lang="en-US" sz="3200" spc="750" dirty="0">
                <a:solidFill>
                  <a:schemeClr val="bg1"/>
                </a:solidFill>
              </a:rPr>
              <a:t>Dynamic method dispatch</a:t>
            </a:r>
            <a:endParaRPr lang="en-US" dirty="0">
              <a:solidFill>
                <a:schemeClr val="bg1"/>
              </a:solidFill>
            </a:endParaRPr>
          </a:p>
        </p:txBody>
      </p:sp>
      <p:pic>
        <p:nvPicPr>
          <p:cNvPr id="3" name="Picture 3" descr="Text&#10;&#10;Description automatically generated">
            <a:extLst>
              <a:ext uri="{FF2B5EF4-FFF2-40B4-BE49-F238E27FC236}">
                <a16:creationId xmlns:a16="http://schemas.microsoft.com/office/drawing/2014/main" id="{3A9D3B7E-F3E1-4618-899A-4A63FED80D5A}"/>
              </a:ext>
            </a:extLst>
          </p:cNvPr>
          <p:cNvPicPr>
            <a:picLocks noGrp="1" noChangeAspect="1"/>
          </p:cNvPicPr>
          <p:nvPr>
            <p:ph idx="1"/>
          </p:nvPr>
        </p:nvPicPr>
        <p:blipFill>
          <a:blip r:embed="rId2"/>
          <a:stretch>
            <a:fillRect/>
          </a:stretch>
        </p:blipFill>
        <p:spPr>
          <a:xfrm>
            <a:off x="4614985" y="1235896"/>
            <a:ext cx="6734127" cy="4520242"/>
          </a:xfrm>
        </p:spPr>
      </p:pic>
    </p:spTree>
    <p:extLst>
      <p:ext uri="{BB962C8B-B14F-4D97-AF65-F5344CB8AC3E}">
        <p14:creationId xmlns:p14="http://schemas.microsoft.com/office/powerpoint/2010/main" val="60100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6F9496-5036-43CF-A9F1-53076E54063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Dynamic method dispatch</a:t>
            </a:r>
            <a:endParaRPr lang="en-US" sz="3200" spc="750">
              <a:solidFill>
                <a:schemeClr val="bg1"/>
              </a:solidFill>
            </a:endParaRPr>
          </a:p>
        </p:txBody>
      </p:sp>
      <p:pic>
        <p:nvPicPr>
          <p:cNvPr id="6" name="Picture 6" descr="Text&#10;&#10;Description automatically generated">
            <a:extLst>
              <a:ext uri="{FF2B5EF4-FFF2-40B4-BE49-F238E27FC236}">
                <a16:creationId xmlns:a16="http://schemas.microsoft.com/office/drawing/2014/main" id="{5C41373A-2FA8-4E1F-ADA9-547C65202927}"/>
              </a:ext>
            </a:extLst>
          </p:cNvPr>
          <p:cNvPicPr>
            <a:picLocks noGrp="1" noChangeAspect="1"/>
          </p:cNvPicPr>
          <p:nvPr>
            <p:ph idx="1"/>
          </p:nvPr>
        </p:nvPicPr>
        <p:blipFill>
          <a:blip r:embed="rId2"/>
          <a:stretch>
            <a:fillRect/>
          </a:stretch>
        </p:blipFill>
        <p:spPr>
          <a:xfrm>
            <a:off x="4357081" y="1291814"/>
            <a:ext cx="7214138" cy="4653118"/>
          </a:xfrm>
          <a:prstGeom prst="rect">
            <a:avLst/>
          </a:prstGeom>
        </p:spPr>
      </p:pic>
    </p:spTree>
    <p:extLst>
      <p:ext uri="{BB962C8B-B14F-4D97-AF65-F5344CB8AC3E}">
        <p14:creationId xmlns:p14="http://schemas.microsoft.com/office/powerpoint/2010/main" val="354709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Abstract classes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073187"/>
            <a:ext cx="9410896" cy="3998429"/>
          </a:xfrm>
        </p:spPr>
        <p:txBody>
          <a:bodyPr vert="horz" lIns="0" tIns="0" rIns="0" bIns="0" rtlCol="0" anchor="t">
            <a:normAutofit/>
          </a:bodyPr>
          <a:lstStyle/>
          <a:p>
            <a:r>
              <a:rPr lang="en-US" dirty="0">
                <a:ea typeface="+mn-lt"/>
                <a:cs typeface="+mn-lt"/>
              </a:rPr>
              <a:t>Abstract methods are method declarations without the body (actual implementation) of the method.</a:t>
            </a:r>
          </a:p>
          <a:p>
            <a:r>
              <a:rPr lang="en-US" dirty="0">
                <a:ea typeface="+mn-lt"/>
                <a:cs typeface="+mn-lt"/>
              </a:rPr>
              <a:t>Class that contains one or more abstract methods must also be declared abstract</a:t>
            </a:r>
          </a:p>
          <a:p>
            <a:r>
              <a:rPr lang="en-US" dirty="0">
                <a:ea typeface="+mn-lt"/>
                <a:cs typeface="+mn-lt"/>
              </a:rPr>
              <a:t>To declare a class abstract, you simply use the abstract keyword in front of the class keyword at the beginning of the class declaration.</a:t>
            </a:r>
          </a:p>
          <a:p>
            <a:r>
              <a:rPr lang="en-US" dirty="0">
                <a:ea typeface="+mn-lt"/>
                <a:cs typeface="+mn-lt"/>
              </a:rPr>
              <a:t>You cannot declare abstract constructors, or abstract static methods.</a:t>
            </a:r>
          </a:p>
          <a:p>
            <a:r>
              <a:rPr lang="en-US" dirty="0">
                <a:ea typeface="+mn-lt"/>
                <a:cs typeface="+mn-lt"/>
              </a:rPr>
              <a:t>Subclass of an abstract class must either implement all of the </a:t>
            </a:r>
            <a:r>
              <a:rPr lang="en-US">
                <a:ea typeface="+mn-lt"/>
                <a:cs typeface="+mn-lt"/>
              </a:rPr>
              <a:t>abstract methods in the superclass, or be itself declared abstract.</a:t>
            </a:r>
            <a:endParaRPr lang="en-US" dirty="0"/>
          </a:p>
        </p:txBody>
      </p:sp>
    </p:spTree>
    <p:extLst>
      <p:ext uri="{BB962C8B-B14F-4D97-AF65-F5344CB8AC3E}">
        <p14:creationId xmlns:p14="http://schemas.microsoft.com/office/powerpoint/2010/main" val="371210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C9AD90-3564-4105-B2D2-391BAD32407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Abstract classes</a:t>
            </a:r>
            <a:br>
              <a:rPr lang="en-US" sz="3200" spc="750" dirty="0">
                <a:solidFill>
                  <a:schemeClr val="bg1"/>
                </a:solidFill>
              </a:rPr>
            </a:br>
            <a:r>
              <a:rPr lang="en-US" sz="3200" spc="750" dirty="0">
                <a:solidFill>
                  <a:schemeClr val="bg1"/>
                </a:solidFill>
              </a:rPr>
              <a:t> –example code</a:t>
            </a:r>
          </a:p>
        </p:txBody>
      </p:sp>
      <p:pic>
        <p:nvPicPr>
          <p:cNvPr id="6" name="Picture 6" descr="Text&#10;&#10;Description automatically generated">
            <a:extLst>
              <a:ext uri="{FF2B5EF4-FFF2-40B4-BE49-F238E27FC236}">
                <a16:creationId xmlns:a16="http://schemas.microsoft.com/office/drawing/2014/main" id="{4B06AAD1-4273-4999-A59C-0ED00F604636}"/>
              </a:ext>
            </a:extLst>
          </p:cNvPr>
          <p:cNvPicPr>
            <a:picLocks noGrp="1" noChangeAspect="1"/>
          </p:cNvPicPr>
          <p:nvPr>
            <p:ph idx="1"/>
          </p:nvPr>
        </p:nvPicPr>
        <p:blipFill>
          <a:blip r:embed="rId2"/>
          <a:stretch>
            <a:fillRect/>
          </a:stretch>
        </p:blipFill>
        <p:spPr>
          <a:xfrm>
            <a:off x="4503619" y="1115215"/>
            <a:ext cx="7214138" cy="4635084"/>
          </a:xfrm>
          <a:prstGeom prst="rect">
            <a:avLst/>
          </a:prstGeom>
        </p:spPr>
      </p:pic>
    </p:spTree>
    <p:extLst>
      <p:ext uri="{BB962C8B-B14F-4D97-AF65-F5344CB8AC3E}">
        <p14:creationId xmlns:p14="http://schemas.microsoft.com/office/powerpoint/2010/main" val="369918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Using final to prevent overriding</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1819187"/>
            <a:ext cx="9410896" cy="4252429"/>
          </a:xfrm>
        </p:spPr>
        <p:txBody>
          <a:bodyPr vert="horz" lIns="0" tIns="0" rIns="0" bIns="0" rtlCol="0" anchor="t">
            <a:normAutofit/>
          </a:bodyPr>
          <a:lstStyle/>
          <a:p>
            <a:r>
              <a:rPr lang="en-US" dirty="0">
                <a:ea typeface="+mn-lt"/>
                <a:cs typeface="+mn-lt"/>
              </a:rPr>
              <a:t>To stop a method from being overridden, specify final as a modifier at the start of its declaration.</a:t>
            </a:r>
          </a:p>
          <a:p>
            <a:r>
              <a:rPr lang="en-US" dirty="0">
                <a:ea typeface="+mn-lt"/>
                <a:cs typeface="+mn-lt"/>
              </a:rPr>
              <a:t> Methods declared as final cannot be overridden.</a:t>
            </a:r>
          </a:p>
        </p:txBody>
      </p:sp>
      <p:pic>
        <p:nvPicPr>
          <p:cNvPr id="4" name="Picture 4" descr="Text&#10;&#10;Description automatically generated">
            <a:extLst>
              <a:ext uri="{FF2B5EF4-FFF2-40B4-BE49-F238E27FC236}">
                <a16:creationId xmlns:a16="http://schemas.microsoft.com/office/drawing/2014/main" id="{F8750FB7-AE3C-438E-B5F2-F6817C34EA01}"/>
              </a:ext>
            </a:extLst>
          </p:cNvPr>
          <p:cNvPicPr>
            <a:picLocks noChangeAspect="1"/>
          </p:cNvPicPr>
          <p:nvPr/>
        </p:nvPicPr>
        <p:blipFill>
          <a:blip r:embed="rId2"/>
          <a:stretch>
            <a:fillRect/>
          </a:stretch>
        </p:blipFill>
        <p:spPr>
          <a:xfrm>
            <a:off x="1637323" y="3219632"/>
            <a:ext cx="9044353" cy="2782888"/>
          </a:xfrm>
          <a:prstGeom prst="rect">
            <a:avLst/>
          </a:prstGeom>
        </p:spPr>
      </p:pic>
    </p:spTree>
    <p:extLst>
      <p:ext uri="{BB962C8B-B14F-4D97-AF65-F5344CB8AC3E}">
        <p14:creationId xmlns:p14="http://schemas.microsoft.com/office/powerpoint/2010/main" val="48918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Using final to prevent inheritance</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082956"/>
            <a:ext cx="9410896" cy="3988660"/>
          </a:xfrm>
        </p:spPr>
        <p:txBody>
          <a:bodyPr vert="horz" lIns="0" tIns="0" rIns="0" bIns="0" rtlCol="0" anchor="t">
            <a:normAutofit lnSpcReduction="10000"/>
          </a:bodyPr>
          <a:lstStyle/>
          <a:p>
            <a:r>
              <a:rPr lang="en-US" dirty="0">
                <a:ea typeface="+mn-lt"/>
                <a:cs typeface="+mn-lt"/>
              </a:rPr>
              <a:t>To prevent a class from being inherited, it is declared as final.</a:t>
            </a:r>
            <a:endParaRPr lang="en-US" dirty="0"/>
          </a:p>
          <a:p>
            <a:r>
              <a:rPr lang="en-US" dirty="0">
                <a:ea typeface="+mn-lt"/>
                <a:cs typeface="+mn-lt"/>
              </a:rPr>
              <a:t>Declaring a class as final implicitly declares all of its methods as final, too.</a:t>
            </a:r>
          </a:p>
          <a:p>
            <a:pPr marL="457200" lvl="1" indent="0">
              <a:buNone/>
            </a:pPr>
            <a:endParaRPr lang="en-US" b="1" dirty="0"/>
          </a:p>
          <a:p>
            <a:pPr marL="457200" lvl="1" indent="0">
              <a:buNone/>
            </a:pPr>
            <a:r>
              <a:rPr lang="en-US" b="1" dirty="0"/>
              <a:t>final class A {</a:t>
            </a:r>
            <a:endParaRPr lang="en-US" dirty="0"/>
          </a:p>
          <a:p>
            <a:pPr marL="914400" lvl="2" indent="0">
              <a:buNone/>
            </a:pPr>
            <a:r>
              <a:rPr lang="en-US" b="1" dirty="0">
                <a:ea typeface="+mn-lt"/>
                <a:cs typeface="+mn-lt"/>
              </a:rPr>
              <a:t>// ...</a:t>
            </a:r>
            <a:endParaRPr lang="en-US" b="1"/>
          </a:p>
          <a:p>
            <a:pPr marL="457200" lvl="1" indent="0">
              <a:buNone/>
            </a:pPr>
            <a:r>
              <a:rPr lang="en-US" b="1" dirty="0">
                <a:ea typeface="+mn-lt"/>
                <a:cs typeface="+mn-lt"/>
              </a:rPr>
              <a:t>}</a:t>
            </a:r>
            <a:endParaRPr lang="en-US" b="1" dirty="0"/>
          </a:p>
          <a:p>
            <a:pPr marL="457200" lvl="1" indent="0">
              <a:buNone/>
            </a:pPr>
            <a:r>
              <a:rPr lang="en-US" b="1" dirty="0">
                <a:ea typeface="+mn-lt"/>
                <a:cs typeface="+mn-lt"/>
              </a:rPr>
              <a:t>// The following class is illegal.</a:t>
            </a:r>
          </a:p>
          <a:p>
            <a:pPr marL="457200" lvl="1" indent="0">
              <a:buNone/>
            </a:pPr>
            <a:r>
              <a:rPr lang="en-US" b="1" dirty="0">
                <a:ea typeface="+mn-lt"/>
                <a:cs typeface="+mn-lt"/>
              </a:rPr>
              <a:t>class B extends A { // ERROR! Can't subclass A</a:t>
            </a:r>
            <a:endParaRPr lang="en-US" b="1" dirty="0"/>
          </a:p>
          <a:p>
            <a:pPr marL="914400" lvl="2" indent="0">
              <a:buNone/>
            </a:pPr>
            <a:r>
              <a:rPr lang="en-US" b="1" dirty="0">
                <a:ea typeface="+mn-lt"/>
                <a:cs typeface="+mn-lt"/>
              </a:rPr>
              <a:t>// ...</a:t>
            </a:r>
            <a:endParaRPr lang="en-US" b="1"/>
          </a:p>
          <a:p>
            <a:pPr marL="457200" lvl="1" indent="0">
              <a:buNone/>
            </a:pPr>
            <a:r>
              <a:rPr lang="en-US" b="1" dirty="0">
                <a:ea typeface="+mn-lt"/>
                <a:cs typeface="+mn-lt"/>
              </a:rPr>
              <a:t>}</a:t>
            </a:r>
            <a:endParaRPr lang="en-US" b="1" dirty="0"/>
          </a:p>
        </p:txBody>
      </p:sp>
    </p:spTree>
    <p:extLst>
      <p:ext uri="{BB962C8B-B14F-4D97-AF65-F5344CB8AC3E}">
        <p14:creationId xmlns:p14="http://schemas.microsoft.com/office/powerpoint/2010/main" val="75311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dirty="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800" dirty="0">
                <a:ea typeface="+mn-lt"/>
                <a:cs typeface="+mn-lt"/>
              </a:rPr>
              <a:t>Introducing Inheritance</a:t>
            </a:r>
            <a:endParaRPr lang="en-US" sz="2800">
              <a:ea typeface="+mn-lt"/>
              <a:cs typeface="+mn-lt"/>
            </a:endParaRPr>
          </a:p>
          <a:p>
            <a:r>
              <a:rPr lang="en-US" sz="1800" dirty="0">
                <a:ea typeface="+mn-lt"/>
                <a:cs typeface="+mn-lt"/>
              </a:rPr>
              <a:t>Using super</a:t>
            </a:r>
            <a:endParaRPr lang="en-US" sz="2800">
              <a:ea typeface="+mn-lt"/>
              <a:cs typeface="+mn-lt"/>
            </a:endParaRPr>
          </a:p>
          <a:p>
            <a:r>
              <a:rPr lang="en-US" sz="1800" dirty="0">
                <a:ea typeface="+mn-lt"/>
                <a:cs typeface="+mn-lt"/>
              </a:rPr>
              <a:t>Method Overriding</a:t>
            </a:r>
            <a:endParaRPr lang="en-US" sz="2800">
              <a:ea typeface="+mn-lt"/>
              <a:cs typeface="+mn-lt"/>
            </a:endParaRPr>
          </a:p>
          <a:p>
            <a:r>
              <a:rPr lang="en-US" sz="1800" dirty="0">
                <a:ea typeface="+mn-lt"/>
                <a:cs typeface="+mn-lt"/>
              </a:rPr>
              <a:t>Dynamic Method Dispatch</a:t>
            </a:r>
            <a:endParaRPr lang="en-US" sz="2800">
              <a:ea typeface="+mn-lt"/>
              <a:cs typeface="+mn-lt"/>
            </a:endParaRPr>
          </a:p>
          <a:p>
            <a:r>
              <a:rPr lang="en-US" sz="1800" dirty="0">
                <a:ea typeface="+mn-lt"/>
                <a:cs typeface="+mn-lt"/>
              </a:rPr>
              <a:t>Abstract Classes</a:t>
            </a:r>
            <a:endParaRPr lang="en-US" sz="2800">
              <a:ea typeface="+mn-lt"/>
              <a:cs typeface="+mn-lt"/>
            </a:endParaRPr>
          </a:p>
          <a:p>
            <a:r>
              <a:rPr lang="en-US" sz="1800" dirty="0">
                <a:ea typeface="+mn-lt"/>
                <a:cs typeface="+mn-lt"/>
              </a:rPr>
              <a:t>Using final with Inheritance</a:t>
            </a:r>
            <a:endParaRPr lang="en-US" sz="2800" dirty="0">
              <a:ea typeface="+mn-lt"/>
              <a:cs typeface="+mn-lt"/>
            </a:endParaRPr>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Introducing inheritance</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072303" cy="3959352"/>
          </a:xfrm>
        </p:spPr>
        <p:txBody>
          <a:bodyPr vert="horz" lIns="0" tIns="0" rIns="0" bIns="0" rtlCol="0" anchor="t">
            <a:normAutofit/>
          </a:bodyPr>
          <a:lstStyle/>
          <a:p>
            <a:r>
              <a:rPr lang="en-US" dirty="0">
                <a:ea typeface="+mn-lt"/>
                <a:cs typeface="+mn-lt"/>
              </a:rPr>
              <a:t>Inheritance allows you to define a very general class and then later define more specialized classes that add some new details to the existing general class definition.</a:t>
            </a:r>
          </a:p>
          <a:p>
            <a:r>
              <a:rPr lang="en-US" dirty="0">
                <a:ea typeface="+mn-lt"/>
                <a:cs typeface="+mn-lt"/>
              </a:rPr>
              <a:t>Defining a new class based on an existing class is called </a:t>
            </a:r>
            <a:r>
              <a:rPr lang="en-US" b="1" dirty="0">
                <a:ea typeface="+mn-lt"/>
                <a:cs typeface="+mn-lt"/>
              </a:rPr>
              <a:t>derivation</a:t>
            </a:r>
            <a:r>
              <a:rPr lang="en-US" dirty="0">
                <a:ea typeface="+mn-lt"/>
                <a:cs typeface="+mn-lt"/>
              </a:rPr>
              <a:t>.</a:t>
            </a:r>
            <a:endParaRPr lang="en-US" dirty="0"/>
          </a:p>
          <a:p>
            <a:r>
              <a:rPr lang="en-US" dirty="0">
                <a:ea typeface="+mn-lt"/>
                <a:cs typeface="+mn-lt"/>
              </a:rPr>
              <a:t>The new class, or derived class, is referred to as a direct </a:t>
            </a:r>
            <a:r>
              <a:rPr lang="en-US" b="1" dirty="0">
                <a:ea typeface="+mn-lt"/>
                <a:cs typeface="+mn-lt"/>
              </a:rPr>
              <a:t>subclass </a:t>
            </a:r>
            <a:r>
              <a:rPr lang="en-US" dirty="0">
                <a:ea typeface="+mn-lt"/>
                <a:cs typeface="+mn-lt"/>
              </a:rPr>
              <a:t>of the base class.</a:t>
            </a:r>
          </a:p>
          <a:p>
            <a:r>
              <a:rPr lang="en-US" dirty="0">
                <a:ea typeface="+mn-lt"/>
                <a:cs typeface="+mn-lt"/>
              </a:rPr>
              <a:t>The original class is also referred to as a </a:t>
            </a:r>
            <a:r>
              <a:rPr lang="en-US" b="1" dirty="0">
                <a:ea typeface="+mn-lt"/>
                <a:cs typeface="+mn-lt"/>
              </a:rPr>
              <a:t>superclass</a:t>
            </a:r>
            <a:r>
              <a:rPr lang="en-US" dirty="0">
                <a:ea typeface="+mn-lt"/>
                <a:cs typeface="+mn-lt"/>
              </a:rPr>
              <a:t> of the derived class.</a:t>
            </a:r>
            <a:endParaRPr lang="en-US" dirty="0"/>
          </a:p>
          <a:p>
            <a:endParaRPr lang="en-US" dirty="0">
              <a:ea typeface="+mn-lt"/>
              <a:cs typeface="+mn-lt"/>
            </a:endParaRPr>
          </a:p>
          <a:p>
            <a:endParaRPr lang="en-US" dirty="0"/>
          </a:p>
        </p:txBody>
      </p:sp>
    </p:spTree>
    <p:extLst>
      <p:ext uri="{BB962C8B-B14F-4D97-AF65-F5344CB8AC3E}">
        <p14:creationId xmlns:p14="http://schemas.microsoft.com/office/powerpoint/2010/main" val="3532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a:solidFill>
                  <a:schemeClr val="bg1"/>
                </a:solidFill>
              </a:rPr>
              <a:t>Introducing inheritance</a:t>
            </a:r>
          </a:p>
        </p:txBody>
      </p:sp>
      <p:pic>
        <p:nvPicPr>
          <p:cNvPr id="3" name="Picture 4" descr="Diagram&#10;&#10;Description automatically generated">
            <a:extLst>
              <a:ext uri="{FF2B5EF4-FFF2-40B4-BE49-F238E27FC236}">
                <a16:creationId xmlns:a16="http://schemas.microsoft.com/office/drawing/2014/main" id="{ED4D73AC-008A-4E7C-939D-B0245AD9558F}"/>
              </a:ext>
            </a:extLst>
          </p:cNvPr>
          <p:cNvPicPr>
            <a:picLocks noGrp="1" noChangeAspect="1"/>
          </p:cNvPicPr>
          <p:nvPr>
            <p:ph idx="1"/>
          </p:nvPr>
        </p:nvPicPr>
        <p:blipFill>
          <a:blip r:embed="rId2"/>
          <a:stretch>
            <a:fillRect/>
          </a:stretch>
        </p:blipFill>
        <p:spPr>
          <a:xfrm>
            <a:off x="4589318" y="457200"/>
            <a:ext cx="7042739" cy="5951114"/>
          </a:xfrm>
          <a:prstGeom prst="rect">
            <a:avLst/>
          </a:prstGeom>
        </p:spPr>
      </p:pic>
    </p:spTree>
    <p:extLst>
      <p:ext uri="{BB962C8B-B14F-4D97-AF65-F5344CB8AC3E}">
        <p14:creationId xmlns:p14="http://schemas.microsoft.com/office/powerpoint/2010/main" val="300853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000" spc="750" dirty="0">
                <a:solidFill>
                  <a:schemeClr val="bg1"/>
                </a:solidFill>
              </a:rPr>
              <a:t>Introducing inheritance</a:t>
            </a:r>
            <a:br>
              <a:rPr lang="en-US" sz="2000" spc="750" dirty="0">
                <a:solidFill>
                  <a:schemeClr val="bg1"/>
                </a:solidFill>
              </a:rPr>
            </a:br>
            <a:r>
              <a:rPr lang="en-US" sz="2000" spc="750" dirty="0">
                <a:solidFill>
                  <a:schemeClr val="bg1"/>
                </a:solidFill>
              </a:rPr>
              <a:t>-base class</a:t>
            </a:r>
            <a:endParaRPr lang="en-US" sz="2400" dirty="0">
              <a:solidFill>
                <a:schemeClr val="bg1"/>
              </a:solidFill>
            </a:endParaRPr>
          </a:p>
        </p:txBody>
      </p:sp>
      <p:pic>
        <p:nvPicPr>
          <p:cNvPr id="4" name="Picture 4" descr="Text&#10;&#10;Description automatically generated">
            <a:extLst>
              <a:ext uri="{FF2B5EF4-FFF2-40B4-BE49-F238E27FC236}">
                <a16:creationId xmlns:a16="http://schemas.microsoft.com/office/drawing/2014/main" id="{30BFA5B3-0B02-41E0-9DC2-A94558990CAC}"/>
              </a:ext>
            </a:extLst>
          </p:cNvPr>
          <p:cNvPicPr>
            <a:picLocks noGrp="1" noChangeAspect="1"/>
          </p:cNvPicPr>
          <p:nvPr>
            <p:ph idx="1"/>
          </p:nvPr>
        </p:nvPicPr>
        <p:blipFill>
          <a:blip r:embed="rId2"/>
          <a:stretch>
            <a:fillRect/>
          </a:stretch>
        </p:blipFill>
        <p:spPr>
          <a:xfrm>
            <a:off x="4503952" y="457200"/>
            <a:ext cx="7213471" cy="5951114"/>
          </a:xfrm>
          <a:prstGeom prst="rect">
            <a:avLst/>
          </a:prstGeom>
        </p:spPr>
      </p:pic>
    </p:spTree>
    <p:extLst>
      <p:ext uri="{BB962C8B-B14F-4D97-AF65-F5344CB8AC3E}">
        <p14:creationId xmlns:p14="http://schemas.microsoft.com/office/powerpoint/2010/main" val="289785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a:solidFill>
                  <a:schemeClr val="bg1"/>
                </a:solidFill>
              </a:rPr>
              <a:t>Introducing inheritance</a:t>
            </a:r>
            <a:br>
              <a:rPr lang="en-US" sz="2200" spc="750">
                <a:solidFill>
                  <a:schemeClr val="bg1"/>
                </a:solidFill>
              </a:rPr>
            </a:br>
            <a:r>
              <a:rPr lang="en-US" sz="2200" spc="750">
                <a:solidFill>
                  <a:schemeClr val="bg1"/>
                </a:solidFill>
              </a:rPr>
              <a:t>-child class</a:t>
            </a:r>
          </a:p>
        </p:txBody>
      </p:sp>
      <p:pic>
        <p:nvPicPr>
          <p:cNvPr id="6" name="Picture 6" descr="Text&#10;&#10;Description automatically generated">
            <a:extLst>
              <a:ext uri="{FF2B5EF4-FFF2-40B4-BE49-F238E27FC236}">
                <a16:creationId xmlns:a16="http://schemas.microsoft.com/office/drawing/2014/main" id="{A7205810-F556-43AD-9348-6C18BD590787}"/>
              </a:ext>
            </a:extLst>
          </p:cNvPr>
          <p:cNvPicPr>
            <a:picLocks noGrp="1" noChangeAspect="1"/>
          </p:cNvPicPr>
          <p:nvPr>
            <p:ph idx="1"/>
          </p:nvPr>
        </p:nvPicPr>
        <p:blipFill>
          <a:blip r:embed="rId2"/>
          <a:stretch>
            <a:fillRect/>
          </a:stretch>
        </p:blipFill>
        <p:spPr>
          <a:xfrm>
            <a:off x="4503619" y="1683329"/>
            <a:ext cx="7214138" cy="3498856"/>
          </a:xfrm>
          <a:prstGeom prst="rect">
            <a:avLst/>
          </a:prstGeom>
        </p:spPr>
      </p:pic>
    </p:spTree>
    <p:extLst>
      <p:ext uri="{BB962C8B-B14F-4D97-AF65-F5344CB8AC3E}">
        <p14:creationId xmlns:p14="http://schemas.microsoft.com/office/powerpoint/2010/main" val="147222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F488CB-F72D-43B2-94DC-489D37F2BE0A}"/>
              </a:ext>
            </a:extLst>
          </p:cNvPr>
          <p:cNvSpPr>
            <a:spLocks noGrp="1"/>
          </p:cNvSpPr>
          <p:nvPr>
            <p:ph type="title"/>
          </p:nvPr>
        </p:nvSpPr>
        <p:spPr>
          <a:xfrm>
            <a:off x="200705" y="681317"/>
            <a:ext cx="3842305" cy="3406187"/>
          </a:xfrm>
        </p:spPr>
        <p:txBody>
          <a:bodyPr vert="horz" lIns="0" tIns="0" rIns="0" bIns="0" rtlCol="0" anchor="b">
            <a:normAutofit/>
          </a:bodyPr>
          <a:lstStyle/>
          <a:p>
            <a:pPr algn="r"/>
            <a:r>
              <a:rPr lang="en-US" sz="3200" spc="750" dirty="0">
                <a:solidFill>
                  <a:schemeClr val="bg1"/>
                </a:solidFill>
              </a:rPr>
              <a:t>Using inherited class</a:t>
            </a:r>
            <a:endParaRPr lang="en-US" dirty="0">
              <a:solidFill>
                <a:schemeClr val="bg1"/>
              </a:solidFill>
            </a:endParaRPr>
          </a:p>
        </p:txBody>
      </p:sp>
      <p:pic>
        <p:nvPicPr>
          <p:cNvPr id="10" name="Picture 11" descr="Text&#10;&#10;Description automatically generated">
            <a:extLst>
              <a:ext uri="{FF2B5EF4-FFF2-40B4-BE49-F238E27FC236}">
                <a16:creationId xmlns:a16="http://schemas.microsoft.com/office/drawing/2014/main" id="{C683024D-FC42-48C5-A7AA-72D59DCFA87A}"/>
              </a:ext>
            </a:extLst>
          </p:cNvPr>
          <p:cNvPicPr>
            <a:picLocks noGrp="1" noChangeAspect="1"/>
          </p:cNvPicPr>
          <p:nvPr>
            <p:ph idx="1"/>
          </p:nvPr>
        </p:nvPicPr>
        <p:blipFill>
          <a:blip r:embed="rId2"/>
          <a:stretch>
            <a:fillRect/>
          </a:stretch>
        </p:blipFill>
        <p:spPr>
          <a:xfrm>
            <a:off x="4299926" y="1799649"/>
            <a:ext cx="7413089" cy="3959352"/>
          </a:xfrm>
        </p:spPr>
      </p:pic>
    </p:spTree>
    <p:extLst>
      <p:ext uri="{BB962C8B-B14F-4D97-AF65-F5344CB8AC3E}">
        <p14:creationId xmlns:p14="http://schemas.microsoft.com/office/powerpoint/2010/main" val="26486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Super keyword</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072303" cy="3959352"/>
          </a:xfrm>
        </p:spPr>
        <p:txBody>
          <a:bodyPr vert="horz" lIns="0" tIns="0" rIns="0" bIns="0" rtlCol="0" anchor="t">
            <a:normAutofit/>
          </a:bodyPr>
          <a:lstStyle/>
          <a:p>
            <a:r>
              <a:rPr lang="en-US" dirty="0">
                <a:ea typeface="+mn-lt"/>
                <a:cs typeface="+mn-lt"/>
              </a:rPr>
              <a:t>Whenever a subclass needs to refer to its immediate superclass, it can do so by use of the keyword super.</a:t>
            </a:r>
          </a:p>
          <a:p>
            <a:r>
              <a:rPr lang="en-US" dirty="0">
                <a:ea typeface="+mn-lt"/>
                <a:cs typeface="+mn-lt"/>
              </a:rPr>
              <a:t>super has two general forms:</a:t>
            </a:r>
            <a:endParaRPr lang="en-US" dirty="0"/>
          </a:p>
          <a:p>
            <a:pPr lvl="1"/>
            <a:r>
              <a:rPr lang="en-US" dirty="0">
                <a:ea typeface="+mn-lt"/>
                <a:cs typeface="+mn-lt"/>
              </a:rPr>
              <a:t>The first calls the superclass’ constructor.</a:t>
            </a:r>
          </a:p>
          <a:p>
            <a:pPr lvl="1"/>
            <a:r>
              <a:rPr lang="en-US" dirty="0">
                <a:ea typeface="+mn-lt"/>
                <a:cs typeface="+mn-lt"/>
              </a:rPr>
              <a:t>The second is used to access a member of the superclass that has been hidden by a member of a subclass.</a:t>
            </a:r>
          </a:p>
          <a:p>
            <a:endParaRPr lang="en-US" dirty="0"/>
          </a:p>
        </p:txBody>
      </p:sp>
    </p:spTree>
    <p:extLst>
      <p:ext uri="{BB962C8B-B14F-4D97-AF65-F5344CB8AC3E}">
        <p14:creationId xmlns:p14="http://schemas.microsoft.com/office/powerpoint/2010/main" val="398589232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163826-3498-4297-AC76-87662D5A2256}"/>
</file>

<file path=customXml/itemProps2.xml><?xml version="1.0" encoding="utf-8"?>
<ds:datastoreItem xmlns:ds="http://schemas.openxmlformats.org/officeDocument/2006/customXml" ds:itemID="{99D0AA80-DFC0-4894-A667-EA89AA8D8B74}"/>
</file>

<file path=customXml/itemProps3.xml><?xml version="1.0" encoding="utf-8"?>
<ds:datastoreItem xmlns:ds="http://schemas.openxmlformats.org/officeDocument/2006/customXml" ds:itemID="{A010A2DA-0282-4767-A7D6-C11440B041F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GradientRiseVTI</vt:lpstr>
      <vt:lpstr>GradientRiseVTI</vt:lpstr>
      <vt:lpstr>Fair use notice</vt:lpstr>
      <vt:lpstr>OBJECT ORIENTED PROGRAMMING</vt:lpstr>
      <vt:lpstr>Table of contents</vt:lpstr>
      <vt:lpstr>Introducing inheritance</vt:lpstr>
      <vt:lpstr>Introducing inheritance</vt:lpstr>
      <vt:lpstr>Introducing inheritance -base class</vt:lpstr>
      <vt:lpstr>Introducing inheritance -child class</vt:lpstr>
      <vt:lpstr>Using inherited class</vt:lpstr>
      <vt:lpstr>Super keyword</vt:lpstr>
      <vt:lpstr>Using super keyword for superclass constructor</vt:lpstr>
      <vt:lpstr>Using super keyword to refer to the object of the super class</vt:lpstr>
      <vt:lpstr>Creating a class hierarchy</vt:lpstr>
      <vt:lpstr>Creating a class hierarchy</vt:lpstr>
      <vt:lpstr>Constructors in class hierarchy</vt:lpstr>
      <vt:lpstr>PowerPoint Presentation</vt:lpstr>
      <vt:lpstr>Contd.</vt:lpstr>
      <vt:lpstr>Overriding – revisiting polymorphism</vt:lpstr>
      <vt:lpstr>Overriding Example code </vt:lpstr>
      <vt:lpstr>Dynamic method dispatch</vt:lpstr>
      <vt:lpstr>Dynamic method dispatch</vt:lpstr>
      <vt:lpstr>Abstract classes</vt:lpstr>
      <vt:lpstr>Abstract classes  –example code</vt:lpstr>
      <vt:lpstr>Using final to prevent overriding</vt:lpstr>
      <vt:lpstr>Using final to prevent inheritance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1244</cp:revision>
  <dcterms:created xsi:type="dcterms:W3CDTF">2021-05-30T21:25:00Z</dcterms:created>
  <dcterms:modified xsi:type="dcterms:W3CDTF">2021-06-20T14:29:08Z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