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8" r:id="rId6"/>
    <p:sldId id="322" r:id="rId7"/>
    <p:sldId id="323" r:id="rId8"/>
    <p:sldId id="324" r:id="rId9"/>
    <p:sldId id="325" r:id="rId10"/>
    <p:sldId id="326" r:id="rId11"/>
    <p:sldId id="327" r:id="rId12"/>
    <p:sldId id="328" r:id="rId13"/>
    <p:sldId id="329" r:id="rId14"/>
    <p:sldId id="330" r:id="rId15"/>
    <p:sldId id="263" r:id="rId16"/>
    <p:sldId id="309" r:id="rId17"/>
    <p:sldId id="331" r:id="rId18"/>
    <p:sldId id="316"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5" d="100"/>
          <a:sy n="75" d="100"/>
        </p:scale>
        <p:origin x="45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September 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September 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September 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September 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September 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September 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September 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September 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September 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September 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September 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September 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September 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September 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September 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September 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September 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September 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September 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September 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September 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September 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Saturday, September 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September 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D60EA6-E0AB-4480-8DC5-3CFE3799EEF3}"/>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Class Hierarchy of Exceptions</a:t>
            </a:r>
          </a:p>
        </p:txBody>
      </p:sp>
      <p:pic>
        <p:nvPicPr>
          <p:cNvPr id="5" name="Content Placeholder 4">
            <a:extLst>
              <a:ext uri="{FF2B5EF4-FFF2-40B4-BE49-F238E27FC236}">
                <a16:creationId xmlns:a16="http://schemas.microsoft.com/office/drawing/2014/main" id="{06FB7582-EF98-48B5-9D83-60E22261AB25}"/>
              </a:ext>
            </a:extLst>
          </p:cNvPr>
          <p:cNvPicPr>
            <a:picLocks noGrp="1" noChangeAspect="1"/>
          </p:cNvPicPr>
          <p:nvPr>
            <p:ph idx="1"/>
          </p:nvPr>
        </p:nvPicPr>
        <p:blipFill>
          <a:blip r:embed="rId2"/>
          <a:stretch>
            <a:fillRect/>
          </a:stretch>
        </p:blipFill>
        <p:spPr>
          <a:xfrm>
            <a:off x="4503619" y="772544"/>
            <a:ext cx="7214138" cy="5320426"/>
          </a:xfrm>
          <a:prstGeom prst="rect">
            <a:avLst/>
          </a:prstGeom>
        </p:spPr>
      </p:pic>
    </p:spTree>
    <p:extLst>
      <p:ext uri="{BB962C8B-B14F-4D97-AF65-F5344CB8AC3E}">
        <p14:creationId xmlns:p14="http://schemas.microsoft.com/office/powerpoint/2010/main" val="370372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8A31-F312-4FEF-9623-1266103F59B3}"/>
              </a:ext>
            </a:extLst>
          </p:cNvPr>
          <p:cNvSpPr>
            <a:spLocks noGrp="1"/>
          </p:cNvSpPr>
          <p:nvPr>
            <p:ph type="title"/>
          </p:nvPr>
        </p:nvSpPr>
        <p:spPr>
          <a:xfrm>
            <a:off x="1371600" y="795528"/>
            <a:ext cx="10241280" cy="844586"/>
          </a:xfrm>
        </p:spPr>
        <p:txBody>
          <a:bodyPr/>
          <a:lstStyle/>
          <a:p>
            <a:r>
              <a:rPr lang="en-US" dirty="0"/>
              <a:t>Errors vs Exceptions</a:t>
            </a:r>
          </a:p>
        </p:txBody>
      </p:sp>
      <p:sp>
        <p:nvSpPr>
          <p:cNvPr id="3" name="Content Placeholder 2">
            <a:extLst>
              <a:ext uri="{FF2B5EF4-FFF2-40B4-BE49-F238E27FC236}">
                <a16:creationId xmlns:a16="http://schemas.microsoft.com/office/drawing/2014/main" id="{BD996026-EA16-41C5-995C-848CD4A858A0}"/>
              </a:ext>
            </a:extLst>
          </p:cNvPr>
          <p:cNvSpPr>
            <a:spLocks noGrp="1"/>
          </p:cNvSpPr>
          <p:nvPr>
            <p:ph idx="1"/>
          </p:nvPr>
        </p:nvSpPr>
        <p:spPr/>
        <p:txBody>
          <a:bodyPr>
            <a:normAutofit fontScale="92500" lnSpcReduction="10000"/>
          </a:bodyPr>
          <a:lstStyle/>
          <a:p>
            <a:r>
              <a:rPr lang="en-US" dirty="0"/>
              <a:t>Errors are exceptional scenarios that are out of scope of application and it’s not possible to anticipate and recover from them, for example hardware failure, JVM crash or out of memory error. </a:t>
            </a:r>
          </a:p>
          <a:p>
            <a:r>
              <a:rPr lang="en-US" dirty="0"/>
              <a:t>Exceptions are events that occurs in the code. A programmer can handle such conditions and take necessary corrective actions. Few examples:  </a:t>
            </a:r>
          </a:p>
          <a:p>
            <a:pPr lvl="1"/>
            <a:r>
              <a:rPr lang="en-US" dirty="0" err="1"/>
              <a:t>NullPointerException</a:t>
            </a:r>
            <a:r>
              <a:rPr lang="en-US" dirty="0"/>
              <a:t> – When you try to use a reference that points to null. </a:t>
            </a:r>
          </a:p>
          <a:p>
            <a:pPr lvl="1"/>
            <a:r>
              <a:rPr lang="en-US" dirty="0" err="1"/>
              <a:t>ArithmeticException</a:t>
            </a:r>
            <a:r>
              <a:rPr lang="en-US" dirty="0"/>
              <a:t> – When bad data is provided by user, for example, when you try to divide a number by zero this exception occurs because dividing a number by zero is undefined. </a:t>
            </a:r>
          </a:p>
          <a:p>
            <a:pPr lvl="1"/>
            <a:r>
              <a:rPr lang="en-US" dirty="0" err="1"/>
              <a:t>ArrayIndexOutOfBoundsException</a:t>
            </a:r>
            <a:r>
              <a:rPr lang="en-US" dirty="0"/>
              <a:t> – When you try to access the elements of an array out of its bounds</a:t>
            </a:r>
          </a:p>
        </p:txBody>
      </p:sp>
    </p:spTree>
    <p:extLst>
      <p:ext uri="{BB962C8B-B14F-4D97-AF65-F5344CB8AC3E}">
        <p14:creationId xmlns:p14="http://schemas.microsoft.com/office/powerpoint/2010/main" val="299949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C50-98D0-4124-9704-453259AC1106}"/>
              </a:ext>
            </a:extLst>
          </p:cNvPr>
          <p:cNvSpPr>
            <a:spLocks noGrp="1"/>
          </p:cNvSpPr>
          <p:nvPr>
            <p:ph type="title"/>
          </p:nvPr>
        </p:nvSpPr>
        <p:spPr>
          <a:xfrm>
            <a:off x="1371600" y="795528"/>
            <a:ext cx="10241280" cy="655901"/>
          </a:xfrm>
        </p:spPr>
        <p:txBody>
          <a:bodyPr/>
          <a:lstStyle/>
          <a:p>
            <a:r>
              <a:rPr lang="en-US" dirty="0"/>
              <a:t>Types of Exception</a:t>
            </a:r>
          </a:p>
        </p:txBody>
      </p:sp>
      <p:sp>
        <p:nvSpPr>
          <p:cNvPr id="3" name="Content Placeholder 2">
            <a:extLst>
              <a:ext uri="{FF2B5EF4-FFF2-40B4-BE49-F238E27FC236}">
                <a16:creationId xmlns:a16="http://schemas.microsoft.com/office/drawing/2014/main" id="{0B22416F-6BC4-43C7-96FB-1D4AAB54BA17}"/>
              </a:ext>
            </a:extLst>
          </p:cNvPr>
          <p:cNvSpPr>
            <a:spLocks noGrp="1"/>
          </p:cNvSpPr>
          <p:nvPr>
            <p:ph idx="1"/>
          </p:nvPr>
        </p:nvSpPr>
        <p:spPr>
          <a:xfrm>
            <a:off x="1371600" y="1722701"/>
            <a:ext cx="9978571" cy="4339771"/>
          </a:xfrm>
        </p:spPr>
        <p:txBody>
          <a:bodyPr>
            <a:normAutofit fontScale="92500" lnSpcReduction="20000"/>
          </a:bodyPr>
          <a:lstStyle/>
          <a:p>
            <a:r>
              <a:rPr lang="en-US" b="1" dirty="0"/>
              <a:t>Checked Exceptions </a:t>
            </a:r>
          </a:p>
          <a:p>
            <a:pPr lvl="1"/>
            <a:r>
              <a:rPr lang="en-US" dirty="0"/>
              <a:t>Exceptions that the compiler check during compilation to see whether the programmer has handled them or not. </a:t>
            </a:r>
          </a:p>
          <a:p>
            <a:pPr lvl="1"/>
            <a:r>
              <a:rPr lang="en-US" dirty="0"/>
              <a:t>If these exceptions are not handled/declared in the program, you will get compilation error. </a:t>
            </a:r>
          </a:p>
          <a:p>
            <a:pPr lvl="1"/>
            <a:r>
              <a:rPr lang="en-US" dirty="0"/>
              <a:t>For example, </a:t>
            </a:r>
            <a:r>
              <a:rPr lang="en-US" dirty="0" err="1"/>
              <a:t>SQLException</a:t>
            </a:r>
            <a:r>
              <a:rPr lang="en-US" dirty="0"/>
              <a:t>, </a:t>
            </a:r>
            <a:r>
              <a:rPr lang="en-US" dirty="0" err="1"/>
              <a:t>IOException</a:t>
            </a:r>
            <a:r>
              <a:rPr lang="en-US" dirty="0"/>
              <a:t>, </a:t>
            </a:r>
            <a:r>
              <a:rPr lang="en-US" dirty="0" err="1"/>
              <a:t>ClassNotFoundExceptionetc</a:t>
            </a:r>
            <a:r>
              <a:rPr lang="en-US" dirty="0"/>
              <a:t>. </a:t>
            </a:r>
          </a:p>
          <a:p>
            <a:r>
              <a:rPr lang="en-US" b="1" dirty="0"/>
              <a:t>Unchecked Exception </a:t>
            </a:r>
          </a:p>
          <a:p>
            <a:pPr lvl="1"/>
            <a:r>
              <a:rPr lang="en-US" dirty="0"/>
              <a:t>Also known as Run-Time Exceptions </a:t>
            </a:r>
          </a:p>
          <a:p>
            <a:pPr lvl="1"/>
            <a:r>
              <a:rPr lang="en-US" dirty="0"/>
              <a:t>These exceptions are not checked at compile-time so compiler does not check whether the programmer has handled them or not but it’s the responsibility of the programmer to handle these exceptions and provide a safe exit. </a:t>
            </a:r>
          </a:p>
          <a:p>
            <a:pPr lvl="1"/>
            <a:r>
              <a:rPr lang="en-US" dirty="0"/>
              <a:t>For example,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a:t>
            </a:r>
          </a:p>
        </p:txBody>
      </p:sp>
    </p:spTree>
    <p:extLst>
      <p:ext uri="{BB962C8B-B14F-4D97-AF65-F5344CB8AC3E}">
        <p14:creationId xmlns:p14="http://schemas.microsoft.com/office/powerpoint/2010/main" val="200293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4FF5886-CBCF-44DD-9DBC-4942FC31CA9E}"/>
              </a:ext>
            </a:extLst>
          </p:cNvPr>
          <p:cNvSpPr>
            <a:spLocks noGrp="1"/>
          </p:cNvSpPr>
          <p:nvPr>
            <p:ph type="title"/>
          </p:nvPr>
        </p:nvSpPr>
        <p:spPr>
          <a:xfrm>
            <a:off x="333829" y="681317"/>
            <a:ext cx="3695547" cy="3406187"/>
          </a:xfrm>
        </p:spPr>
        <p:txBody>
          <a:bodyPr vert="horz" lIns="0" tIns="0" rIns="0" bIns="0" rtlCol="0" anchor="b">
            <a:normAutofit/>
          </a:bodyPr>
          <a:lstStyle/>
          <a:p>
            <a:pPr algn="r"/>
            <a:r>
              <a:rPr lang="en-US" sz="3200" spc="750" dirty="0">
                <a:solidFill>
                  <a:schemeClr val="bg1"/>
                </a:solidFill>
              </a:rPr>
              <a:t>Some Runtime Exceptions</a:t>
            </a:r>
          </a:p>
        </p:txBody>
      </p:sp>
      <p:pic>
        <p:nvPicPr>
          <p:cNvPr id="5" name="Content Placeholder 4">
            <a:extLst>
              <a:ext uri="{FF2B5EF4-FFF2-40B4-BE49-F238E27FC236}">
                <a16:creationId xmlns:a16="http://schemas.microsoft.com/office/drawing/2014/main" id="{2388030E-6D9E-4CD0-9B06-CA32E33F3A91}"/>
              </a:ext>
            </a:extLst>
          </p:cNvPr>
          <p:cNvPicPr>
            <a:picLocks noGrp="1" noChangeAspect="1"/>
          </p:cNvPicPr>
          <p:nvPr>
            <p:ph idx="1"/>
          </p:nvPr>
        </p:nvPicPr>
        <p:blipFill>
          <a:blip r:embed="rId2"/>
          <a:stretch>
            <a:fillRect/>
          </a:stretch>
        </p:blipFill>
        <p:spPr>
          <a:xfrm>
            <a:off x="5633537" y="457200"/>
            <a:ext cx="4954302" cy="5951114"/>
          </a:xfrm>
          <a:prstGeom prst="rect">
            <a:avLst/>
          </a:prstGeom>
        </p:spPr>
      </p:pic>
    </p:spTree>
    <p:extLst>
      <p:ext uri="{BB962C8B-B14F-4D97-AF65-F5344CB8AC3E}">
        <p14:creationId xmlns:p14="http://schemas.microsoft.com/office/powerpoint/2010/main" val="370949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371601" y="457199"/>
            <a:ext cx="9448800" cy="1061357"/>
          </a:xfrm>
        </p:spPr>
        <p:txBody>
          <a:bodyPr>
            <a:normAutofit/>
          </a:bodyPr>
          <a:lstStyle/>
          <a:p>
            <a:pPr>
              <a:lnSpc>
                <a:spcPct val="90000"/>
              </a:lnSpc>
            </a:pPr>
            <a:r>
              <a:rPr lang="en-US" sz="3700" dirty="0"/>
              <a:t>Exception Handling</a:t>
            </a:r>
            <a:endParaRPr lang="en-US"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EC1AD7BA-E10C-4B94-8061-19D0A989BBEF}"/>
              </a:ext>
            </a:extLst>
          </p:cNvPr>
          <p:cNvSpPr>
            <a:spLocks noGrp="1"/>
          </p:cNvSpPr>
          <p:nvPr>
            <p:ph idx="1"/>
          </p:nvPr>
        </p:nvSpPr>
        <p:spPr>
          <a:xfrm>
            <a:off x="1371599" y="1975755"/>
            <a:ext cx="10241280" cy="3959352"/>
          </a:xfrm>
        </p:spPr>
        <p:txBody>
          <a:bodyPr/>
          <a:lstStyle/>
          <a:p>
            <a:r>
              <a:rPr lang="en-US" dirty="0"/>
              <a:t>try – catch block </a:t>
            </a:r>
          </a:p>
          <a:p>
            <a:r>
              <a:rPr lang="en-US" dirty="0"/>
              <a:t>Multiple catch blocks</a:t>
            </a:r>
          </a:p>
          <a:p>
            <a:r>
              <a:rPr lang="en-US" dirty="0"/>
              <a:t>Nested try – catch blocks </a:t>
            </a:r>
          </a:p>
          <a:p>
            <a:r>
              <a:rPr lang="en-US" dirty="0"/>
              <a:t>finally Block </a:t>
            </a:r>
          </a:p>
          <a:p>
            <a:r>
              <a:rPr lang="en-US" dirty="0"/>
              <a:t>throws </a:t>
            </a:r>
          </a:p>
          <a:p>
            <a:r>
              <a:rPr lang="en-US" dirty="0"/>
              <a:t>throw</a:t>
            </a:r>
          </a:p>
        </p:txBody>
      </p:sp>
    </p:spTree>
    <p:extLst>
      <p:ext uri="{BB962C8B-B14F-4D97-AF65-F5344CB8AC3E}">
        <p14:creationId xmlns:p14="http://schemas.microsoft.com/office/powerpoint/2010/main" val="300853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Try-Catch Block</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384030" cy="3959352"/>
          </a:xfrm>
        </p:spPr>
        <p:txBody>
          <a:bodyPr vert="horz" lIns="0" tIns="0" rIns="0" bIns="0" rtlCol="0" anchor="t">
            <a:normAutofit/>
          </a:bodyPr>
          <a:lstStyle/>
          <a:p>
            <a:r>
              <a:rPr lang="en-US" b="1" dirty="0"/>
              <a:t>Try block </a:t>
            </a:r>
          </a:p>
          <a:p>
            <a:pPr lvl="1"/>
            <a:r>
              <a:rPr lang="en-US" dirty="0"/>
              <a:t>The try block contains set of statements where an exception can occur. </a:t>
            </a:r>
          </a:p>
          <a:p>
            <a:pPr lvl="1"/>
            <a:r>
              <a:rPr lang="en-US" dirty="0"/>
              <a:t>A try block is always followed by a catch block, which handles the exception that occurs in associated try block. </a:t>
            </a:r>
          </a:p>
          <a:p>
            <a:r>
              <a:rPr lang="en-US" b="1" dirty="0"/>
              <a:t>Syntax</a:t>
            </a:r>
          </a:p>
        </p:txBody>
      </p:sp>
      <p:pic>
        <p:nvPicPr>
          <p:cNvPr id="5" name="Picture 4">
            <a:extLst>
              <a:ext uri="{FF2B5EF4-FFF2-40B4-BE49-F238E27FC236}">
                <a16:creationId xmlns:a16="http://schemas.microsoft.com/office/drawing/2014/main" id="{2B3AE3B8-E8DF-4D2A-91C1-5FD7D4B19302}"/>
              </a:ext>
            </a:extLst>
          </p:cNvPr>
          <p:cNvPicPr>
            <a:picLocks noChangeAspect="1"/>
          </p:cNvPicPr>
          <p:nvPr/>
        </p:nvPicPr>
        <p:blipFill>
          <a:blip r:embed="rId2"/>
          <a:stretch>
            <a:fillRect/>
          </a:stretch>
        </p:blipFill>
        <p:spPr>
          <a:xfrm>
            <a:off x="3247798" y="4430938"/>
            <a:ext cx="6159999" cy="1069975"/>
          </a:xfrm>
          <a:prstGeom prst="rect">
            <a:avLst/>
          </a:prstGeom>
        </p:spPr>
      </p:pic>
    </p:spTree>
    <p:extLst>
      <p:ext uri="{BB962C8B-B14F-4D97-AF65-F5344CB8AC3E}">
        <p14:creationId xmlns:p14="http://schemas.microsoft.com/office/powerpoint/2010/main" val="289785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15CE-1B9A-4817-96DC-87A5366534A9}"/>
              </a:ext>
            </a:extLst>
          </p:cNvPr>
          <p:cNvSpPr>
            <a:spLocks noGrp="1"/>
          </p:cNvSpPr>
          <p:nvPr>
            <p:ph type="title"/>
          </p:nvPr>
        </p:nvSpPr>
        <p:spPr>
          <a:xfrm>
            <a:off x="1371600" y="795528"/>
            <a:ext cx="10241280" cy="859101"/>
          </a:xfrm>
        </p:spPr>
        <p:txBody>
          <a:bodyPr/>
          <a:lstStyle/>
          <a:p>
            <a:r>
              <a:rPr lang="en-US" dirty="0"/>
              <a:t>Contd.</a:t>
            </a:r>
          </a:p>
        </p:txBody>
      </p:sp>
      <p:sp>
        <p:nvSpPr>
          <p:cNvPr id="3" name="Content Placeholder 2">
            <a:extLst>
              <a:ext uri="{FF2B5EF4-FFF2-40B4-BE49-F238E27FC236}">
                <a16:creationId xmlns:a16="http://schemas.microsoft.com/office/drawing/2014/main" id="{F7BF0F06-C271-4500-93C1-E53D1AE68DB7}"/>
              </a:ext>
            </a:extLst>
          </p:cNvPr>
          <p:cNvSpPr>
            <a:spLocks noGrp="1"/>
          </p:cNvSpPr>
          <p:nvPr>
            <p:ph idx="1"/>
          </p:nvPr>
        </p:nvSpPr>
        <p:spPr>
          <a:xfrm>
            <a:off x="1371600" y="2112264"/>
            <a:ext cx="9789886" cy="3959352"/>
          </a:xfrm>
        </p:spPr>
        <p:txBody>
          <a:bodyPr/>
          <a:lstStyle/>
          <a:p>
            <a:pPr marL="0" indent="0">
              <a:buNone/>
            </a:pPr>
            <a:r>
              <a:rPr lang="en-US" b="1" dirty="0"/>
              <a:t>Catch</a:t>
            </a:r>
            <a:r>
              <a:rPr lang="en-US" dirty="0"/>
              <a:t> </a:t>
            </a:r>
            <a:r>
              <a:rPr lang="en-US" b="1" dirty="0"/>
              <a:t>block</a:t>
            </a:r>
            <a:r>
              <a:rPr lang="en-US" dirty="0"/>
              <a:t> </a:t>
            </a:r>
          </a:p>
          <a:p>
            <a:r>
              <a:rPr lang="en-US" dirty="0"/>
              <a:t>A catch block is where you handle the exceptions, this block must follow the try block. </a:t>
            </a:r>
          </a:p>
          <a:p>
            <a:r>
              <a:rPr lang="en-US" dirty="0"/>
              <a:t>A single try block can have several catch blocks associated with it. You can catch different exceptions in different catch blocks.</a:t>
            </a:r>
          </a:p>
          <a:p>
            <a:r>
              <a:rPr lang="en-US" dirty="0"/>
              <a:t>When an exception occurs in try block, the corresponding catch block that handles that particular exception executes. </a:t>
            </a:r>
          </a:p>
          <a:p>
            <a:r>
              <a:rPr lang="en-US" dirty="0"/>
              <a:t>For example if an arithmetic exception occurs in try block then the statements enclosed in catch block for arithmetic exception executes.</a:t>
            </a:r>
          </a:p>
        </p:txBody>
      </p:sp>
    </p:spTree>
    <p:extLst>
      <p:ext uri="{BB962C8B-B14F-4D97-AF65-F5344CB8AC3E}">
        <p14:creationId xmlns:p14="http://schemas.microsoft.com/office/powerpoint/2010/main" val="132868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F488CB-F72D-43B2-94DC-489D37F2BE0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000" spc="750" dirty="0">
                <a:solidFill>
                  <a:schemeClr val="bg1"/>
                </a:solidFill>
              </a:rPr>
              <a:t>Try-Catch Block</a:t>
            </a:r>
            <a:br>
              <a:rPr lang="en-US" sz="2000" spc="750" dirty="0">
                <a:solidFill>
                  <a:schemeClr val="bg1"/>
                </a:solidFill>
              </a:rPr>
            </a:br>
            <a:r>
              <a:rPr lang="en-US" sz="2000" spc="750" dirty="0">
                <a:solidFill>
                  <a:schemeClr val="bg1"/>
                </a:solidFill>
              </a:rPr>
              <a:t>Syntax</a:t>
            </a:r>
          </a:p>
        </p:txBody>
      </p:sp>
      <p:pic>
        <p:nvPicPr>
          <p:cNvPr id="10" name="Picture 9">
            <a:extLst>
              <a:ext uri="{FF2B5EF4-FFF2-40B4-BE49-F238E27FC236}">
                <a16:creationId xmlns:a16="http://schemas.microsoft.com/office/drawing/2014/main" id="{1B5C862B-FBEE-44FC-A585-31C6E684D95C}"/>
              </a:ext>
            </a:extLst>
          </p:cNvPr>
          <p:cNvPicPr>
            <a:picLocks noChangeAspect="1"/>
          </p:cNvPicPr>
          <p:nvPr/>
        </p:nvPicPr>
        <p:blipFill>
          <a:blip r:embed="rId2"/>
          <a:stretch>
            <a:fillRect/>
          </a:stretch>
        </p:blipFill>
        <p:spPr>
          <a:xfrm>
            <a:off x="4512078" y="2032962"/>
            <a:ext cx="6054725" cy="2792075"/>
          </a:xfrm>
          <a:prstGeom prst="rect">
            <a:avLst/>
          </a:prstGeom>
        </p:spPr>
      </p:pic>
    </p:spTree>
    <p:extLst>
      <p:ext uri="{BB962C8B-B14F-4D97-AF65-F5344CB8AC3E}">
        <p14:creationId xmlns:p14="http://schemas.microsoft.com/office/powerpoint/2010/main" val="264864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A061B55-3CFA-41E7-AD0D-7F2FEFF7C82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Example Code</a:t>
            </a:r>
          </a:p>
        </p:txBody>
      </p:sp>
      <p:pic>
        <p:nvPicPr>
          <p:cNvPr id="5" name="Content Placeholder 4">
            <a:extLst>
              <a:ext uri="{FF2B5EF4-FFF2-40B4-BE49-F238E27FC236}">
                <a16:creationId xmlns:a16="http://schemas.microsoft.com/office/drawing/2014/main" id="{F8C86A31-6927-4882-9D6F-1F120DFDC988}"/>
              </a:ext>
            </a:extLst>
          </p:cNvPr>
          <p:cNvPicPr>
            <a:picLocks noGrp="1" noChangeAspect="1"/>
          </p:cNvPicPr>
          <p:nvPr>
            <p:ph idx="1"/>
          </p:nvPr>
        </p:nvPicPr>
        <p:blipFill>
          <a:blip r:embed="rId2"/>
          <a:stretch>
            <a:fillRect/>
          </a:stretch>
        </p:blipFill>
        <p:spPr>
          <a:xfrm>
            <a:off x="4503619" y="727455"/>
            <a:ext cx="7214138" cy="5410603"/>
          </a:xfrm>
          <a:prstGeom prst="rect">
            <a:avLst/>
          </a:prstGeom>
        </p:spPr>
      </p:pic>
    </p:spTree>
    <p:extLst>
      <p:ext uri="{BB962C8B-B14F-4D97-AF65-F5344CB8AC3E}">
        <p14:creationId xmlns:p14="http://schemas.microsoft.com/office/powerpoint/2010/main" val="138772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1E05-D1E4-47D9-BE24-89C39B41D54B}"/>
              </a:ext>
            </a:extLst>
          </p:cNvPr>
          <p:cNvSpPr>
            <a:spLocks noGrp="1"/>
          </p:cNvSpPr>
          <p:nvPr>
            <p:ph type="title"/>
          </p:nvPr>
        </p:nvSpPr>
        <p:spPr/>
        <p:txBody>
          <a:bodyPr/>
          <a:lstStyle/>
          <a:p>
            <a:r>
              <a:rPr lang="en-US" dirty="0"/>
              <a:t>Nested Try-Catch Block</a:t>
            </a:r>
          </a:p>
        </p:txBody>
      </p:sp>
      <p:sp>
        <p:nvSpPr>
          <p:cNvPr id="3" name="Content Placeholder 2">
            <a:extLst>
              <a:ext uri="{FF2B5EF4-FFF2-40B4-BE49-F238E27FC236}">
                <a16:creationId xmlns:a16="http://schemas.microsoft.com/office/drawing/2014/main" id="{48B51AAA-D748-4823-9C6B-6B6F4AB59F5A}"/>
              </a:ext>
            </a:extLst>
          </p:cNvPr>
          <p:cNvSpPr>
            <a:spLocks noGrp="1"/>
          </p:cNvSpPr>
          <p:nvPr>
            <p:ph idx="1"/>
          </p:nvPr>
        </p:nvSpPr>
        <p:spPr/>
        <p:txBody>
          <a:bodyPr/>
          <a:lstStyle/>
          <a:p>
            <a:r>
              <a:rPr lang="en-US" dirty="0"/>
              <a:t>When a try catch block is present in another try block then it is called the nested try catch block. </a:t>
            </a:r>
          </a:p>
          <a:p>
            <a:r>
              <a:rPr lang="en-US" dirty="0"/>
              <a:t>Each time a try block does not have a catch handler for a particular exception, then the catch blocks of parent try block are inspected for that exception, if match is found that that catch block executes. </a:t>
            </a:r>
          </a:p>
          <a:p>
            <a:r>
              <a:rPr lang="en-US" dirty="0"/>
              <a:t>If neither catch block nor parent catch block handles exception then the system generated message would be shown for the exception, similar to what we see when we don’t handle exception.</a:t>
            </a:r>
          </a:p>
        </p:txBody>
      </p:sp>
    </p:spTree>
    <p:extLst>
      <p:ext uri="{BB962C8B-B14F-4D97-AF65-F5344CB8AC3E}">
        <p14:creationId xmlns:p14="http://schemas.microsoft.com/office/powerpoint/2010/main" val="31354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a:extLst>
              <a:ext uri="{FF2B5EF4-FFF2-40B4-BE49-F238E27FC236}">
                <a16:creationId xmlns:a16="http://schemas.microsoft.com/office/drawing/2014/main" id="{4D1AC0EC-53F4-4FF7-B53C-1E4A7985F04A}"/>
              </a:ext>
            </a:extLst>
          </p:cNvPr>
          <p:cNvPicPr>
            <a:picLocks noChangeAspect="1"/>
          </p:cNvPicPr>
          <p:nvPr/>
        </p:nvPicPr>
        <p:blipFill>
          <a:blip r:embed="rId2"/>
          <a:stretch>
            <a:fillRect/>
          </a:stretch>
        </p:blipFill>
        <p:spPr>
          <a:xfrm>
            <a:off x="1422213" y="1018618"/>
            <a:ext cx="8892679" cy="5141425"/>
          </a:xfrm>
          <a:prstGeom prst="rect">
            <a:avLst/>
          </a:prstGeom>
        </p:spPr>
      </p:pic>
    </p:spTree>
    <p:extLst>
      <p:ext uri="{BB962C8B-B14F-4D97-AF65-F5344CB8AC3E}">
        <p14:creationId xmlns:p14="http://schemas.microsoft.com/office/powerpoint/2010/main" val="142024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C28-B6BC-465A-8BA0-A1ED733F2BF7}"/>
              </a:ext>
            </a:extLst>
          </p:cNvPr>
          <p:cNvSpPr>
            <a:spLocks noGrp="1"/>
          </p:cNvSpPr>
          <p:nvPr>
            <p:ph type="title"/>
          </p:nvPr>
        </p:nvSpPr>
        <p:spPr/>
        <p:txBody>
          <a:bodyPr/>
          <a:lstStyle/>
          <a:p>
            <a:r>
              <a:rPr lang="en-US" dirty="0"/>
              <a:t>Contd.</a:t>
            </a:r>
          </a:p>
        </p:txBody>
      </p:sp>
      <p:pic>
        <p:nvPicPr>
          <p:cNvPr id="5" name="Picture 4">
            <a:extLst>
              <a:ext uri="{FF2B5EF4-FFF2-40B4-BE49-F238E27FC236}">
                <a16:creationId xmlns:a16="http://schemas.microsoft.com/office/drawing/2014/main" id="{12701BC3-4830-4630-A073-0D2CCE47F3D5}"/>
              </a:ext>
            </a:extLst>
          </p:cNvPr>
          <p:cNvPicPr>
            <a:picLocks noChangeAspect="1"/>
          </p:cNvPicPr>
          <p:nvPr/>
        </p:nvPicPr>
        <p:blipFill>
          <a:blip r:embed="rId2"/>
          <a:stretch>
            <a:fillRect/>
          </a:stretch>
        </p:blipFill>
        <p:spPr>
          <a:xfrm>
            <a:off x="1816866" y="2466263"/>
            <a:ext cx="8848552" cy="3181502"/>
          </a:xfrm>
          <a:prstGeom prst="rect">
            <a:avLst/>
          </a:prstGeom>
        </p:spPr>
      </p:pic>
    </p:spTree>
    <p:extLst>
      <p:ext uri="{BB962C8B-B14F-4D97-AF65-F5344CB8AC3E}">
        <p14:creationId xmlns:p14="http://schemas.microsoft.com/office/powerpoint/2010/main" val="273662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4E10-8D38-439E-B74A-C339E1B914BE}"/>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354F0901-C12C-436C-B841-61289A7C0EE1}"/>
              </a:ext>
            </a:extLst>
          </p:cNvPr>
          <p:cNvSpPr>
            <a:spLocks noGrp="1"/>
          </p:cNvSpPr>
          <p:nvPr>
            <p:ph idx="1"/>
          </p:nvPr>
        </p:nvSpPr>
        <p:spPr/>
        <p:txBody>
          <a:bodyPr/>
          <a:lstStyle/>
          <a:p>
            <a:r>
              <a:rPr lang="en-US" dirty="0"/>
              <a:t>A finally block contains all the crucial statements that must be executed whether exception occurs or not.  </a:t>
            </a:r>
          </a:p>
          <a:p>
            <a:r>
              <a:rPr lang="en-US" dirty="0"/>
              <a:t>Syntax:</a:t>
            </a:r>
          </a:p>
          <a:p>
            <a:pPr marL="0" indent="0">
              <a:buNone/>
            </a:pPr>
            <a:endParaRPr lang="en-US" dirty="0"/>
          </a:p>
        </p:txBody>
      </p:sp>
      <p:pic>
        <p:nvPicPr>
          <p:cNvPr id="5" name="Picture 4">
            <a:extLst>
              <a:ext uri="{FF2B5EF4-FFF2-40B4-BE49-F238E27FC236}">
                <a16:creationId xmlns:a16="http://schemas.microsoft.com/office/drawing/2014/main" id="{86062EF5-4759-462A-8320-485822E620B3}"/>
              </a:ext>
            </a:extLst>
          </p:cNvPr>
          <p:cNvPicPr>
            <a:picLocks noChangeAspect="1"/>
          </p:cNvPicPr>
          <p:nvPr/>
        </p:nvPicPr>
        <p:blipFill>
          <a:blip r:embed="rId2"/>
          <a:stretch>
            <a:fillRect/>
          </a:stretch>
        </p:blipFill>
        <p:spPr>
          <a:xfrm>
            <a:off x="3359524" y="3102629"/>
            <a:ext cx="4800600" cy="2562225"/>
          </a:xfrm>
          <a:prstGeom prst="rect">
            <a:avLst/>
          </a:prstGeom>
        </p:spPr>
      </p:pic>
    </p:spTree>
    <p:extLst>
      <p:ext uri="{BB962C8B-B14F-4D97-AF65-F5344CB8AC3E}">
        <p14:creationId xmlns:p14="http://schemas.microsoft.com/office/powerpoint/2010/main" val="241080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F5A8-FF35-4930-9830-3F596A5DAE84}"/>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9406F48-CC5A-41FB-8588-96BD4389A142}"/>
              </a:ext>
            </a:extLst>
          </p:cNvPr>
          <p:cNvSpPr>
            <a:spLocks noGrp="1"/>
          </p:cNvSpPr>
          <p:nvPr>
            <p:ph idx="1"/>
          </p:nvPr>
        </p:nvSpPr>
        <p:spPr>
          <a:xfrm>
            <a:off x="1371600" y="2407024"/>
            <a:ext cx="9870141" cy="3664592"/>
          </a:xfrm>
        </p:spPr>
        <p:txBody>
          <a:bodyPr/>
          <a:lstStyle/>
          <a:p>
            <a:r>
              <a:rPr lang="en-US" dirty="0"/>
              <a:t>A finally block must be associated with a try block, you cannot use finally without a try block. </a:t>
            </a:r>
          </a:p>
          <a:p>
            <a:r>
              <a:rPr lang="en-US" dirty="0"/>
              <a:t>You should place those statements in this block that must be executed always. </a:t>
            </a:r>
          </a:p>
          <a:p>
            <a:r>
              <a:rPr lang="en-US" dirty="0"/>
              <a:t>Finally block is optional </a:t>
            </a:r>
          </a:p>
          <a:p>
            <a:r>
              <a:rPr lang="en-US" dirty="0"/>
              <a:t>In normal case when there is no exception in try block then the finally block is executed after try block. </a:t>
            </a:r>
          </a:p>
          <a:p>
            <a:r>
              <a:rPr lang="en-US" dirty="0"/>
              <a:t>However, if an exception occurs then the catch block is executed before finally block.</a:t>
            </a:r>
          </a:p>
        </p:txBody>
      </p:sp>
    </p:spTree>
    <p:extLst>
      <p:ext uri="{BB962C8B-B14F-4D97-AF65-F5344CB8AC3E}">
        <p14:creationId xmlns:p14="http://schemas.microsoft.com/office/powerpoint/2010/main" val="2937596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BB0AF1-62E8-4845-9795-5A1C6F15CA6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a:t>
            </a:r>
          </a:p>
        </p:txBody>
      </p:sp>
      <p:pic>
        <p:nvPicPr>
          <p:cNvPr id="5" name="Content Placeholder 4">
            <a:extLst>
              <a:ext uri="{FF2B5EF4-FFF2-40B4-BE49-F238E27FC236}">
                <a16:creationId xmlns:a16="http://schemas.microsoft.com/office/drawing/2014/main" id="{80D0E6D0-E6FF-4414-9F57-8B4F70E92BFE}"/>
              </a:ext>
            </a:extLst>
          </p:cNvPr>
          <p:cNvPicPr>
            <a:picLocks noGrp="1" noChangeAspect="1"/>
          </p:cNvPicPr>
          <p:nvPr>
            <p:ph idx="1"/>
          </p:nvPr>
        </p:nvPicPr>
        <p:blipFill>
          <a:blip r:embed="rId2"/>
          <a:stretch>
            <a:fillRect/>
          </a:stretch>
        </p:blipFill>
        <p:spPr>
          <a:xfrm>
            <a:off x="4503619" y="781561"/>
            <a:ext cx="7214138" cy="5302391"/>
          </a:xfrm>
          <a:prstGeom prst="rect">
            <a:avLst/>
          </a:prstGeom>
        </p:spPr>
      </p:pic>
    </p:spTree>
    <p:extLst>
      <p:ext uri="{BB962C8B-B14F-4D97-AF65-F5344CB8AC3E}">
        <p14:creationId xmlns:p14="http://schemas.microsoft.com/office/powerpoint/2010/main" val="2634442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D196-444D-4C95-AA0B-D04A8C1363FA}"/>
              </a:ext>
            </a:extLst>
          </p:cNvPr>
          <p:cNvSpPr>
            <a:spLocks noGrp="1"/>
          </p:cNvSpPr>
          <p:nvPr>
            <p:ph type="title"/>
          </p:nvPr>
        </p:nvSpPr>
        <p:spPr/>
        <p:txBody>
          <a:bodyPr/>
          <a:lstStyle/>
          <a:p>
            <a:r>
              <a:rPr lang="en-US" dirty="0"/>
              <a:t>Throw Keyword</a:t>
            </a:r>
          </a:p>
        </p:txBody>
      </p:sp>
      <p:sp>
        <p:nvSpPr>
          <p:cNvPr id="3" name="Content Placeholder 2">
            <a:extLst>
              <a:ext uri="{FF2B5EF4-FFF2-40B4-BE49-F238E27FC236}">
                <a16:creationId xmlns:a16="http://schemas.microsoft.com/office/drawing/2014/main" id="{A077A5B9-929F-4A92-8569-D68C89EE4610}"/>
              </a:ext>
            </a:extLst>
          </p:cNvPr>
          <p:cNvSpPr>
            <a:spLocks noGrp="1"/>
          </p:cNvSpPr>
          <p:nvPr>
            <p:ph idx="1"/>
          </p:nvPr>
        </p:nvSpPr>
        <p:spPr>
          <a:xfrm>
            <a:off x="1371600" y="2474258"/>
            <a:ext cx="10241280" cy="3597357"/>
          </a:xfrm>
        </p:spPr>
        <p:txBody>
          <a:bodyPr/>
          <a:lstStyle/>
          <a:p>
            <a:r>
              <a:rPr lang="en-US" dirty="0"/>
              <a:t>The Java throw keyword is used to explicitly throw an exception. </a:t>
            </a:r>
          </a:p>
          <a:p>
            <a:r>
              <a:rPr lang="en-US" dirty="0"/>
              <a:t>We can throw either checked or </a:t>
            </a:r>
            <a:r>
              <a:rPr lang="en-US" dirty="0" err="1"/>
              <a:t>uncheked</a:t>
            </a:r>
            <a:r>
              <a:rPr lang="en-US" dirty="0"/>
              <a:t> exception in java by throw keyword. </a:t>
            </a:r>
          </a:p>
          <a:p>
            <a:r>
              <a:rPr lang="en-US" dirty="0"/>
              <a:t>The throw keyword is mainly used to throw custom exception. We will see custom exceptions later. </a:t>
            </a:r>
          </a:p>
          <a:p>
            <a:r>
              <a:rPr lang="en-US" dirty="0"/>
              <a:t>The syntax of java throw keyword is given below. </a:t>
            </a:r>
          </a:p>
          <a:p>
            <a:r>
              <a:rPr lang="en-US" b="1" dirty="0"/>
              <a:t>Syntax: </a:t>
            </a:r>
          </a:p>
          <a:p>
            <a:pPr lvl="1"/>
            <a:r>
              <a:rPr lang="en-US" b="1" dirty="0"/>
              <a:t>throw exception;</a:t>
            </a:r>
          </a:p>
        </p:txBody>
      </p:sp>
    </p:spTree>
    <p:extLst>
      <p:ext uri="{BB962C8B-B14F-4D97-AF65-F5344CB8AC3E}">
        <p14:creationId xmlns:p14="http://schemas.microsoft.com/office/powerpoint/2010/main" val="2425766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2F09F3C-D792-449A-B79D-8A67BA700865}"/>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a:t>
            </a:r>
          </a:p>
        </p:txBody>
      </p:sp>
      <p:pic>
        <p:nvPicPr>
          <p:cNvPr id="5" name="Content Placeholder 4">
            <a:extLst>
              <a:ext uri="{FF2B5EF4-FFF2-40B4-BE49-F238E27FC236}">
                <a16:creationId xmlns:a16="http://schemas.microsoft.com/office/drawing/2014/main" id="{B2A02167-E78B-4B62-8465-60B3B876E281}"/>
              </a:ext>
            </a:extLst>
          </p:cNvPr>
          <p:cNvPicPr>
            <a:picLocks noGrp="1" noChangeAspect="1"/>
          </p:cNvPicPr>
          <p:nvPr>
            <p:ph idx="1"/>
          </p:nvPr>
        </p:nvPicPr>
        <p:blipFill>
          <a:blip r:embed="rId2"/>
          <a:stretch>
            <a:fillRect/>
          </a:stretch>
        </p:blipFill>
        <p:spPr>
          <a:xfrm>
            <a:off x="4620298" y="457200"/>
            <a:ext cx="6980780" cy="5951114"/>
          </a:xfrm>
          <a:prstGeom prst="rect">
            <a:avLst/>
          </a:prstGeom>
        </p:spPr>
      </p:pic>
    </p:spTree>
    <p:extLst>
      <p:ext uri="{BB962C8B-B14F-4D97-AF65-F5344CB8AC3E}">
        <p14:creationId xmlns:p14="http://schemas.microsoft.com/office/powerpoint/2010/main" val="3537196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A716-1884-4E07-A14D-63144149E0DC}"/>
              </a:ext>
            </a:extLst>
          </p:cNvPr>
          <p:cNvSpPr>
            <a:spLocks noGrp="1"/>
          </p:cNvSpPr>
          <p:nvPr>
            <p:ph type="title"/>
          </p:nvPr>
        </p:nvSpPr>
        <p:spPr/>
        <p:txBody>
          <a:bodyPr/>
          <a:lstStyle/>
          <a:p>
            <a:r>
              <a:rPr lang="en-US" dirty="0"/>
              <a:t>throws</a:t>
            </a:r>
          </a:p>
        </p:txBody>
      </p:sp>
      <p:sp>
        <p:nvSpPr>
          <p:cNvPr id="3" name="Content Placeholder 2">
            <a:extLst>
              <a:ext uri="{FF2B5EF4-FFF2-40B4-BE49-F238E27FC236}">
                <a16:creationId xmlns:a16="http://schemas.microsoft.com/office/drawing/2014/main" id="{EF9A9B58-1F09-4328-BAD4-31A57C692151}"/>
              </a:ext>
            </a:extLst>
          </p:cNvPr>
          <p:cNvSpPr>
            <a:spLocks noGrp="1"/>
          </p:cNvSpPr>
          <p:nvPr>
            <p:ph idx="1"/>
          </p:nvPr>
        </p:nvSpPr>
        <p:spPr>
          <a:xfrm>
            <a:off x="1371600" y="2372138"/>
            <a:ext cx="10241280" cy="3699477"/>
          </a:xfrm>
        </p:spPr>
        <p:txBody>
          <a:bodyPr/>
          <a:lstStyle/>
          <a:p>
            <a:r>
              <a:rPr lang="en-US" dirty="0"/>
              <a:t>The Java throws keyword is used to declare an exception. </a:t>
            </a:r>
          </a:p>
          <a:p>
            <a:r>
              <a:rPr lang="en-US" dirty="0"/>
              <a:t>It gives an information to the programmer that there may occur an exception so it is better for the programmer to provide the exception handling code so that normal flow can be maintained.</a:t>
            </a:r>
          </a:p>
        </p:txBody>
      </p:sp>
      <p:pic>
        <p:nvPicPr>
          <p:cNvPr id="5" name="Picture 4">
            <a:extLst>
              <a:ext uri="{FF2B5EF4-FFF2-40B4-BE49-F238E27FC236}">
                <a16:creationId xmlns:a16="http://schemas.microsoft.com/office/drawing/2014/main" id="{6EA06C42-EBFB-4B41-9A42-7BFD2FF8F9B0}"/>
              </a:ext>
            </a:extLst>
          </p:cNvPr>
          <p:cNvPicPr>
            <a:picLocks noChangeAspect="1"/>
          </p:cNvPicPr>
          <p:nvPr/>
        </p:nvPicPr>
        <p:blipFill rotWithShape="1">
          <a:blip r:embed="rId2"/>
          <a:srcRect b="5269"/>
          <a:stretch/>
        </p:blipFill>
        <p:spPr>
          <a:xfrm>
            <a:off x="2519362" y="4108904"/>
            <a:ext cx="7857350" cy="1304925"/>
          </a:xfrm>
          <a:prstGeom prst="rect">
            <a:avLst/>
          </a:prstGeom>
        </p:spPr>
      </p:pic>
    </p:spTree>
    <p:extLst>
      <p:ext uri="{BB962C8B-B14F-4D97-AF65-F5344CB8AC3E}">
        <p14:creationId xmlns:p14="http://schemas.microsoft.com/office/powerpoint/2010/main" val="322305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3F4FC55-7629-498E-98CE-09164166CA6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Example</a:t>
            </a:r>
          </a:p>
        </p:txBody>
      </p:sp>
      <p:pic>
        <p:nvPicPr>
          <p:cNvPr id="5" name="Content Placeholder 4">
            <a:extLst>
              <a:ext uri="{FF2B5EF4-FFF2-40B4-BE49-F238E27FC236}">
                <a16:creationId xmlns:a16="http://schemas.microsoft.com/office/drawing/2014/main" id="{9DD90A50-A5B2-4A92-8AE0-EE0C160F7634}"/>
              </a:ext>
            </a:extLst>
          </p:cNvPr>
          <p:cNvPicPr>
            <a:picLocks noGrp="1" noChangeAspect="1"/>
          </p:cNvPicPr>
          <p:nvPr>
            <p:ph idx="1"/>
          </p:nvPr>
        </p:nvPicPr>
        <p:blipFill>
          <a:blip r:embed="rId2"/>
          <a:stretch>
            <a:fillRect/>
          </a:stretch>
        </p:blipFill>
        <p:spPr>
          <a:xfrm>
            <a:off x="5261592" y="457200"/>
            <a:ext cx="5698191" cy="5951114"/>
          </a:xfrm>
          <a:prstGeom prst="rect">
            <a:avLst/>
          </a:prstGeom>
        </p:spPr>
      </p:pic>
    </p:spTree>
    <p:extLst>
      <p:ext uri="{BB962C8B-B14F-4D97-AF65-F5344CB8AC3E}">
        <p14:creationId xmlns:p14="http://schemas.microsoft.com/office/powerpoint/2010/main" val="37396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BC6D-1ECB-492E-9A6C-B1260191DFCE}"/>
              </a:ext>
            </a:extLst>
          </p:cNvPr>
          <p:cNvSpPr>
            <a:spLocks noGrp="1"/>
          </p:cNvSpPr>
          <p:nvPr>
            <p:ph type="title"/>
          </p:nvPr>
        </p:nvSpPr>
        <p:spPr>
          <a:xfrm>
            <a:off x="1371600" y="795528"/>
            <a:ext cx="10241280" cy="940507"/>
          </a:xfrm>
        </p:spPr>
        <p:txBody>
          <a:bodyPr/>
          <a:lstStyle/>
          <a:p>
            <a:r>
              <a:rPr lang="en-US" dirty="0"/>
              <a:t>Java Exception Propagation</a:t>
            </a:r>
          </a:p>
        </p:txBody>
      </p:sp>
      <p:sp>
        <p:nvSpPr>
          <p:cNvPr id="3" name="Content Placeholder 2">
            <a:extLst>
              <a:ext uri="{FF2B5EF4-FFF2-40B4-BE49-F238E27FC236}">
                <a16:creationId xmlns:a16="http://schemas.microsoft.com/office/drawing/2014/main" id="{681B84BA-6239-4932-9282-B6A78C156379}"/>
              </a:ext>
            </a:extLst>
          </p:cNvPr>
          <p:cNvSpPr>
            <a:spLocks noGrp="1"/>
          </p:cNvSpPr>
          <p:nvPr>
            <p:ph idx="1"/>
          </p:nvPr>
        </p:nvSpPr>
        <p:spPr/>
        <p:txBody>
          <a:bodyPr/>
          <a:lstStyle/>
          <a:p>
            <a:r>
              <a:rPr lang="en-US" dirty="0"/>
              <a:t>An exception is first thrown from the top of the stack and if it is not caught, it drops down the call stack to the previous method </a:t>
            </a:r>
          </a:p>
          <a:p>
            <a:r>
              <a:rPr lang="en-US" dirty="0"/>
              <a:t>If not caught there, the exception again drops down to the previous method </a:t>
            </a:r>
          </a:p>
          <a:p>
            <a:r>
              <a:rPr lang="en-US" dirty="0"/>
              <a:t>and so on until they are caught or until they reach the very bottom of the call stack. </a:t>
            </a:r>
          </a:p>
          <a:p>
            <a:r>
              <a:rPr lang="en-US" dirty="0"/>
              <a:t>This is called exception propagation.</a:t>
            </a:r>
          </a:p>
        </p:txBody>
      </p:sp>
    </p:spTree>
    <p:extLst>
      <p:ext uri="{BB962C8B-B14F-4D97-AF65-F5344CB8AC3E}">
        <p14:creationId xmlns:p14="http://schemas.microsoft.com/office/powerpoint/2010/main" val="218881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dirty="0">
                <a:ea typeface="+mn-lt"/>
                <a:cs typeface="+mn-lt"/>
              </a:rPr>
              <a:t>Exceptions</a:t>
            </a:r>
          </a:p>
          <a:p>
            <a:r>
              <a:rPr lang="en-US" sz="1600" dirty="0">
                <a:ea typeface="+mn-lt"/>
                <a:cs typeface="+mn-lt"/>
              </a:rPr>
              <a:t>Exception Handling </a:t>
            </a:r>
          </a:p>
          <a:p>
            <a:r>
              <a:rPr lang="en-US" sz="1600" dirty="0">
                <a:ea typeface="+mn-lt"/>
                <a:cs typeface="+mn-lt"/>
              </a:rPr>
              <a:t>Custom Exceptions</a:t>
            </a:r>
            <a:endParaRPr lang="en-US" dirty="0"/>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3FE4-F24B-4307-A9B9-CA98BEE91362}"/>
              </a:ext>
            </a:extLst>
          </p:cNvPr>
          <p:cNvSpPr>
            <a:spLocks noGrp="1"/>
          </p:cNvSpPr>
          <p:nvPr>
            <p:ph type="title"/>
          </p:nvPr>
        </p:nvSpPr>
        <p:spPr>
          <a:xfrm>
            <a:off x="1371600" y="795528"/>
            <a:ext cx="10241280" cy="600046"/>
          </a:xfrm>
        </p:spPr>
        <p:txBody>
          <a:bodyPr/>
          <a:lstStyle/>
          <a:p>
            <a:r>
              <a:rPr lang="en-US" dirty="0"/>
              <a:t>Example</a:t>
            </a:r>
          </a:p>
        </p:txBody>
      </p:sp>
      <p:sp>
        <p:nvSpPr>
          <p:cNvPr id="3" name="Content Placeholder 2">
            <a:extLst>
              <a:ext uri="{FF2B5EF4-FFF2-40B4-BE49-F238E27FC236}">
                <a16:creationId xmlns:a16="http://schemas.microsoft.com/office/drawing/2014/main" id="{15C0371B-B908-4D23-8DC4-3F052E6D95D6}"/>
              </a:ext>
            </a:extLst>
          </p:cNvPr>
          <p:cNvSpPr>
            <a:spLocks noGrp="1"/>
          </p:cNvSpPr>
          <p:nvPr>
            <p:ph idx="1"/>
          </p:nvPr>
        </p:nvSpPr>
        <p:spPr>
          <a:xfrm>
            <a:off x="1371600" y="2112264"/>
            <a:ext cx="4035287" cy="3959352"/>
          </a:xfrm>
        </p:spPr>
        <p:txBody>
          <a:bodyPr>
            <a:normAutofit lnSpcReduction="10000"/>
          </a:bodyPr>
          <a:lstStyle/>
          <a:p>
            <a:r>
              <a:rPr lang="en-US" dirty="0"/>
              <a:t>In this example exception occurs in m() method where it is not </a:t>
            </a:r>
            <a:r>
              <a:rPr lang="en-US" dirty="0" err="1"/>
              <a:t>handled,so</a:t>
            </a:r>
            <a:r>
              <a:rPr lang="en-US" dirty="0"/>
              <a:t> it is propagated to previous n() method where it is not handled, again it is propagated to p() method where exception is handled. </a:t>
            </a:r>
          </a:p>
          <a:p>
            <a:r>
              <a:rPr lang="en-US" dirty="0"/>
              <a:t>Exception can be handled in any method in call stack either in main() </a:t>
            </a:r>
            <a:r>
              <a:rPr lang="en-US" dirty="0" err="1"/>
              <a:t>method,p</a:t>
            </a:r>
            <a:r>
              <a:rPr lang="en-US" dirty="0"/>
              <a:t>() </a:t>
            </a:r>
            <a:r>
              <a:rPr lang="en-US" dirty="0" err="1"/>
              <a:t>method,n</a:t>
            </a:r>
            <a:r>
              <a:rPr lang="en-US" dirty="0"/>
              <a:t>() method or m() method.</a:t>
            </a:r>
          </a:p>
        </p:txBody>
      </p:sp>
      <p:pic>
        <p:nvPicPr>
          <p:cNvPr id="5" name="Picture 4">
            <a:extLst>
              <a:ext uri="{FF2B5EF4-FFF2-40B4-BE49-F238E27FC236}">
                <a16:creationId xmlns:a16="http://schemas.microsoft.com/office/drawing/2014/main" id="{5C1FD7D0-6EB8-457E-8CBC-5BD608373A65}"/>
              </a:ext>
            </a:extLst>
          </p:cNvPr>
          <p:cNvPicPr>
            <a:picLocks noChangeAspect="1"/>
          </p:cNvPicPr>
          <p:nvPr/>
        </p:nvPicPr>
        <p:blipFill>
          <a:blip r:embed="rId2"/>
          <a:stretch>
            <a:fillRect/>
          </a:stretch>
        </p:blipFill>
        <p:spPr>
          <a:xfrm>
            <a:off x="5579163" y="707000"/>
            <a:ext cx="5570605" cy="5444000"/>
          </a:xfrm>
          <a:prstGeom prst="rect">
            <a:avLst/>
          </a:prstGeom>
        </p:spPr>
      </p:pic>
    </p:spTree>
    <p:extLst>
      <p:ext uri="{BB962C8B-B14F-4D97-AF65-F5344CB8AC3E}">
        <p14:creationId xmlns:p14="http://schemas.microsoft.com/office/powerpoint/2010/main" val="509173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622F-8065-4964-B2EF-2587E96EE782}"/>
              </a:ext>
            </a:extLst>
          </p:cNvPr>
          <p:cNvSpPr>
            <a:spLocks noGrp="1"/>
          </p:cNvSpPr>
          <p:nvPr>
            <p:ph type="title"/>
          </p:nvPr>
        </p:nvSpPr>
        <p:spPr/>
        <p:txBody>
          <a:bodyPr/>
          <a:lstStyle/>
          <a:p>
            <a:r>
              <a:rPr lang="en-US" dirty="0"/>
              <a:t>CALL stack</a:t>
            </a:r>
          </a:p>
        </p:txBody>
      </p:sp>
      <p:pic>
        <p:nvPicPr>
          <p:cNvPr id="5" name="Content Placeholder 4">
            <a:extLst>
              <a:ext uri="{FF2B5EF4-FFF2-40B4-BE49-F238E27FC236}">
                <a16:creationId xmlns:a16="http://schemas.microsoft.com/office/drawing/2014/main" id="{977B3D5A-E95E-4C81-91F1-63CE295D97C6}"/>
              </a:ext>
            </a:extLst>
          </p:cNvPr>
          <p:cNvPicPr>
            <a:picLocks noGrp="1" noChangeAspect="1"/>
          </p:cNvPicPr>
          <p:nvPr>
            <p:ph idx="1"/>
          </p:nvPr>
        </p:nvPicPr>
        <p:blipFill>
          <a:blip r:embed="rId2"/>
          <a:stretch>
            <a:fillRect/>
          </a:stretch>
        </p:blipFill>
        <p:spPr>
          <a:xfrm>
            <a:off x="5892800" y="1565729"/>
            <a:ext cx="4624442" cy="4357043"/>
          </a:xfrm>
        </p:spPr>
      </p:pic>
    </p:spTree>
    <p:extLst>
      <p:ext uri="{BB962C8B-B14F-4D97-AF65-F5344CB8AC3E}">
        <p14:creationId xmlns:p14="http://schemas.microsoft.com/office/powerpoint/2010/main" val="4224519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5A84-AF37-4692-AF7E-E775107E2B36}"/>
              </a:ext>
            </a:extLst>
          </p:cNvPr>
          <p:cNvSpPr>
            <a:spLocks noGrp="1"/>
          </p:cNvSpPr>
          <p:nvPr>
            <p:ph type="title"/>
          </p:nvPr>
        </p:nvSpPr>
        <p:spPr/>
        <p:txBody>
          <a:bodyPr/>
          <a:lstStyle/>
          <a:p>
            <a:r>
              <a:rPr lang="en-US" dirty="0"/>
              <a:t>Java Custom Exceptions</a:t>
            </a:r>
          </a:p>
        </p:txBody>
      </p:sp>
      <p:sp>
        <p:nvSpPr>
          <p:cNvPr id="3" name="Content Placeholder 2">
            <a:extLst>
              <a:ext uri="{FF2B5EF4-FFF2-40B4-BE49-F238E27FC236}">
                <a16:creationId xmlns:a16="http://schemas.microsoft.com/office/drawing/2014/main" id="{B335F86A-EC92-4047-8095-C832831752AD}"/>
              </a:ext>
            </a:extLst>
          </p:cNvPr>
          <p:cNvSpPr>
            <a:spLocks noGrp="1"/>
          </p:cNvSpPr>
          <p:nvPr>
            <p:ph idx="1"/>
          </p:nvPr>
        </p:nvSpPr>
        <p:spPr>
          <a:xfrm>
            <a:off x="1371600" y="2527300"/>
            <a:ext cx="10241280" cy="3544316"/>
          </a:xfrm>
        </p:spPr>
        <p:txBody>
          <a:bodyPr/>
          <a:lstStyle/>
          <a:p>
            <a:r>
              <a:rPr lang="en-US" dirty="0"/>
              <a:t>If you are creating your own Exception that is known as custom exception or user-defined exception. </a:t>
            </a:r>
          </a:p>
          <a:p>
            <a:r>
              <a:rPr lang="en-US" dirty="0"/>
              <a:t>Java custom exceptions are used to customize the exception according to user need. </a:t>
            </a:r>
          </a:p>
          <a:p>
            <a:r>
              <a:rPr lang="en-US" dirty="0"/>
              <a:t>By the help of custom exception, you can have your own exception and message.</a:t>
            </a:r>
          </a:p>
        </p:txBody>
      </p:sp>
    </p:spTree>
    <p:extLst>
      <p:ext uri="{BB962C8B-B14F-4D97-AF65-F5344CB8AC3E}">
        <p14:creationId xmlns:p14="http://schemas.microsoft.com/office/powerpoint/2010/main" val="3753519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7358E4-EAC8-4572-8AA9-A78BDAD3C777}"/>
              </a:ext>
            </a:extLst>
          </p:cNvPr>
          <p:cNvSpPr>
            <a:spLocks noGrp="1"/>
          </p:cNvSpPr>
          <p:nvPr>
            <p:ph type="title"/>
          </p:nvPr>
        </p:nvSpPr>
        <p:spPr>
          <a:xfrm>
            <a:off x="1371600" y="1467134"/>
            <a:ext cx="4724399" cy="2548275"/>
          </a:xfrm>
        </p:spPr>
        <p:txBody>
          <a:bodyPr vert="horz" lIns="0" tIns="0" rIns="0" bIns="0" rtlCol="0" anchor="t">
            <a:normAutofit/>
          </a:bodyPr>
          <a:lstStyle/>
          <a:p>
            <a:r>
              <a:rPr lang="en-US" sz="4000" spc="750" dirty="0">
                <a:solidFill>
                  <a:schemeClr val="bg1"/>
                </a:solidFill>
              </a:rPr>
              <a:t>Example Code</a:t>
            </a:r>
          </a:p>
        </p:txBody>
      </p:sp>
      <p:pic>
        <p:nvPicPr>
          <p:cNvPr id="5" name="Content Placeholder 4">
            <a:extLst>
              <a:ext uri="{FF2B5EF4-FFF2-40B4-BE49-F238E27FC236}">
                <a16:creationId xmlns:a16="http://schemas.microsoft.com/office/drawing/2014/main" id="{866853C8-45B0-4187-9D01-A9F3BDCC0572}"/>
              </a:ext>
            </a:extLst>
          </p:cNvPr>
          <p:cNvPicPr>
            <a:picLocks noGrp="1" noChangeAspect="1"/>
          </p:cNvPicPr>
          <p:nvPr>
            <p:ph idx="1"/>
          </p:nvPr>
        </p:nvPicPr>
        <p:blipFill>
          <a:blip r:embed="rId2"/>
          <a:stretch>
            <a:fillRect/>
          </a:stretch>
        </p:blipFill>
        <p:spPr>
          <a:xfrm>
            <a:off x="5753101" y="471420"/>
            <a:ext cx="5981700" cy="5922674"/>
          </a:xfrm>
          <a:prstGeom prst="rect">
            <a:avLst/>
          </a:prstGeom>
        </p:spPr>
      </p:pic>
      <p:pic>
        <p:nvPicPr>
          <p:cNvPr id="7" name="Picture 6">
            <a:extLst>
              <a:ext uri="{FF2B5EF4-FFF2-40B4-BE49-F238E27FC236}">
                <a16:creationId xmlns:a16="http://schemas.microsoft.com/office/drawing/2014/main" id="{E093357B-D7F6-4500-BFA5-C4AD5CC14A6C}"/>
              </a:ext>
            </a:extLst>
          </p:cNvPr>
          <p:cNvPicPr>
            <a:picLocks noChangeAspect="1"/>
          </p:cNvPicPr>
          <p:nvPr/>
        </p:nvPicPr>
        <p:blipFill rotWithShape="1">
          <a:blip r:embed="rId3"/>
          <a:srcRect r="8185"/>
          <a:stretch/>
        </p:blipFill>
        <p:spPr>
          <a:xfrm>
            <a:off x="707827" y="3504020"/>
            <a:ext cx="4935324" cy="680776"/>
          </a:xfrm>
          <a:prstGeom prst="rect">
            <a:avLst/>
          </a:prstGeom>
        </p:spPr>
      </p:pic>
    </p:spTree>
    <p:extLst>
      <p:ext uri="{BB962C8B-B14F-4D97-AF65-F5344CB8AC3E}">
        <p14:creationId xmlns:p14="http://schemas.microsoft.com/office/powerpoint/2010/main" val="63240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Exception</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072303" cy="3959352"/>
          </a:xfrm>
        </p:spPr>
        <p:txBody>
          <a:bodyPr vert="horz" lIns="0" tIns="0" rIns="0" bIns="0" rtlCol="0" anchor="t">
            <a:normAutofit/>
          </a:bodyPr>
          <a:lstStyle/>
          <a:p>
            <a:r>
              <a:rPr lang="en-US" dirty="0"/>
              <a:t>Dictionary Meaning: Exception is an abnormal condition. </a:t>
            </a:r>
          </a:p>
          <a:p>
            <a:r>
              <a:rPr lang="en-US" dirty="0"/>
              <a:t>An Exception is an unwanted event that interrupts the normal flow of the program. </a:t>
            </a:r>
          </a:p>
          <a:p>
            <a:r>
              <a:rPr lang="en-US" dirty="0"/>
              <a:t>When an exception occurs program execution gets terminated. In such cases we get a system generated error message. </a:t>
            </a:r>
          </a:p>
          <a:p>
            <a:r>
              <a:rPr lang="en-US" dirty="0"/>
              <a:t>The good thing about exceptions is that they can be handled in Java. </a:t>
            </a:r>
          </a:p>
          <a:p>
            <a:r>
              <a:rPr lang="en-US" dirty="0"/>
              <a:t>By handling the exceptions we can provide a meaningful message to the user about the issue rather than a system generated message, which may not be understandable to a user.</a:t>
            </a:r>
            <a:endParaRPr lang="en-US" dirty="0">
              <a:ea typeface="+mn-lt"/>
              <a:cs typeface="+mn-lt"/>
            </a:endParaRPr>
          </a:p>
          <a:p>
            <a:endParaRPr lang="en-US" dirty="0"/>
          </a:p>
        </p:txBody>
      </p:sp>
    </p:spTree>
    <p:extLst>
      <p:ext uri="{BB962C8B-B14F-4D97-AF65-F5344CB8AC3E}">
        <p14:creationId xmlns:p14="http://schemas.microsoft.com/office/powerpoint/2010/main" val="3532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B0BA-2F0E-48DC-80D1-57E936AE6275}"/>
              </a:ext>
            </a:extLst>
          </p:cNvPr>
          <p:cNvSpPr>
            <a:spLocks noGrp="1"/>
          </p:cNvSpPr>
          <p:nvPr>
            <p:ph type="title"/>
          </p:nvPr>
        </p:nvSpPr>
        <p:spPr/>
        <p:txBody>
          <a:bodyPr/>
          <a:lstStyle/>
          <a:p>
            <a:r>
              <a:rPr lang="en-US" dirty="0"/>
              <a:t>Why Exceptions Occur?</a:t>
            </a:r>
          </a:p>
        </p:txBody>
      </p:sp>
      <p:sp>
        <p:nvSpPr>
          <p:cNvPr id="3" name="Content Placeholder 2">
            <a:extLst>
              <a:ext uri="{FF2B5EF4-FFF2-40B4-BE49-F238E27FC236}">
                <a16:creationId xmlns:a16="http://schemas.microsoft.com/office/drawing/2014/main" id="{962ADC96-93E2-4CEF-94B2-0F5B4561AE8A}"/>
              </a:ext>
            </a:extLst>
          </p:cNvPr>
          <p:cNvSpPr>
            <a:spLocks noGrp="1"/>
          </p:cNvSpPr>
          <p:nvPr>
            <p:ph idx="1"/>
          </p:nvPr>
        </p:nvSpPr>
        <p:spPr/>
        <p:txBody>
          <a:bodyPr/>
          <a:lstStyle/>
          <a:p>
            <a:r>
              <a:rPr lang="en-US" dirty="0"/>
              <a:t>There can be several reasons that can cause a program to throw exception. </a:t>
            </a:r>
          </a:p>
          <a:p>
            <a:r>
              <a:rPr lang="en-US" dirty="0"/>
              <a:t>For example: </a:t>
            </a:r>
          </a:p>
          <a:p>
            <a:pPr lvl="1"/>
            <a:r>
              <a:rPr lang="en-US" dirty="0"/>
              <a:t>Opening a non-existing file in your program </a:t>
            </a:r>
          </a:p>
          <a:p>
            <a:pPr lvl="1"/>
            <a:r>
              <a:rPr lang="en-US" dirty="0"/>
              <a:t>Network connection problem </a:t>
            </a:r>
          </a:p>
          <a:p>
            <a:pPr lvl="1"/>
            <a:r>
              <a:rPr lang="en-US" dirty="0"/>
              <a:t>bad input data provided by user etc.</a:t>
            </a:r>
          </a:p>
        </p:txBody>
      </p:sp>
    </p:spTree>
    <p:extLst>
      <p:ext uri="{BB962C8B-B14F-4D97-AF65-F5344CB8AC3E}">
        <p14:creationId xmlns:p14="http://schemas.microsoft.com/office/powerpoint/2010/main" val="424949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F92C-5E42-46F9-AA7B-37D13CBE4EAE}"/>
              </a:ext>
            </a:extLst>
          </p:cNvPr>
          <p:cNvSpPr>
            <a:spLocks noGrp="1"/>
          </p:cNvSpPr>
          <p:nvPr>
            <p:ph type="title"/>
          </p:nvPr>
        </p:nvSpPr>
        <p:spPr/>
        <p:txBody>
          <a:bodyPr/>
          <a:lstStyle/>
          <a:p>
            <a:r>
              <a:rPr lang="en-US" dirty="0"/>
              <a:t>Uncaught Exception</a:t>
            </a:r>
          </a:p>
        </p:txBody>
      </p:sp>
      <p:sp>
        <p:nvSpPr>
          <p:cNvPr id="3" name="Content Placeholder 2">
            <a:extLst>
              <a:ext uri="{FF2B5EF4-FFF2-40B4-BE49-F238E27FC236}">
                <a16:creationId xmlns:a16="http://schemas.microsoft.com/office/drawing/2014/main" id="{05FE3483-72B8-4159-9240-6637066B1F89}"/>
              </a:ext>
            </a:extLst>
          </p:cNvPr>
          <p:cNvSpPr>
            <a:spLocks noGrp="1"/>
          </p:cNvSpPr>
          <p:nvPr>
            <p:ph idx="1"/>
          </p:nvPr>
        </p:nvSpPr>
        <p:spPr/>
        <p:txBody>
          <a:bodyPr/>
          <a:lstStyle/>
          <a:p>
            <a:r>
              <a:rPr lang="en-US" dirty="0"/>
              <a:t>If an exception occurs, which has not been handled by programmer then program execution gets terminated and a system generated error message is shown to the user.</a:t>
            </a:r>
          </a:p>
          <a:p>
            <a:r>
              <a:rPr lang="en-US" dirty="0"/>
              <a:t>For example look at the system generated exception below:</a:t>
            </a:r>
          </a:p>
        </p:txBody>
      </p:sp>
      <p:pic>
        <p:nvPicPr>
          <p:cNvPr id="5" name="Picture 4">
            <a:extLst>
              <a:ext uri="{FF2B5EF4-FFF2-40B4-BE49-F238E27FC236}">
                <a16:creationId xmlns:a16="http://schemas.microsoft.com/office/drawing/2014/main" id="{C178EEE2-E6C6-4CCF-ABA4-11D5F95D8013}"/>
              </a:ext>
            </a:extLst>
          </p:cNvPr>
          <p:cNvPicPr>
            <a:picLocks noChangeAspect="1"/>
          </p:cNvPicPr>
          <p:nvPr/>
        </p:nvPicPr>
        <p:blipFill rotWithShape="1">
          <a:blip r:embed="rId2"/>
          <a:srcRect r="663"/>
          <a:stretch/>
        </p:blipFill>
        <p:spPr>
          <a:xfrm>
            <a:off x="1672019" y="3872365"/>
            <a:ext cx="9576552" cy="1454377"/>
          </a:xfrm>
          <a:prstGeom prst="rect">
            <a:avLst/>
          </a:prstGeom>
        </p:spPr>
      </p:pic>
    </p:spTree>
    <p:extLst>
      <p:ext uri="{BB962C8B-B14F-4D97-AF65-F5344CB8AC3E}">
        <p14:creationId xmlns:p14="http://schemas.microsoft.com/office/powerpoint/2010/main" val="1513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5F86-CAF1-416C-A6BB-4AFB667F6495}"/>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39282FAF-3048-4F35-B7A1-FB0BE3916669}"/>
              </a:ext>
            </a:extLst>
          </p:cNvPr>
          <p:cNvSpPr>
            <a:spLocks noGrp="1"/>
          </p:cNvSpPr>
          <p:nvPr>
            <p:ph idx="1"/>
          </p:nvPr>
        </p:nvSpPr>
        <p:spPr>
          <a:xfrm>
            <a:off x="1371600" y="2423886"/>
            <a:ext cx="9586686" cy="3647730"/>
          </a:xfrm>
        </p:spPr>
        <p:txBody>
          <a:bodyPr/>
          <a:lstStyle/>
          <a:p>
            <a:r>
              <a:rPr lang="en-US" dirty="0"/>
              <a:t>This message is not user friendly so a user will not be able to understand what went wrong. </a:t>
            </a:r>
          </a:p>
          <a:p>
            <a:r>
              <a:rPr lang="en-US" dirty="0"/>
              <a:t>In order to let them know the reason in simple language, we handle exceptions. </a:t>
            </a:r>
          </a:p>
          <a:p>
            <a:r>
              <a:rPr lang="en-US" dirty="0"/>
              <a:t>We handle such conditions and then prints a user-friendly warning message to user, which lets them correct the error as most of the time exception occurs due to bad data provided by user.</a:t>
            </a:r>
          </a:p>
        </p:txBody>
      </p:sp>
    </p:spTree>
    <p:extLst>
      <p:ext uri="{BB962C8B-B14F-4D97-AF65-F5344CB8AC3E}">
        <p14:creationId xmlns:p14="http://schemas.microsoft.com/office/powerpoint/2010/main" val="133912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8532-FB99-4815-BADD-48151337D233}"/>
              </a:ext>
            </a:extLst>
          </p:cNvPr>
          <p:cNvSpPr>
            <a:spLocks noGrp="1"/>
          </p:cNvSpPr>
          <p:nvPr>
            <p:ph type="title"/>
          </p:nvPr>
        </p:nvSpPr>
        <p:spPr>
          <a:xfrm>
            <a:off x="1371600" y="795528"/>
            <a:ext cx="10241280" cy="917158"/>
          </a:xfrm>
        </p:spPr>
        <p:txBody>
          <a:bodyPr/>
          <a:lstStyle/>
          <a:p>
            <a:r>
              <a:rPr lang="en-US" dirty="0"/>
              <a:t>Throwing an Exception</a:t>
            </a:r>
          </a:p>
        </p:txBody>
      </p:sp>
      <p:sp>
        <p:nvSpPr>
          <p:cNvPr id="3" name="Content Placeholder 2">
            <a:extLst>
              <a:ext uri="{FF2B5EF4-FFF2-40B4-BE49-F238E27FC236}">
                <a16:creationId xmlns:a16="http://schemas.microsoft.com/office/drawing/2014/main" id="{D82CA806-4437-4304-9685-DBFFBB436C37}"/>
              </a:ext>
            </a:extLst>
          </p:cNvPr>
          <p:cNvSpPr>
            <a:spLocks noGrp="1"/>
          </p:cNvSpPr>
          <p:nvPr>
            <p:ph idx="1"/>
          </p:nvPr>
        </p:nvSpPr>
        <p:spPr/>
        <p:txBody>
          <a:bodyPr>
            <a:normAutofit fontScale="92500" lnSpcReduction="10000"/>
          </a:bodyPr>
          <a:lstStyle/>
          <a:p>
            <a:r>
              <a:rPr lang="en-US" dirty="0"/>
              <a:t>Whenever such error occurs while executing a statement </a:t>
            </a:r>
          </a:p>
          <a:p>
            <a:pPr lvl="1"/>
            <a:r>
              <a:rPr lang="en-US" dirty="0"/>
              <a:t>JAVA creates an exception object </a:t>
            </a:r>
          </a:p>
          <a:p>
            <a:pPr lvl="1"/>
            <a:r>
              <a:rPr lang="en-US" dirty="0"/>
              <a:t>the normal flow of the program halts </a:t>
            </a:r>
          </a:p>
          <a:p>
            <a:pPr lvl="1"/>
            <a:r>
              <a:rPr lang="en-US" dirty="0"/>
              <a:t>JRE tries to find someone that can handle the raised exception. </a:t>
            </a:r>
          </a:p>
          <a:p>
            <a:r>
              <a:rPr lang="en-US" dirty="0"/>
              <a:t>The exception object contains a lot of debugging information such as </a:t>
            </a:r>
          </a:p>
          <a:p>
            <a:pPr lvl="1"/>
            <a:r>
              <a:rPr lang="en-US" dirty="0"/>
              <a:t>method hierarchy (call stack) </a:t>
            </a:r>
          </a:p>
          <a:p>
            <a:pPr lvl="1"/>
            <a:r>
              <a:rPr lang="en-US" dirty="0"/>
              <a:t>line number where the exception occurred </a:t>
            </a:r>
          </a:p>
          <a:p>
            <a:pPr lvl="1"/>
            <a:r>
              <a:rPr lang="en-US" dirty="0"/>
              <a:t>type of exception etc. </a:t>
            </a:r>
          </a:p>
          <a:p>
            <a:r>
              <a:rPr lang="en-US" dirty="0"/>
              <a:t>When the exception occurs in a method, the process of creating the exception object and handing it over to runtime environment is called </a:t>
            </a:r>
            <a:r>
              <a:rPr lang="en-US" b="1" dirty="0"/>
              <a:t>“throwing the exception”</a:t>
            </a:r>
            <a:r>
              <a:rPr lang="en-US" dirty="0"/>
              <a:t>.</a:t>
            </a:r>
          </a:p>
        </p:txBody>
      </p:sp>
    </p:spTree>
    <p:extLst>
      <p:ext uri="{BB962C8B-B14F-4D97-AF65-F5344CB8AC3E}">
        <p14:creationId xmlns:p14="http://schemas.microsoft.com/office/powerpoint/2010/main" val="136843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E47E-6CFF-42A4-9FAC-B0AACDB684E2}"/>
              </a:ext>
            </a:extLst>
          </p:cNvPr>
          <p:cNvSpPr>
            <a:spLocks noGrp="1"/>
          </p:cNvSpPr>
          <p:nvPr>
            <p:ph type="title"/>
          </p:nvPr>
        </p:nvSpPr>
        <p:spPr/>
        <p:txBody>
          <a:bodyPr/>
          <a:lstStyle/>
          <a:p>
            <a:r>
              <a:rPr lang="en-US" dirty="0"/>
              <a:t>Exception Handling – Catching the Exception</a:t>
            </a:r>
          </a:p>
        </p:txBody>
      </p:sp>
      <p:sp>
        <p:nvSpPr>
          <p:cNvPr id="3" name="Content Placeholder 2">
            <a:extLst>
              <a:ext uri="{FF2B5EF4-FFF2-40B4-BE49-F238E27FC236}">
                <a16:creationId xmlns:a16="http://schemas.microsoft.com/office/drawing/2014/main" id="{6ECA49D2-9F06-409E-8898-1E48DD2260BE}"/>
              </a:ext>
            </a:extLst>
          </p:cNvPr>
          <p:cNvSpPr>
            <a:spLocks noGrp="1"/>
          </p:cNvSpPr>
          <p:nvPr>
            <p:ph idx="1"/>
          </p:nvPr>
        </p:nvSpPr>
        <p:spPr/>
        <p:txBody>
          <a:bodyPr>
            <a:normAutofit fontScale="92500" lnSpcReduction="20000"/>
          </a:bodyPr>
          <a:lstStyle/>
          <a:p>
            <a:r>
              <a:rPr lang="en-US" dirty="0"/>
              <a:t>Once runtime receives the exception object, it tries to find the handler for the exception. </a:t>
            </a:r>
          </a:p>
          <a:p>
            <a:r>
              <a:rPr lang="en-US" dirty="0"/>
              <a:t>Exception Handler is the block of code that can process the exception object. </a:t>
            </a:r>
          </a:p>
          <a:p>
            <a:r>
              <a:rPr lang="en-US" dirty="0"/>
              <a:t>The logic to find the exception handler is simple – starting the search in the method where error occurred, if no appropriate handler found, then move to the caller method and so on. </a:t>
            </a:r>
          </a:p>
          <a:p>
            <a:r>
              <a:rPr lang="en-US" dirty="0"/>
              <a:t>So if methods call stack is A-&gt;B-&gt;C and exception is raised in method C, then the search for appropriate handler will move from C-&gt;B-&gt;A. </a:t>
            </a:r>
          </a:p>
          <a:p>
            <a:r>
              <a:rPr lang="en-US" dirty="0"/>
              <a:t>If appropriate exception handler is found, exception object is passed to the handler to process it. </a:t>
            </a:r>
          </a:p>
          <a:p>
            <a:r>
              <a:rPr lang="en-US" dirty="0"/>
              <a:t>The handler is said to be “</a:t>
            </a:r>
            <a:r>
              <a:rPr lang="en-US" b="1" dirty="0"/>
              <a:t>catching the exception</a:t>
            </a:r>
            <a:r>
              <a:rPr lang="en-US" dirty="0"/>
              <a:t>”. </a:t>
            </a:r>
          </a:p>
          <a:p>
            <a:r>
              <a:rPr lang="en-US" dirty="0"/>
              <a:t>If there are no appropriate exception handler found then program terminates printing information about the exception.</a:t>
            </a:r>
          </a:p>
        </p:txBody>
      </p:sp>
    </p:spTree>
    <p:extLst>
      <p:ext uri="{BB962C8B-B14F-4D97-AF65-F5344CB8AC3E}">
        <p14:creationId xmlns:p14="http://schemas.microsoft.com/office/powerpoint/2010/main" val="136161986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AE3803-7483-4985-AEB6-650C66FE4238}"/>
</file>

<file path=customXml/itemProps2.xml><?xml version="1.0" encoding="utf-8"?>
<ds:datastoreItem xmlns:ds="http://schemas.openxmlformats.org/officeDocument/2006/customXml" ds:itemID="{E07621DB-A165-4EE0-B846-D1C6DE73AAEA}"/>
</file>

<file path=customXml/itemProps3.xml><?xml version="1.0" encoding="utf-8"?>
<ds:datastoreItem xmlns:ds="http://schemas.openxmlformats.org/officeDocument/2006/customXml" ds:itemID="{C209AA6B-823D-423F-9667-9D01A95BE6E2}"/>
</file>

<file path=docProps/app.xml><?xml version="1.0" encoding="utf-8"?>
<Properties xmlns="http://schemas.openxmlformats.org/officeDocument/2006/extended-properties" xmlns:vt="http://schemas.openxmlformats.org/officeDocument/2006/docPropsVTypes">
  <Template>office theme</Template>
  <TotalTime>187</TotalTime>
  <Words>1509</Words>
  <Application>Microsoft Office PowerPoint</Application>
  <PresentationFormat>Widescreen</PresentationFormat>
  <Paragraphs>124</Paragraphs>
  <Slides>34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Avenir Next LT Pro</vt:lpstr>
      <vt:lpstr>Avenir Next LT Pro Light</vt:lpstr>
      <vt:lpstr>Tw Cen MT</vt:lpstr>
      <vt:lpstr>GradientRiseVTI</vt:lpstr>
      <vt:lpstr>GradientRiseVTI</vt:lpstr>
      <vt:lpstr>Fair use notice</vt:lpstr>
      <vt:lpstr>OBJECT ORIENTED PROGRAMMING</vt:lpstr>
      <vt:lpstr>Table of contents</vt:lpstr>
      <vt:lpstr>Exception</vt:lpstr>
      <vt:lpstr>Why Exceptions Occur?</vt:lpstr>
      <vt:lpstr>Uncaught Exception</vt:lpstr>
      <vt:lpstr>Exception Handling</vt:lpstr>
      <vt:lpstr>Throwing an Exception</vt:lpstr>
      <vt:lpstr>Exception Handling – Catching the Exception</vt:lpstr>
      <vt:lpstr>Class Hierarchy of Exceptions</vt:lpstr>
      <vt:lpstr>Errors vs Exceptions</vt:lpstr>
      <vt:lpstr>Types of Exception</vt:lpstr>
      <vt:lpstr>Some Runtime Exceptions</vt:lpstr>
      <vt:lpstr>Exception Handling</vt:lpstr>
      <vt:lpstr>Try-Catch Block</vt:lpstr>
      <vt:lpstr>Contd.</vt:lpstr>
      <vt:lpstr>Try-Catch Block Syntax</vt:lpstr>
      <vt:lpstr>Example Code</vt:lpstr>
      <vt:lpstr>Nested Try-Catch Block</vt:lpstr>
      <vt:lpstr>PowerPoint Presentation</vt:lpstr>
      <vt:lpstr>Contd.</vt:lpstr>
      <vt:lpstr>Finally Block</vt:lpstr>
      <vt:lpstr>Contd.</vt:lpstr>
      <vt:lpstr>Example</vt:lpstr>
      <vt:lpstr>Throw Keyword</vt:lpstr>
      <vt:lpstr>Example</vt:lpstr>
      <vt:lpstr>throws</vt:lpstr>
      <vt:lpstr>Example</vt:lpstr>
      <vt:lpstr>Java Exception Propagation</vt:lpstr>
      <vt:lpstr>Example</vt:lpstr>
      <vt:lpstr>CALL stack</vt:lpstr>
      <vt:lpstr>Java Custom Exceptions</vt:lpstr>
      <vt:lpstr>Example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Mariam</cp:lastModifiedBy>
  <cp:revision>1081</cp:revision>
  <dcterms:created xsi:type="dcterms:W3CDTF">2021-05-30T21:25:00Z</dcterms:created>
  <dcterms:modified xsi:type="dcterms:W3CDTF">2021-09-04T18:17:56Z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