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60" r:id="rId2"/>
  </p:sldMasterIdLst>
  <p:sldIdLst>
    <p:sldId id="257" r:id="rId3"/>
    <p:sldId id="256" r:id="rId4"/>
    <p:sldId id="258" r:id="rId5"/>
    <p:sldId id="308" r:id="rId6"/>
    <p:sldId id="322"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27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September 17,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97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September 17,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01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September 17,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079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September 17,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23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September 17,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61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September 17,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154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September 17,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0320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September 17,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412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September 17,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4030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September 17,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476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September 17,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80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September 17,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9092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September 17,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9330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September 17,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611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September 17,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0873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September 17,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30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September 17,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170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September 17,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97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September 17,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165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September 17,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7864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September 17,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63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September 17,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September 17,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4173135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September 17,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537463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66-2963-4A8C-B8B6-F96D7872AE54}"/>
              </a:ext>
            </a:extLst>
          </p:cNvPr>
          <p:cNvSpPr>
            <a:spLocks noGrp="1"/>
          </p:cNvSpPr>
          <p:nvPr>
            <p:ph type="title"/>
          </p:nvPr>
        </p:nvSpPr>
        <p:spPr/>
        <p:txBody>
          <a:bodyPr/>
          <a:lstStyle/>
          <a:p>
            <a:r>
              <a:rPr lang="en-US" dirty="0"/>
              <a:t>Fair use notice</a:t>
            </a:r>
          </a:p>
        </p:txBody>
      </p:sp>
      <p:sp>
        <p:nvSpPr>
          <p:cNvPr id="3" name="Content Placeholder 2">
            <a:extLst>
              <a:ext uri="{FF2B5EF4-FFF2-40B4-BE49-F238E27FC236}">
                <a16:creationId xmlns:a16="http://schemas.microsoft.com/office/drawing/2014/main" id="{256EECA0-8B16-41CE-9E76-BA94B7D9A38F}"/>
              </a:ext>
            </a:extLst>
          </p:cNvPr>
          <p:cNvSpPr>
            <a:spLocks noGrp="1"/>
          </p:cNvSpPr>
          <p:nvPr>
            <p:ph idx="1"/>
          </p:nvPr>
        </p:nvSpPr>
        <p:spPr/>
        <p:txBody>
          <a:bodyPr vert="horz" lIns="0" tIns="0" rIns="0" bIns="0" rtlCol="0" anchor="t">
            <a:normAutofit/>
          </a:bodyPr>
          <a:lstStyle/>
          <a:p>
            <a:pPr marL="0" indent="0">
              <a:buNone/>
            </a:pPr>
            <a:r>
              <a:rPr lang="en-US" dirty="0">
                <a:ea typeface="+mn-lt"/>
                <a:cs typeface="+mn-l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a:p>
            <a:endParaRPr lang="en-US" dirty="0"/>
          </a:p>
        </p:txBody>
      </p:sp>
    </p:spTree>
    <p:extLst>
      <p:ext uri="{BB962C8B-B14F-4D97-AF65-F5344CB8AC3E}">
        <p14:creationId xmlns:p14="http://schemas.microsoft.com/office/powerpoint/2010/main" val="23831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9EA4-C40C-4674-8CC5-2166148DDCFB}"/>
              </a:ext>
            </a:extLst>
          </p:cNvPr>
          <p:cNvSpPr>
            <a:spLocks noGrp="1"/>
          </p:cNvSpPr>
          <p:nvPr>
            <p:ph type="title"/>
          </p:nvPr>
        </p:nvSpPr>
        <p:spPr>
          <a:xfrm>
            <a:off x="1371600" y="523462"/>
            <a:ext cx="10241280" cy="1066799"/>
          </a:xfrm>
        </p:spPr>
        <p:txBody>
          <a:bodyPr>
            <a:normAutofit fontScale="90000"/>
          </a:bodyPr>
          <a:lstStyle/>
          <a:p>
            <a:r>
              <a:rPr lang="en-US" dirty="0"/>
              <a:t>Implementing a Runnable Interface</a:t>
            </a:r>
          </a:p>
        </p:txBody>
      </p:sp>
      <p:sp>
        <p:nvSpPr>
          <p:cNvPr id="3" name="Content Placeholder 2">
            <a:extLst>
              <a:ext uri="{FF2B5EF4-FFF2-40B4-BE49-F238E27FC236}">
                <a16:creationId xmlns:a16="http://schemas.microsoft.com/office/drawing/2014/main" id="{7E9BF311-6C38-41E4-B21E-3286FB4D9EE1}"/>
              </a:ext>
            </a:extLst>
          </p:cNvPr>
          <p:cNvSpPr>
            <a:spLocks noGrp="1"/>
          </p:cNvSpPr>
          <p:nvPr>
            <p:ph idx="1"/>
          </p:nvPr>
        </p:nvSpPr>
        <p:spPr>
          <a:xfrm>
            <a:off x="1371600" y="1775791"/>
            <a:ext cx="10241280" cy="4558747"/>
          </a:xfrm>
        </p:spPr>
        <p:txBody>
          <a:bodyPr>
            <a:normAutofit fontScale="85000" lnSpcReduction="10000"/>
          </a:bodyPr>
          <a:lstStyle/>
          <a:p>
            <a:r>
              <a:rPr lang="en-US" dirty="0"/>
              <a:t>If your class is intended to be executed as a thread then you can achieve this by implementing a Runnable interface. You will need to follow three basic steps </a:t>
            </a:r>
          </a:p>
          <a:p>
            <a:r>
              <a:rPr lang="en-US" b="1" dirty="0"/>
              <a:t>Step 1:</a:t>
            </a:r>
            <a:r>
              <a:rPr lang="en-US" dirty="0"/>
              <a:t> To implement Runnable interface, a class need only implement a single method called run( ), which is declared like this:</a:t>
            </a:r>
          </a:p>
          <a:p>
            <a:pPr marL="0" indent="0">
              <a:buNone/>
            </a:pPr>
            <a:r>
              <a:rPr lang="en-US" dirty="0"/>
              <a:t>				</a:t>
            </a:r>
            <a:r>
              <a:rPr lang="en-US" b="1" dirty="0"/>
              <a:t> public void run()</a:t>
            </a:r>
            <a:r>
              <a:rPr lang="en-US" dirty="0"/>
              <a:t> </a:t>
            </a:r>
          </a:p>
          <a:p>
            <a:r>
              <a:rPr lang="en-US" b="1" dirty="0"/>
              <a:t>Step 2: </a:t>
            </a:r>
            <a:r>
              <a:rPr lang="en-US" dirty="0"/>
              <a:t>As a second step, you will instantiate a Thread object using the following constructor − </a:t>
            </a:r>
          </a:p>
          <a:p>
            <a:pPr marL="457200" lvl="1" indent="0">
              <a:buNone/>
            </a:pPr>
            <a:r>
              <a:rPr lang="en-US" dirty="0"/>
              <a:t>			</a:t>
            </a:r>
            <a:r>
              <a:rPr lang="en-US" b="1" dirty="0"/>
              <a:t>Thread(Runnable </a:t>
            </a:r>
            <a:r>
              <a:rPr lang="en-US" b="1" dirty="0" err="1"/>
              <a:t>threadObj</a:t>
            </a:r>
            <a:r>
              <a:rPr lang="en-US" b="1" dirty="0"/>
              <a:t>, String </a:t>
            </a:r>
            <a:r>
              <a:rPr lang="en-US" b="1" dirty="0" err="1"/>
              <a:t>threadName</a:t>
            </a:r>
            <a:r>
              <a:rPr lang="en-US" b="1" dirty="0"/>
              <a:t>); </a:t>
            </a:r>
          </a:p>
          <a:p>
            <a:pPr lvl="1"/>
            <a:r>
              <a:rPr lang="en-US" dirty="0"/>
              <a:t>Where, </a:t>
            </a:r>
            <a:r>
              <a:rPr lang="en-US" dirty="0" err="1"/>
              <a:t>threadObj</a:t>
            </a:r>
            <a:r>
              <a:rPr lang="en-US" dirty="0"/>
              <a:t> is an instance of a class that implements the Runnable interface and </a:t>
            </a:r>
            <a:r>
              <a:rPr lang="en-US" dirty="0" err="1"/>
              <a:t>threadName</a:t>
            </a:r>
            <a:r>
              <a:rPr lang="en-US" dirty="0"/>
              <a:t> is the name given to the new thread. </a:t>
            </a:r>
          </a:p>
          <a:p>
            <a:r>
              <a:rPr lang="en-US" b="1" dirty="0"/>
              <a:t>Step 3:</a:t>
            </a:r>
            <a:r>
              <a:rPr lang="en-US" dirty="0"/>
              <a:t> Once a Thread object is created, you can start it by calling start() method, which executes a call to run( ) method. </a:t>
            </a:r>
          </a:p>
          <a:p>
            <a:r>
              <a:rPr lang="en-US" dirty="0"/>
              <a:t>Following is a simple syntax of start() method </a:t>
            </a:r>
          </a:p>
          <a:p>
            <a:pPr marL="457200" lvl="1" indent="0">
              <a:buNone/>
            </a:pPr>
            <a:r>
              <a:rPr lang="en-US" b="1" dirty="0"/>
              <a:t>				void start();</a:t>
            </a:r>
          </a:p>
        </p:txBody>
      </p:sp>
    </p:spTree>
    <p:extLst>
      <p:ext uri="{BB962C8B-B14F-4D97-AF65-F5344CB8AC3E}">
        <p14:creationId xmlns:p14="http://schemas.microsoft.com/office/powerpoint/2010/main" val="147526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8787-AB57-47AE-A028-44CE06853AD0}"/>
              </a:ext>
            </a:extLst>
          </p:cNvPr>
          <p:cNvSpPr>
            <a:spLocks noGrp="1"/>
          </p:cNvSpPr>
          <p:nvPr>
            <p:ph type="title"/>
          </p:nvPr>
        </p:nvSpPr>
        <p:spPr>
          <a:xfrm>
            <a:off x="1371600" y="795528"/>
            <a:ext cx="10241280" cy="802069"/>
          </a:xfrm>
        </p:spPr>
        <p:txBody>
          <a:bodyPr/>
          <a:lstStyle/>
          <a:p>
            <a:r>
              <a:rPr lang="en-US" dirty="0"/>
              <a:t>Example</a:t>
            </a:r>
          </a:p>
        </p:txBody>
      </p:sp>
      <p:pic>
        <p:nvPicPr>
          <p:cNvPr id="5" name="Content Placeholder 4">
            <a:extLst>
              <a:ext uri="{FF2B5EF4-FFF2-40B4-BE49-F238E27FC236}">
                <a16:creationId xmlns:a16="http://schemas.microsoft.com/office/drawing/2014/main" id="{7711ADCF-868C-447C-A1AC-2C66DE72E0EE}"/>
              </a:ext>
            </a:extLst>
          </p:cNvPr>
          <p:cNvPicPr>
            <a:picLocks noGrp="1" noChangeAspect="1"/>
          </p:cNvPicPr>
          <p:nvPr>
            <p:ph idx="1"/>
          </p:nvPr>
        </p:nvPicPr>
        <p:blipFill rotWithShape="1">
          <a:blip r:embed="rId2"/>
          <a:srcRect b="7112"/>
          <a:stretch/>
        </p:blipFill>
        <p:spPr>
          <a:xfrm>
            <a:off x="2326377" y="1903675"/>
            <a:ext cx="8005111" cy="1559863"/>
          </a:xfrm>
        </p:spPr>
      </p:pic>
      <p:pic>
        <p:nvPicPr>
          <p:cNvPr id="7" name="Picture 6">
            <a:extLst>
              <a:ext uri="{FF2B5EF4-FFF2-40B4-BE49-F238E27FC236}">
                <a16:creationId xmlns:a16="http://schemas.microsoft.com/office/drawing/2014/main" id="{1A9C7178-079D-477A-821A-026D0F243C4B}"/>
              </a:ext>
            </a:extLst>
          </p:cNvPr>
          <p:cNvPicPr>
            <a:picLocks noChangeAspect="1"/>
          </p:cNvPicPr>
          <p:nvPr/>
        </p:nvPicPr>
        <p:blipFill>
          <a:blip r:embed="rId3"/>
          <a:stretch>
            <a:fillRect/>
          </a:stretch>
        </p:blipFill>
        <p:spPr>
          <a:xfrm>
            <a:off x="3023456" y="4540851"/>
            <a:ext cx="6531361" cy="719552"/>
          </a:xfrm>
          <a:prstGeom prst="rect">
            <a:avLst/>
          </a:prstGeom>
        </p:spPr>
      </p:pic>
      <p:sp>
        <p:nvSpPr>
          <p:cNvPr id="8" name="Title 1">
            <a:extLst>
              <a:ext uri="{FF2B5EF4-FFF2-40B4-BE49-F238E27FC236}">
                <a16:creationId xmlns:a16="http://schemas.microsoft.com/office/drawing/2014/main" id="{AF690747-EDF9-46C1-87E7-1A10A790892C}"/>
              </a:ext>
            </a:extLst>
          </p:cNvPr>
          <p:cNvSpPr txBox="1">
            <a:spLocks/>
          </p:cNvSpPr>
          <p:nvPr/>
        </p:nvSpPr>
        <p:spPr>
          <a:xfrm>
            <a:off x="1371600" y="3653003"/>
            <a:ext cx="10241280" cy="58177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2400" dirty="0"/>
              <a:t>In the main Method</a:t>
            </a:r>
          </a:p>
        </p:txBody>
      </p:sp>
    </p:spTree>
    <p:extLst>
      <p:ext uri="{BB962C8B-B14F-4D97-AF65-F5344CB8AC3E}">
        <p14:creationId xmlns:p14="http://schemas.microsoft.com/office/powerpoint/2010/main" val="132904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4537-03CD-4611-9462-51EB824F00AC}"/>
              </a:ext>
            </a:extLst>
          </p:cNvPr>
          <p:cNvSpPr>
            <a:spLocks noGrp="1"/>
          </p:cNvSpPr>
          <p:nvPr>
            <p:ph type="title"/>
          </p:nvPr>
        </p:nvSpPr>
        <p:spPr>
          <a:xfrm>
            <a:off x="1371600" y="795528"/>
            <a:ext cx="10241280" cy="754976"/>
          </a:xfrm>
        </p:spPr>
        <p:txBody>
          <a:bodyPr/>
          <a:lstStyle/>
          <a:p>
            <a:r>
              <a:rPr lang="en-US" dirty="0"/>
              <a:t>Extending the Thread Class</a:t>
            </a:r>
          </a:p>
        </p:txBody>
      </p:sp>
      <p:sp>
        <p:nvSpPr>
          <p:cNvPr id="3" name="Content Placeholder 2">
            <a:extLst>
              <a:ext uri="{FF2B5EF4-FFF2-40B4-BE49-F238E27FC236}">
                <a16:creationId xmlns:a16="http://schemas.microsoft.com/office/drawing/2014/main" id="{78A13348-C380-4ADC-9E63-2F7D49858F91}"/>
              </a:ext>
            </a:extLst>
          </p:cNvPr>
          <p:cNvSpPr>
            <a:spLocks noGrp="1"/>
          </p:cNvSpPr>
          <p:nvPr>
            <p:ph idx="1"/>
          </p:nvPr>
        </p:nvSpPr>
        <p:spPr>
          <a:xfrm>
            <a:off x="1371600" y="2038414"/>
            <a:ext cx="10241280" cy="3959352"/>
          </a:xfrm>
        </p:spPr>
        <p:txBody>
          <a:bodyPr/>
          <a:lstStyle/>
          <a:p>
            <a:r>
              <a:rPr lang="en-US" dirty="0"/>
              <a:t>The second way to create a thread is to create a new class that extends Thread, then override the run() method and then to create an instance of that class. The run() method is what is executed by the thread after you call start().</a:t>
            </a:r>
          </a:p>
        </p:txBody>
      </p:sp>
      <p:pic>
        <p:nvPicPr>
          <p:cNvPr id="5" name="Picture 4">
            <a:extLst>
              <a:ext uri="{FF2B5EF4-FFF2-40B4-BE49-F238E27FC236}">
                <a16:creationId xmlns:a16="http://schemas.microsoft.com/office/drawing/2014/main" id="{FF237D9F-C324-43A4-8F42-BA62C9639E7F}"/>
              </a:ext>
            </a:extLst>
          </p:cNvPr>
          <p:cNvPicPr>
            <a:picLocks noChangeAspect="1"/>
          </p:cNvPicPr>
          <p:nvPr/>
        </p:nvPicPr>
        <p:blipFill rotWithShape="1">
          <a:blip r:embed="rId2"/>
          <a:srcRect l="1840" t="1" b="4911"/>
          <a:stretch/>
        </p:blipFill>
        <p:spPr>
          <a:xfrm>
            <a:off x="3168010" y="3429000"/>
            <a:ext cx="5855980" cy="1178181"/>
          </a:xfrm>
          <a:prstGeom prst="rect">
            <a:avLst/>
          </a:prstGeom>
        </p:spPr>
      </p:pic>
      <p:pic>
        <p:nvPicPr>
          <p:cNvPr id="7" name="Picture 6">
            <a:extLst>
              <a:ext uri="{FF2B5EF4-FFF2-40B4-BE49-F238E27FC236}">
                <a16:creationId xmlns:a16="http://schemas.microsoft.com/office/drawing/2014/main" id="{22C8EE4A-692E-4AB1-98D0-1DF86502508F}"/>
              </a:ext>
            </a:extLst>
          </p:cNvPr>
          <p:cNvPicPr>
            <a:picLocks noChangeAspect="1"/>
          </p:cNvPicPr>
          <p:nvPr/>
        </p:nvPicPr>
        <p:blipFill>
          <a:blip r:embed="rId3"/>
          <a:stretch>
            <a:fillRect/>
          </a:stretch>
        </p:blipFill>
        <p:spPr>
          <a:xfrm>
            <a:off x="3621844" y="5312221"/>
            <a:ext cx="4554747" cy="567766"/>
          </a:xfrm>
          <a:prstGeom prst="rect">
            <a:avLst/>
          </a:prstGeom>
        </p:spPr>
      </p:pic>
      <p:sp>
        <p:nvSpPr>
          <p:cNvPr id="8" name="Title 1">
            <a:extLst>
              <a:ext uri="{FF2B5EF4-FFF2-40B4-BE49-F238E27FC236}">
                <a16:creationId xmlns:a16="http://schemas.microsoft.com/office/drawing/2014/main" id="{A2710AEA-57A4-4E9E-BA3D-DA64A7EE7CAF}"/>
              </a:ext>
            </a:extLst>
          </p:cNvPr>
          <p:cNvSpPr txBox="1">
            <a:spLocks/>
          </p:cNvSpPr>
          <p:nvPr/>
        </p:nvSpPr>
        <p:spPr>
          <a:xfrm>
            <a:off x="1371600" y="4607181"/>
            <a:ext cx="10241280" cy="58177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2400" dirty="0"/>
              <a:t>In the main Method</a:t>
            </a:r>
          </a:p>
        </p:txBody>
      </p:sp>
    </p:spTree>
    <p:extLst>
      <p:ext uri="{BB962C8B-B14F-4D97-AF65-F5344CB8AC3E}">
        <p14:creationId xmlns:p14="http://schemas.microsoft.com/office/powerpoint/2010/main" val="314455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D0F7DA-2B3D-4E8E-9E53-E87807D2A1CB}"/>
              </a:ext>
            </a:extLst>
          </p:cNvPr>
          <p:cNvPicPr>
            <a:picLocks noGrp="1" noChangeAspect="1"/>
          </p:cNvPicPr>
          <p:nvPr>
            <p:ph idx="1"/>
          </p:nvPr>
        </p:nvPicPr>
        <p:blipFill>
          <a:blip r:embed="rId2"/>
          <a:stretch>
            <a:fillRect/>
          </a:stretch>
        </p:blipFill>
        <p:spPr>
          <a:xfrm>
            <a:off x="1162308" y="1648870"/>
            <a:ext cx="9867384" cy="3560259"/>
          </a:xfrm>
        </p:spPr>
      </p:pic>
    </p:spTree>
    <p:extLst>
      <p:ext uri="{BB962C8B-B14F-4D97-AF65-F5344CB8AC3E}">
        <p14:creationId xmlns:p14="http://schemas.microsoft.com/office/powerpoint/2010/main" val="224889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C86E6-1C24-4EFC-A154-C54E61CCB0BA}"/>
              </a:ext>
            </a:extLst>
          </p:cNvPr>
          <p:cNvPicPr>
            <a:picLocks noChangeAspect="1"/>
          </p:cNvPicPr>
          <p:nvPr/>
        </p:nvPicPr>
        <p:blipFill>
          <a:blip r:embed="rId2"/>
          <a:stretch>
            <a:fillRect/>
          </a:stretch>
        </p:blipFill>
        <p:spPr>
          <a:xfrm>
            <a:off x="982434" y="300332"/>
            <a:ext cx="10106479" cy="6257336"/>
          </a:xfrm>
          <a:prstGeom prst="rect">
            <a:avLst/>
          </a:prstGeom>
        </p:spPr>
      </p:pic>
    </p:spTree>
    <p:extLst>
      <p:ext uri="{BB962C8B-B14F-4D97-AF65-F5344CB8AC3E}">
        <p14:creationId xmlns:p14="http://schemas.microsoft.com/office/powerpoint/2010/main" val="630610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31AF9D-FB73-425A-B9F0-88F717A6B00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800" spc="750" dirty="0">
                <a:solidFill>
                  <a:schemeClr val="bg1"/>
                </a:solidFill>
              </a:rPr>
              <a:t>Some Important Thread Methods</a:t>
            </a:r>
          </a:p>
        </p:txBody>
      </p:sp>
      <p:pic>
        <p:nvPicPr>
          <p:cNvPr id="5" name="Content Placeholder 4">
            <a:extLst>
              <a:ext uri="{FF2B5EF4-FFF2-40B4-BE49-F238E27FC236}">
                <a16:creationId xmlns:a16="http://schemas.microsoft.com/office/drawing/2014/main" id="{C69F167E-F40B-4C61-AE02-AEFE78C774F8}"/>
              </a:ext>
            </a:extLst>
          </p:cNvPr>
          <p:cNvPicPr>
            <a:picLocks noGrp="1" noChangeAspect="1"/>
          </p:cNvPicPr>
          <p:nvPr>
            <p:ph idx="1"/>
          </p:nvPr>
        </p:nvPicPr>
        <p:blipFill>
          <a:blip r:embed="rId2"/>
          <a:stretch>
            <a:fillRect/>
          </a:stretch>
        </p:blipFill>
        <p:spPr>
          <a:xfrm>
            <a:off x="4503619" y="916826"/>
            <a:ext cx="7214138" cy="5031861"/>
          </a:xfrm>
          <a:prstGeom prst="rect">
            <a:avLst/>
          </a:prstGeom>
        </p:spPr>
      </p:pic>
    </p:spTree>
    <p:extLst>
      <p:ext uri="{BB962C8B-B14F-4D97-AF65-F5344CB8AC3E}">
        <p14:creationId xmlns:p14="http://schemas.microsoft.com/office/powerpoint/2010/main" val="343733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C863BE0-E312-4C3C-A94B-C5D2F44F2F7C}"/>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Contd.</a:t>
            </a:r>
          </a:p>
        </p:txBody>
      </p:sp>
      <p:pic>
        <p:nvPicPr>
          <p:cNvPr id="5" name="Content Placeholder 4">
            <a:extLst>
              <a:ext uri="{FF2B5EF4-FFF2-40B4-BE49-F238E27FC236}">
                <a16:creationId xmlns:a16="http://schemas.microsoft.com/office/drawing/2014/main" id="{0B2F4DD6-0DB7-4377-9F1C-F03577D2F8FD}"/>
              </a:ext>
            </a:extLst>
          </p:cNvPr>
          <p:cNvPicPr>
            <a:picLocks noGrp="1" noChangeAspect="1"/>
          </p:cNvPicPr>
          <p:nvPr>
            <p:ph idx="1"/>
          </p:nvPr>
        </p:nvPicPr>
        <p:blipFill>
          <a:blip r:embed="rId2"/>
          <a:stretch>
            <a:fillRect/>
          </a:stretch>
        </p:blipFill>
        <p:spPr>
          <a:xfrm>
            <a:off x="4368182" y="785287"/>
            <a:ext cx="7342220" cy="5286994"/>
          </a:xfrm>
        </p:spPr>
      </p:pic>
    </p:spTree>
    <p:extLst>
      <p:ext uri="{BB962C8B-B14F-4D97-AF65-F5344CB8AC3E}">
        <p14:creationId xmlns:p14="http://schemas.microsoft.com/office/powerpoint/2010/main" val="181047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C863BE0-E312-4C3C-A94B-C5D2F44F2F7C}"/>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000" spc="750" dirty="0">
                <a:solidFill>
                  <a:schemeClr val="bg1"/>
                </a:solidFill>
              </a:rPr>
              <a:t>Some Important </a:t>
            </a:r>
            <a:r>
              <a:rPr lang="en-US" sz="3000" spc="750" dirty="0">
                <a:solidFill>
                  <a:srgbClr val="FF0000"/>
                </a:solidFill>
              </a:rPr>
              <a:t>Static</a:t>
            </a:r>
            <a:r>
              <a:rPr lang="en-US" sz="3000" spc="750" dirty="0">
                <a:solidFill>
                  <a:schemeClr val="bg1"/>
                </a:solidFill>
              </a:rPr>
              <a:t> Thread Methods</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34A5A874-3E35-438A-9A6B-5995DC2D0274}"/>
              </a:ext>
            </a:extLst>
          </p:cNvPr>
          <p:cNvPicPr>
            <a:picLocks noGrp="1" noChangeAspect="1"/>
          </p:cNvPicPr>
          <p:nvPr>
            <p:ph idx="1"/>
          </p:nvPr>
        </p:nvPicPr>
        <p:blipFill>
          <a:blip r:embed="rId2"/>
          <a:stretch>
            <a:fillRect/>
          </a:stretch>
        </p:blipFill>
        <p:spPr>
          <a:xfrm>
            <a:off x="4599706" y="457200"/>
            <a:ext cx="7021963" cy="5951114"/>
          </a:xfrm>
          <a:prstGeom prst="rect">
            <a:avLst/>
          </a:prstGeom>
        </p:spPr>
      </p:pic>
    </p:spTree>
    <p:extLst>
      <p:ext uri="{BB962C8B-B14F-4D97-AF65-F5344CB8AC3E}">
        <p14:creationId xmlns:p14="http://schemas.microsoft.com/office/powerpoint/2010/main" val="2690447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119C99F-3330-40EB-B7CB-C44FC9B478CD}"/>
              </a:ext>
            </a:extLst>
          </p:cNvPr>
          <p:cNvSpPr>
            <a:spLocks noGrp="1"/>
          </p:cNvSpPr>
          <p:nvPr>
            <p:ph type="title"/>
          </p:nvPr>
        </p:nvSpPr>
        <p:spPr>
          <a:xfrm>
            <a:off x="474243" y="681317"/>
            <a:ext cx="2675357" cy="3406187"/>
          </a:xfrm>
        </p:spPr>
        <p:txBody>
          <a:bodyPr vert="horz" lIns="0" tIns="0" rIns="0" bIns="0" rtlCol="0" anchor="b">
            <a:normAutofit/>
          </a:bodyPr>
          <a:lstStyle/>
          <a:p>
            <a:pPr algn="r"/>
            <a:r>
              <a:rPr lang="en-US" sz="3200" spc="750" dirty="0">
                <a:solidFill>
                  <a:schemeClr val="bg1"/>
                </a:solidFill>
              </a:rPr>
              <a:t>Example</a:t>
            </a:r>
          </a:p>
        </p:txBody>
      </p:sp>
      <p:pic>
        <p:nvPicPr>
          <p:cNvPr id="5" name="Content Placeholder 4">
            <a:extLst>
              <a:ext uri="{FF2B5EF4-FFF2-40B4-BE49-F238E27FC236}">
                <a16:creationId xmlns:a16="http://schemas.microsoft.com/office/drawing/2014/main" id="{69E8E677-927A-4C7B-9B7D-A3F86A10F1A0}"/>
              </a:ext>
            </a:extLst>
          </p:cNvPr>
          <p:cNvPicPr>
            <a:picLocks noGrp="1" noChangeAspect="1"/>
          </p:cNvPicPr>
          <p:nvPr>
            <p:ph idx="1"/>
          </p:nvPr>
        </p:nvPicPr>
        <p:blipFill>
          <a:blip r:embed="rId2"/>
          <a:stretch>
            <a:fillRect/>
          </a:stretch>
        </p:blipFill>
        <p:spPr>
          <a:xfrm>
            <a:off x="3304455" y="328276"/>
            <a:ext cx="8413302" cy="6300909"/>
          </a:xfrm>
          <a:prstGeom prst="rect">
            <a:avLst/>
          </a:prstGeom>
        </p:spPr>
      </p:pic>
    </p:spTree>
    <p:extLst>
      <p:ext uri="{BB962C8B-B14F-4D97-AF65-F5344CB8AC3E}">
        <p14:creationId xmlns:p14="http://schemas.microsoft.com/office/powerpoint/2010/main" val="25210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E035845-F41F-44FC-AE1C-11267D8FAE16}"/>
              </a:ext>
            </a:extLst>
          </p:cNvPr>
          <p:cNvPicPr>
            <a:picLocks noGrp="1" noChangeAspect="1"/>
          </p:cNvPicPr>
          <p:nvPr>
            <p:ph idx="1"/>
          </p:nvPr>
        </p:nvPicPr>
        <p:blipFill rotWithShape="1">
          <a:blip r:embed="rId2"/>
          <a:srcRect t="7539"/>
          <a:stretch/>
        </p:blipFill>
        <p:spPr>
          <a:xfrm>
            <a:off x="457200" y="457200"/>
            <a:ext cx="11277600" cy="5943600"/>
          </a:xfrm>
          <a:prstGeom prst="rect">
            <a:avLst/>
          </a:prstGeom>
        </p:spPr>
      </p:pic>
    </p:spTree>
    <p:extLst>
      <p:ext uri="{BB962C8B-B14F-4D97-AF65-F5344CB8AC3E}">
        <p14:creationId xmlns:p14="http://schemas.microsoft.com/office/powerpoint/2010/main" val="303862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9276" y="661358"/>
            <a:ext cx="6692881" cy="3347559"/>
          </a:xfrm>
        </p:spPr>
        <p:txBody>
          <a:bodyPr anchor="b">
            <a:normAutofit/>
          </a:bodyPr>
          <a:lstStyle/>
          <a:p>
            <a:pPr algn="r"/>
            <a:r>
              <a:rPr lang="en-US" sz="4400">
                <a:solidFill>
                  <a:schemeClr val="bg1"/>
                </a:solidFill>
              </a:rPr>
              <a:t>OBJECT ORIENTED PROGRAMMING</a:t>
            </a:r>
          </a:p>
        </p:txBody>
      </p:sp>
      <p:sp>
        <p:nvSpPr>
          <p:cNvPr id="4" name="TextBox 3">
            <a:extLst>
              <a:ext uri="{FF2B5EF4-FFF2-40B4-BE49-F238E27FC236}">
                <a16:creationId xmlns:a16="http://schemas.microsoft.com/office/drawing/2014/main" id="{5AA76B3E-121A-43FD-AA0A-75EDB8638DF2}"/>
              </a:ext>
            </a:extLst>
          </p:cNvPr>
          <p:cNvSpPr txBox="1"/>
          <p:nvPr/>
        </p:nvSpPr>
        <p:spPr>
          <a:xfrm>
            <a:off x="4704862" y="4450862"/>
            <a:ext cx="544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Presented by: Engr. Mariam Memon</a:t>
            </a: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1C3B0EF-3355-4B2D-A00B-0E3F15213518}"/>
              </a:ext>
            </a:extLst>
          </p:cNvPr>
          <p:cNvPicPr>
            <a:picLocks noGrp="1" noChangeAspect="1"/>
          </p:cNvPicPr>
          <p:nvPr>
            <p:ph idx="1"/>
          </p:nvPr>
        </p:nvPicPr>
        <p:blipFill rotWithShape="1">
          <a:blip r:embed="rId2"/>
          <a:srcRect b="4177"/>
          <a:stretch/>
        </p:blipFill>
        <p:spPr>
          <a:xfrm>
            <a:off x="457200" y="457200"/>
            <a:ext cx="11277600" cy="5943600"/>
          </a:xfrm>
          <a:prstGeom prst="rect">
            <a:avLst/>
          </a:prstGeom>
        </p:spPr>
      </p:pic>
    </p:spTree>
    <p:extLst>
      <p:ext uri="{BB962C8B-B14F-4D97-AF65-F5344CB8AC3E}">
        <p14:creationId xmlns:p14="http://schemas.microsoft.com/office/powerpoint/2010/main" val="319774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47AE51-F88C-4A83-974A-F3F0650AD0E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Output</a:t>
            </a:r>
          </a:p>
        </p:txBody>
      </p:sp>
      <p:pic>
        <p:nvPicPr>
          <p:cNvPr id="5" name="Content Placeholder 4">
            <a:extLst>
              <a:ext uri="{FF2B5EF4-FFF2-40B4-BE49-F238E27FC236}">
                <a16:creationId xmlns:a16="http://schemas.microsoft.com/office/drawing/2014/main" id="{1941057B-E2BC-4AF9-9877-0D07A58380BD}"/>
              </a:ext>
            </a:extLst>
          </p:cNvPr>
          <p:cNvPicPr>
            <a:picLocks noGrp="1" noChangeAspect="1"/>
          </p:cNvPicPr>
          <p:nvPr>
            <p:ph idx="1"/>
          </p:nvPr>
        </p:nvPicPr>
        <p:blipFill>
          <a:blip r:embed="rId2"/>
          <a:stretch>
            <a:fillRect/>
          </a:stretch>
        </p:blipFill>
        <p:spPr>
          <a:xfrm>
            <a:off x="4503619" y="1043074"/>
            <a:ext cx="7214138" cy="4779365"/>
          </a:xfrm>
          <a:prstGeom prst="rect">
            <a:avLst/>
          </a:prstGeom>
        </p:spPr>
      </p:pic>
    </p:spTree>
    <p:extLst>
      <p:ext uri="{BB962C8B-B14F-4D97-AF65-F5344CB8AC3E}">
        <p14:creationId xmlns:p14="http://schemas.microsoft.com/office/powerpoint/2010/main" val="4114903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78EF412-A8CC-4E96-9647-6D194E0F96F5}"/>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err="1">
                <a:solidFill>
                  <a:schemeClr val="bg1"/>
                </a:solidFill>
              </a:rPr>
              <a:t>isAlive</a:t>
            </a:r>
            <a:r>
              <a:rPr lang="en-US" sz="3200" spc="750" dirty="0">
                <a:solidFill>
                  <a:schemeClr val="bg1"/>
                </a:solidFill>
              </a:rPr>
              <a:t>() Example</a:t>
            </a:r>
          </a:p>
        </p:txBody>
      </p:sp>
      <p:pic>
        <p:nvPicPr>
          <p:cNvPr id="5" name="Content Placeholder 4">
            <a:extLst>
              <a:ext uri="{FF2B5EF4-FFF2-40B4-BE49-F238E27FC236}">
                <a16:creationId xmlns:a16="http://schemas.microsoft.com/office/drawing/2014/main" id="{CD529F18-5134-4412-8BF4-E1FD99AA6575}"/>
              </a:ext>
            </a:extLst>
          </p:cNvPr>
          <p:cNvPicPr>
            <a:picLocks noGrp="1" noChangeAspect="1"/>
          </p:cNvPicPr>
          <p:nvPr>
            <p:ph idx="1"/>
          </p:nvPr>
        </p:nvPicPr>
        <p:blipFill>
          <a:blip r:embed="rId2"/>
          <a:stretch>
            <a:fillRect/>
          </a:stretch>
        </p:blipFill>
        <p:spPr>
          <a:xfrm>
            <a:off x="4625253" y="457200"/>
            <a:ext cx="6970870" cy="5889009"/>
          </a:xfrm>
          <a:prstGeom prst="rect">
            <a:avLst/>
          </a:prstGeom>
        </p:spPr>
      </p:pic>
    </p:spTree>
    <p:extLst>
      <p:ext uri="{BB962C8B-B14F-4D97-AF65-F5344CB8AC3E}">
        <p14:creationId xmlns:p14="http://schemas.microsoft.com/office/powerpoint/2010/main" val="2448945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AB9F-B961-4E13-A45C-5572190E4249}"/>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DBDDC90A-36E2-4174-B10F-CF93F1427532}"/>
              </a:ext>
            </a:extLst>
          </p:cNvPr>
          <p:cNvPicPr>
            <a:picLocks noGrp="1" noChangeAspect="1"/>
          </p:cNvPicPr>
          <p:nvPr>
            <p:ph idx="1"/>
          </p:nvPr>
        </p:nvPicPr>
        <p:blipFill>
          <a:blip r:embed="rId2"/>
          <a:stretch>
            <a:fillRect/>
          </a:stretch>
        </p:blipFill>
        <p:spPr>
          <a:xfrm>
            <a:off x="3188947" y="3106510"/>
            <a:ext cx="6820086" cy="1538061"/>
          </a:xfrm>
        </p:spPr>
      </p:pic>
    </p:spTree>
    <p:extLst>
      <p:ext uri="{BB962C8B-B14F-4D97-AF65-F5344CB8AC3E}">
        <p14:creationId xmlns:p14="http://schemas.microsoft.com/office/powerpoint/2010/main" val="374668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53C3B-27CF-4443-8B83-4AE6A7968478}"/>
              </a:ext>
            </a:extLst>
          </p:cNvPr>
          <p:cNvSpPr>
            <a:spLocks noGrp="1"/>
          </p:cNvSpPr>
          <p:nvPr>
            <p:ph type="title"/>
          </p:nvPr>
        </p:nvSpPr>
        <p:spPr>
          <a:xfrm>
            <a:off x="474244" y="681317"/>
            <a:ext cx="2718900" cy="3406187"/>
          </a:xfrm>
        </p:spPr>
        <p:txBody>
          <a:bodyPr vert="horz" lIns="0" tIns="0" rIns="0" bIns="0" rtlCol="0" anchor="b">
            <a:normAutofit/>
          </a:bodyPr>
          <a:lstStyle/>
          <a:p>
            <a:pPr algn="r"/>
            <a:r>
              <a:rPr lang="en-US" sz="3200" spc="750" dirty="0">
                <a:solidFill>
                  <a:schemeClr val="bg1"/>
                </a:solidFill>
              </a:rPr>
              <a:t>join()</a:t>
            </a:r>
            <a:br>
              <a:rPr lang="en-US" sz="3200" spc="750" dirty="0">
                <a:solidFill>
                  <a:schemeClr val="bg1"/>
                </a:solidFill>
              </a:rPr>
            </a:br>
            <a:r>
              <a:rPr lang="en-US" sz="3200" spc="750" dirty="0">
                <a:solidFill>
                  <a:schemeClr val="bg1"/>
                </a:solidFill>
              </a:rPr>
              <a:t>Example</a:t>
            </a:r>
          </a:p>
        </p:txBody>
      </p:sp>
      <p:pic>
        <p:nvPicPr>
          <p:cNvPr id="5" name="Content Placeholder 4">
            <a:extLst>
              <a:ext uri="{FF2B5EF4-FFF2-40B4-BE49-F238E27FC236}">
                <a16:creationId xmlns:a16="http://schemas.microsoft.com/office/drawing/2014/main" id="{71CB60DF-52C4-419B-A32D-BFEBAB7A3AD9}"/>
              </a:ext>
            </a:extLst>
          </p:cNvPr>
          <p:cNvPicPr>
            <a:picLocks noGrp="1" noChangeAspect="1"/>
          </p:cNvPicPr>
          <p:nvPr>
            <p:ph idx="1"/>
          </p:nvPr>
        </p:nvPicPr>
        <p:blipFill rotWithShape="1">
          <a:blip r:embed="rId2"/>
          <a:srcRect l="398" t="361"/>
          <a:stretch/>
        </p:blipFill>
        <p:spPr>
          <a:xfrm>
            <a:off x="3210189" y="165931"/>
            <a:ext cx="8647981" cy="6526136"/>
          </a:xfrm>
          <a:prstGeom prst="rect">
            <a:avLst/>
          </a:prstGeom>
        </p:spPr>
      </p:pic>
    </p:spTree>
    <p:extLst>
      <p:ext uri="{BB962C8B-B14F-4D97-AF65-F5344CB8AC3E}">
        <p14:creationId xmlns:p14="http://schemas.microsoft.com/office/powerpoint/2010/main" val="419295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195ACE-48D4-4DFD-9DF5-E0E5C9024EA3}"/>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Contd.</a:t>
            </a:r>
          </a:p>
        </p:txBody>
      </p:sp>
      <p:pic>
        <p:nvPicPr>
          <p:cNvPr id="5" name="Content Placeholder 4">
            <a:extLst>
              <a:ext uri="{FF2B5EF4-FFF2-40B4-BE49-F238E27FC236}">
                <a16:creationId xmlns:a16="http://schemas.microsoft.com/office/drawing/2014/main" id="{8DA771D4-96BB-452B-B0EC-4E831484FF39}"/>
              </a:ext>
            </a:extLst>
          </p:cNvPr>
          <p:cNvPicPr>
            <a:picLocks noGrp="1" noChangeAspect="1"/>
          </p:cNvPicPr>
          <p:nvPr>
            <p:ph idx="1"/>
          </p:nvPr>
        </p:nvPicPr>
        <p:blipFill>
          <a:blip r:embed="rId2"/>
          <a:stretch>
            <a:fillRect/>
          </a:stretch>
        </p:blipFill>
        <p:spPr>
          <a:xfrm>
            <a:off x="4503619" y="478712"/>
            <a:ext cx="7214138" cy="5533866"/>
          </a:xfrm>
          <a:prstGeom prst="rect">
            <a:avLst/>
          </a:prstGeom>
        </p:spPr>
      </p:pic>
    </p:spTree>
    <p:extLst>
      <p:ext uri="{BB962C8B-B14F-4D97-AF65-F5344CB8AC3E}">
        <p14:creationId xmlns:p14="http://schemas.microsoft.com/office/powerpoint/2010/main" val="255849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6F85-EFDC-4D25-ADFA-C776904FF07D}"/>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C411D0F4-6D80-44DD-9086-D0DFD7AD69A1}"/>
              </a:ext>
            </a:extLst>
          </p:cNvPr>
          <p:cNvPicPr>
            <a:picLocks noGrp="1" noChangeAspect="1"/>
          </p:cNvPicPr>
          <p:nvPr>
            <p:ph idx="1"/>
          </p:nvPr>
        </p:nvPicPr>
        <p:blipFill>
          <a:blip r:embed="rId2"/>
          <a:stretch>
            <a:fillRect/>
          </a:stretch>
        </p:blipFill>
        <p:spPr>
          <a:xfrm>
            <a:off x="2901155" y="2863397"/>
            <a:ext cx="7554911" cy="2158546"/>
          </a:xfrm>
          <a:prstGeom prst="rect">
            <a:avLst/>
          </a:prstGeom>
        </p:spPr>
      </p:pic>
    </p:spTree>
    <p:extLst>
      <p:ext uri="{BB962C8B-B14F-4D97-AF65-F5344CB8AC3E}">
        <p14:creationId xmlns:p14="http://schemas.microsoft.com/office/powerpoint/2010/main" val="2812681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FAC8-3648-4190-8C4F-A8F0C4C07FEB}"/>
              </a:ext>
            </a:extLst>
          </p:cNvPr>
          <p:cNvSpPr>
            <a:spLocks noGrp="1"/>
          </p:cNvSpPr>
          <p:nvPr>
            <p:ph type="title"/>
          </p:nvPr>
        </p:nvSpPr>
        <p:spPr/>
        <p:txBody>
          <a:bodyPr/>
          <a:lstStyle/>
          <a:p>
            <a:r>
              <a:rPr lang="en-US" dirty="0" err="1"/>
              <a:t>setPriority</a:t>
            </a:r>
            <a:r>
              <a:rPr lang="en-US" dirty="0"/>
              <a:t>()</a:t>
            </a:r>
          </a:p>
        </p:txBody>
      </p:sp>
      <p:sp>
        <p:nvSpPr>
          <p:cNvPr id="3" name="Content Placeholder 2">
            <a:extLst>
              <a:ext uri="{FF2B5EF4-FFF2-40B4-BE49-F238E27FC236}">
                <a16:creationId xmlns:a16="http://schemas.microsoft.com/office/drawing/2014/main" id="{55F4E415-C16B-4083-BAD4-7EFFE09EDE91}"/>
              </a:ext>
            </a:extLst>
          </p:cNvPr>
          <p:cNvSpPr>
            <a:spLocks noGrp="1"/>
          </p:cNvSpPr>
          <p:nvPr>
            <p:ph idx="1"/>
          </p:nvPr>
        </p:nvSpPr>
        <p:spPr>
          <a:xfrm>
            <a:off x="1371600" y="2332382"/>
            <a:ext cx="10241280" cy="3739233"/>
          </a:xfrm>
        </p:spPr>
        <p:txBody>
          <a:bodyPr>
            <a:normAutofit fontScale="92500"/>
          </a:bodyPr>
          <a:lstStyle/>
          <a:p>
            <a:r>
              <a:rPr lang="en-US" dirty="0"/>
              <a:t>The </a:t>
            </a:r>
            <a:r>
              <a:rPr lang="en-US" dirty="0" err="1"/>
              <a:t>setPriority</a:t>
            </a:r>
            <a:r>
              <a:rPr lang="en-US" dirty="0"/>
              <a:t>() method of thread class is used to change the thread's priority. </a:t>
            </a:r>
          </a:p>
          <a:p>
            <a:r>
              <a:rPr lang="en-US" dirty="0"/>
              <a:t>Every thread has a priority which is represented by the integer number between 1 to 10. </a:t>
            </a:r>
          </a:p>
          <a:p>
            <a:r>
              <a:rPr lang="en-US" dirty="0"/>
              <a:t>Thread class provides 3 constant properties: </a:t>
            </a:r>
          </a:p>
          <a:p>
            <a:r>
              <a:rPr lang="en-US" dirty="0"/>
              <a:t>public static int </a:t>
            </a:r>
            <a:r>
              <a:rPr lang="en-US" b="1" dirty="0"/>
              <a:t>MIN_PRIORITY</a:t>
            </a:r>
            <a:r>
              <a:rPr lang="en-US" dirty="0"/>
              <a:t>: It is the maximum priority of a thread. The value of it is 1. </a:t>
            </a:r>
          </a:p>
          <a:p>
            <a:r>
              <a:rPr lang="en-US" dirty="0"/>
              <a:t>public static int </a:t>
            </a:r>
            <a:r>
              <a:rPr lang="en-US" b="1" dirty="0"/>
              <a:t>NORM_PRIORITY</a:t>
            </a:r>
            <a:r>
              <a:rPr lang="en-US" dirty="0"/>
              <a:t>: It is the normal priority of a thread. </a:t>
            </a:r>
          </a:p>
          <a:p>
            <a:r>
              <a:rPr lang="en-US" dirty="0"/>
              <a:t>The value of it is 5. </a:t>
            </a:r>
          </a:p>
          <a:p>
            <a:r>
              <a:rPr lang="en-US" dirty="0"/>
              <a:t>public static int </a:t>
            </a:r>
            <a:r>
              <a:rPr lang="en-US" b="1" dirty="0"/>
              <a:t>MAX_PRIORITY</a:t>
            </a:r>
            <a:r>
              <a:rPr lang="en-US" dirty="0"/>
              <a:t>: It is the minimum priority of a thread. The value of it is 10.</a:t>
            </a:r>
          </a:p>
        </p:txBody>
      </p:sp>
    </p:spTree>
    <p:extLst>
      <p:ext uri="{BB962C8B-B14F-4D97-AF65-F5344CB8AC3E}">
        <p14:creationId xmlns:p14="http://schemas.microsoft.com/office/powerpoint/2010/main" val="1833818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1D8AD37-1779-460B-B540-6173E6CB342C}"/>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Example</a:t>
            </a:r>
          </a:p>
        </p:txBody>
      </p:sp>
      <p:pic>
        <p:nvPicPr>
          <p:cNvPr id="5" name="Content Placeholder 4">
            <a:extLst>
              <a:ext uri="{FF2B5EF4-FFF2-40B4-BE49-F238E27FC236}">
                <a16:creationId xmlns:a16="http://schemas.microsoft.com/office/drawing/2014/main" id="{7AEA272F-60B1-4A7A-B210-1FF6674AFE15}"/>
              </a:ext>
            </a:extLst>
          </p:cNvPr>
          <p:cNvPicPr>
            <a:picLocks noGrp="1" noChangeAspect="1"/>
          </p:cNvPicPr>
          <p:nvPr>
            <p:ph idx="1"/>
          </p:nvPr>
        </p:nvPicPr>
        <p:blipFill>
          <a:blip r:embed="rId2"/>
          <a:stretch>
            <a:fillRect/>
          </a:stretch>
        </p:blipFill>
        <p:spPr>
          <a:xfrm>
            <a:off x="4503619" y="970932"/>
            <a:ext cx="7214138" cy="4923649"/>
          </a:xfrm>
          <a:prstGeom prst="rect">
            <a:avLst/>
          </a:prstGeom>
        </p:spPr>
      </p:pic>
    </p:spTree>
    <p:extLst>
      <p:ext uri="{BB962C8B-B14F-4D97-AF65-F5344CB8AC3E}">
        <p14:creationId xmlns:p14="http://schemas.microsoft.com/office/powerpoint/2010/main" val="2535764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E7ED-3DAA-44D9-B39B-744D7513F821}"/>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F7D974D8-1821-476B-A528-B3E229C9C639}"/>
              </a:ext>
            </a:extLst>
          </p:cNvPr>
          <p:cNvPicPr>
            <a:picLocks noGrp="1" noChangeAspect="1"/>
          </p:cNvPicPr>
          <p:nvPr>
            <p:ph idx="1"/>
          </p:nvPr>
        </p:nvPicPr>
        <p:blipFill rotWithShape="1">
          <a:blip r:embed="rId2"/>
          <a:srcRect l="1947" t="30189"/>
          <a:stretch/>
        </p:blipFill>
        <p:spPr>
          <a:xfrm>
            <a:off x="3149600" y="2865554"/>
            <a:ext cx="6905202" cy="1962479"/>
          </a:xfrm>
        </p:spPr>
      </p:pic>
    </p:spTree>
    <p:extLst>
      <p:ext uri="{BB962C8B-B14F-4D97-AF65-F5344CB8AC3E}">
        <p14:creationId xmlns:p14="http://schemas.microsoft.com/office/powerpoint/2010/main" val="133528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148168-0812-4CFE-B1D0-500543DEFDAD}"/>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Table of contents</a:t>
            </a:r>
          </a:p>
        </p:txBody>
      </p:sp>
      <p:sp>
        <p:nvSpPr>
          <p:cNvPr id="3" name="Content Placeholder 2">
            <a:extLst>
              <a:ext uri="{FF2B5EF4-FFF2-40B4-BE49-F238E27FC236}">
                <a16:creationId xmlns:a16="http://schemas.microsoft.com/office/drawing/2014/main" id="{5454DA3E-C78D-47F7-8CB7-BAC791381DC5}"/>
              </a:ext>
            </a:extLst>
          </p:cNvPr>
          <p:cNvSpPr>
            <a:spLocks noGrp="1"/>
          </p:cNvSpPr>
          <p:nvPr>
            <p:ph idx="1"/>
          </p:nvPr>
        </p:nvSpPr>
        <p:spPr>
          <a:xfrm>
            <a:off x="4581727" y="833535"/>
            <a:ext cx="3025303" cy="5361991"/>
          </a:xfrm>
        </p:spPr>
        <p:txBody>
          <a:bodyPr vert="horz" lIns="0" tIns="0" rIns="0" bIns="0" rtlCol="0" anchor="ctr">
            <a:normAutofit/>
          </a:bodyPr>
          <a:lstStyle/>
          <a:p>
            <a:r>
              <a:rPr lang="en-US" sz="1600" dirty="0">
                <a:ea typeface="+mn-lt"/>
                <a:cs typeface="+mn-lt"/>
              </a:rPr>
              <a:t>Multithreading</a:t>
            </a:r>
          </a:p>
          <a:p>
            <a:r>
              <a:rPr lang="en-US" sz="1600" dirty="0">
                <a:ea typeface="+mn-lt"/>
                <a:cs typeface="+mn-lt"/>
              </a:rPr>
              <a:t>Synchronization</a:t>
            </a:r>
          </a:p>
        </p:txBody>
      </p:sp>
      <p:pic>
        <p:nvPicPr>
          <p:cNvPr id="5" name="Picture 4" descr="Glasses on top of a book">
            <a:extLst>
              <a:ext uri="{FF2B5EF4-FFF2-40B4-BE49-F238E27FC236}">
                <a16:creationId xmlns:a16="http://schemas.microsoft.com/office/drawing/2014/main" id="{51D49212-EECC-4C66-AF10-1BD316D1066B}"/>
              </a:ext>
            </a:extLst>
          </p:cNvPr>
          <p:cNvPicPr>
            <a:picLocks noChangeAspect="1"/>
          </p:cNvPicPr>
          <p:nvPr/>
        </p:nvPicPr>
        <p:blipFill rotWithShape="1">
          <a:blip r:embed="rId2"/>
          <a:srcRect l="19861" r="40729" b="10"/>
          <a:stretch/>
        </p:blipFill>
        <p:spPr>
          <a:xfrm>
            <a:off x="8109502" y="10"/>
            <a:ext cx="4082498" cy="6857990"/>
          </a:xfrm>
          <a:prstGeom prst="rect">
            <a:avLst/>
          </a:prstGeom>
        </p:spPr>
      </p:pic>
    </p:spTree>
    <p:extLst>
      <p:ext uri="{BB962C8B-B14F-4D97-AF65-F5344CB8AC3E}">
        <p14:creationId xmlns:p14="http://schemas.microsoft.com/office/powerpoint/2010/main" val="250651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87CD-916E-4422-BE7C-A2CB1C30DD9F}"/>
              </a:ext>
            </a:extLst>
          </p:cNvPr>
          <p:cNvSpPr>
            <a:spLocks noGrp="1"/>
          </p:cNvSpPr>
          <p:nvPr>
            <p:ph type="title"/>
          </p:nvPr>
        </p:nvSpPr>
        <p:spPr/>
        <p:txBody>
          <a:bodyPr/>
          <a:lstStyle/>
          <a:p>
            <a:r>
              <a:rPr lang="en-US" dirty="0"/>
              <a:t>Synchronization</a:t>
            </a:r>
          </a:p>
        </p:txBody>
      </p:sp>
      <p:sp>
        <p:nvSpPr>
          <p:cNvPr id="3" name="Content Placeholder 2">
            <a:extLst>
              <a:ext uri="{FF2B5EF4-FFF2-40B4-BE49-F238E27FC236}">
                <a16:creationId xmlns:a16="http://schemas.microsoft.com/office/drawing/2014/main" id="{D09AD180-C893-4AC8-B26A-17FB0D83DF43}"/>
              </a:ext>
            </a:extLst>
          </p:cNvPr>
          <p:cNvSpPr>
            <a:spLocks noGrp="1"/>
          </p:cNvSpPr>
          <p:nvPr>
            <p:ph idx="1"/>
          </p:nvPr>
        </p:nvSpPr>
        <p:spPr>
          <a:xfrm>
            <a:off x="1371600" y="2478156"/>
            <a:ext cx="10241280" cy="3593459"/>
          </a:xfrm>
        </p:spPr>
        <p:txBody>
          <a:bodyPr/>
          <a:lstStyle/>
          <a:p>
            <a:r>
              <a:rPr lang="en-US" dirty="0"/>
              <a:t>At times when more than one thread try to access a shared resource, we need to ensure that resource will be used by only one thread at a time. </a:t>
            </a:r>
          </a:p>
          <a:p>
            <a:r>
              <a:rPr lang="en-US" dirty="0"/>
              <a:t>The process by which this is achieved is called synchronization. </a:t>
            </a:r>
          </a:p>
          <a:p>
            <a:r>
              <a:rPr lang="en-US" dirty="0"/>
              <a:t>This is implemented using a concept called monitors. </a:t>
            </a:r>
          </a:p>
          <a:p>
            <a:r>
              <a:rPr lang="en-US" dirty="0"/>
              <a:t>Each object in Java is associated with a monitor, which a thread can lock or unlock. </a:t>
            </a:r>
          </a:p>
          <a:p>
            <a:r>
              <a:rPr lang="en-US" dirty="0"/>
              <a:t>Only one thread at a time may hold a lock on a monitor.</a:t>
            </a:r>
          </a:p>
        </p:txBody>
      </p:sp>
    </p:spTree>
    <p:extLst>
      <p:ext uri="{BB962C8B-B14F-4D97-AF65-F5344CB8AC3E}">
        <p14:creationId xmlns:p14="http://schemas.microsoft.com/office/powerpoint/2010/main" val="1524726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7C5D-62B5-47E8-B550-5B68BAB068F2}"/>
              </a:ext>
            </a:extLst>
          </p:cNvPr>
          <p:cNvSpPr>
            <a:spLocks noGrp="1"/>
          </p:cNvSpPr>
          <p:nvPr>
            <p:ph type="title"/>
          </p:nvPr>
        </p:nvSpPr>
        <p:spPr>
          <a:xfrm>
            <a:off x="1371600" y="795528"/>
            <a:ext cx="10241280" cy="768229"/>
          </a:xfrm>
        </p:spPr>
        <p:txBody>
          <a:bodyPr/>
          <a:lstStyle/>
          <a:p>
            <a:r>
              <a:rPr lang="en-US" dirty="0"/>
              <a:t>Why Synchronize?</a:t>
            </a:r>
          </a:p>
        </p:txBody>
      </p:sp>
      <p:sp>
        <p:nvSpPr>
          <p:cNvPr id="3" name="Content Placeholder 2">
            <a:extLst>
              <a:ext uri="{FF2B5EF4-FFF2-40B4-BE49-F238E27FC236}">
                <a16:creationId xmlns:a16="http://schemas.microsoft.com/office/drawing/2014/main" id="{0ED9429F-C08E-4BF6-AC0D-FDCEBEC12BA1}"/>
              </a:ext>
            </a:extLst>
          </p:cNvPr>
          <p:cNvSpPr>
            <a:spLocks noGrp="1"/>
          </p:cNvSpPr>
          <p:nvPr>
            <p:ph idx="1"/>
          </p:nvPr>
        </p:nvSpPr>
        <p:spPr>
          <a:xfrm>
            <a:off x="1371600" y="1828800"/>
            <a:ext cx="10241280" cy="4242816"/>
          </a:xfrm>
        </p:spPr>
        <p:txBody>
          <a:bodyPr>
            <a:normAutofit fontScale="92500" lnSpcReduction="10000"/>
          </a:bodyPr>
          <a:lstStyle/>
          <a:p>
            <a:r>
              <a:rPr lang="en-US" dirty="0"/>
              <a:t>If we do not use </a:t>
            </a:r>
            <a:r>
              <a:rPr lang="en-US" dirty="0" err="1"/>
              <a:t>syncronization</a:t>
            </a:r>
            <a:r>
              <a:rPr lang="en-US" dirty="0"/>
              <a:t>, and let two or more threads access a shared resource at the same time, it will lead to distorted results. </a:t>
            </a:r>
          </a:p>
          <a:p>
            <a:r>
              <a:rPr lang="en-US" dirty="0"/>
              <a:t>Consider an example, Suppose we have two different threads T1 and T2  </a:t>
            </a:r>
          </a:p>
          <a:p>
            <a:r>
              <a:rPr lang="en-US" dirty="0"/>
              <a:t>T1 starts execution and save certain values in a file temporary.txt which will be used to calculate some result when T1 returns. </a:t>
            </a:r>
          </a:p>
          <a:p>
            <a:r>
              <a:rPr lang="en-US" dirty="0"/>
              <a:t>Meanwhile, T2 starts and before T1 returns, T2 change the values saved by T1 in the file temporary.txt (temporary.txt is the shared resource). </a:t>
            </a:r>
          </a:p>
          <a:p>
            <a:r>
              <a:rPr lang="en-US" dirty="0"/>
              <a:t>Now obviously T1 will return wrong result. </a:t>
            </a:r>
          </a:p>
          <a:p>
            <a:r>
              <a:rPr lang="en-US" dirty="0"/>
              <a:t>To prevent such problems, synchronization was introduced. With synchronization in above case, once T1 starts using temporary.txt file, this file will be locked(LOCK mode), and no other thread will be able to access or modify it until T1 returns</a:t>
            </a:r>
          </a:p>
        </p:txBody>
      </p:sp>
    </p:spTree>
    <p:extLst>
      <p:ext uri="{BB962C8B-B14F-4D97-AF65-F5344CB8AC3E}">
        <p14:creationId xmlns:p14="http://schemas.microsoft.com/office/powerpoint/2010/main" val="1867855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AD81-3459-4D2F-89C0-ACC7F681B2FA}"/>
              </a:ext>
            </a:extLst>
          </p:cNvPr>
          <p:cNvSpPr>
            <a:spLocks noGrp="1"/>
          </p:cNvSpPr>
          <p:nvPr>
            <p:ph type="title"/>
          </p:nvPr>
        </p:nvSpPr>
        <p:spPr>
          <a:xfrm>
            <a:off x="1371600" y="795528"/>
            <a:ext cx="10241280" cy="489933"/>
          </a:xfrm>
        </p:spPr>
        <p:txBody>
          <a:bodyPr>
            <a:normAutofit fontScale="90000"/>
          </a:bodyPr>
          <a:lstStyle/>
          <a:p>
            <a:r>
              <a:rPr lang="en-US" dirty="0"/>
              <a:t>Two Ways</a:t>
            </a:r>
          </a:p>
        </p:txBody>
      </p:sp>
      <p:sp>
        <p:nvSpPr>
          <p:cNvPr id="3" name="Content Placeholder 2">
            <a:extLst>
              <a:ext uri="{FF2B5EF4-FFF2-40B4-BE49-F238E27FC236}">
                <a16:creationId xmlns:a16="http://schemas.microsoft.com/office/drawing/2014/main" id="{36763CB8-B5D0-4E1A-9DC1-5D0CFEB1E882}"/>
              </a:ext>
            </a:extLst>
          </p:cNvPr>
          <p:cNvSpPr>
            <a:spLocks noGrp="1"/>
          </p:cNvSpPr>
          <p:nvPr>
            <p:ph idx="1"/>
          </p:nvPr>
        </p:nvSpPr>
        <p:spPr>
          <a:xfrm>
            <a:off x="1371600" y="1450716"/>
            <a:ext cx="10241280" cy="4611756"/>
          </a:xfrm>
        </p:spPr>
        <p:txBody>
          <a:bodyPr>
            <a:normAutofit fontScale="92500" lnSpcReduction="10000"/>
          </a:bodyPr>
          <a:lstStyle/>
          <a:p>
            <a:r>
              <a:rPr lang="en-US" dirty="0"/>
              <a:t>By using synchronized methods </a:t>
            </a:r>
          </a:p>
          <a:p>
            <a:pPr lvl="1"/>
            <a:r>
              <a:rPr lang="en-US" dirty="0"/>
              <a:t>Use synchronized keyword with methods allows you to restrict access of that method for a particular object to only one thread at a time </a:t>
            </a:r>
          </a:p>
          <a:p>
            <a:pPr lvl="1"/>
            <a:r>
              <a:rPr lang="en-US" b="1" dirty="0"/>
              <a:t>Syntax: </a:t>
            </a:r>
          </a:p>
          <a:p>
            <a:pPr marL="457200" lvl="1" indent="0">
              <a:buNone/>
            </a:pPr>
            <a:r>
              <a:rPr lang="en-US" b="1" dirty="0"/>
              <a:t>	</a:t>
            </a:r>
            <a:r>
              <a:rPr lang="en-US" dirty="0"/>
              <a:t>	</a:t>
            </a:r>
            <a:r>
              <a:rPr lang="en-US" b="1" dirty="0"/>
              <a:t>modifier synchronized return-type method-name(parameters)</a:t>
            </a:r>
            <a:r>
              <a:rPr lang="en-US" dirty="0"/>
              <a:t> </a:t>
            </a:r>
          </a:p>
          <a:p>
            <a:r>
              <a:rPr lang="en-US" dirty="0"/>
              <a:t>By using synchronized blocks </a:t>
            </a:r>
          </a:p>
          <a:p>
            <a:pPr lvl="1"/>
            <a:r>
              <a:rPr lang="en-US" dirty="0"/>
              <a:t>If you have to synchronize access to an object of a class or you only want a part of a method to be synchronized to an object then you can use synchronized block for it.</a:t>
            </a:r>
          </a:p>
          <a:p>
            <a:pPr lvl="1"/>
            <a:r>
              <a:rPr lang="en-US" b="1" dirty="0"/>
              <a:t>Syntax:</a:t>
            </a:r>
            <a:r>
              <a:rPr lang="en-US" dirty="0"/>
              <a:t> </a:t>
            </a:r>
          </a:p>
          <a:p>
            <a:pPr marL="457200" lvl="1" indent="0">
              <a:buNone/>
            </a:pPr>
            <a:r>
              <a:rPr lang="en-US" b="1" dirty="0"/>
              <a:t>		synchronized(</a:t>
            </a:r>
            <a:r>
              <a:rPr lang="en-US" b="1" dirty="0" err="1"/>
              <a:t>objectIdentifier</a:t>
            </a:r>
            <a:r>
              <a:rPr lang="en-US" b="1" dirty="0"/>
              <a:t>) {</a:t>
            </a:r>
          </a:p>
          <a:p>
            <a:pPr marL="457200" lvl="1" indent="0">
              <a:buNone/>
            </a:pPr>
            <a:r>
              <a:rPr lang="en-US" b="1" dirty="0"/>
              <a:t> 			//code to synchronize </a:t>
            </a:r>
          </a:p>
          <a:p>
            <a:pPr marL="457200" lvl="1" indent="0">
              <a:buNone/>
            </a:pPr>
            <a:r>
              <a:rPr lang="en-US" b="1" dirty="0"/>
              <a:t>		}</a:t>
            </a:r>
          </a:p>
        </p:txBody>
      </p:sp>
    </p:spTree>
    <p:extLst>
      <p:ext uri="{BB962C8B-B14F-4D97-AF65-F5344CB8AC3E}">
        <p14:creationId xmlns:p14="http://schemas.microsoft.com/office/powerpoint/2010/main" val="2938061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8691A-B5F8-43AA-BEC9-752ED4BC55CD}"/>
              </a:ext>
            </a:extLst>
          </p:cNvPr>
          <p:cNvSpPr>
            <a:spLocks noGrp="1"/>
          </p:cNvSpPr>
          <p:nvPr>
            <p:ph type="title"/>
          </p:nvPr>
        </p:nvSpPr>
        <p:spPr>
          <a:xfrm>
            <a:off x="667568" y="5553718"/>
            <a:ext cx="11175166" cy="1054645"/>
          </a:xfrm>
        </p:spPr>
        <p:txBody>
          <a:bodyPr vert="horz" lIns="0" tIns="0" rIns="0" bIns="0" rtlCol="0" anchor="ctr">
            <a:normAutofit/>
          </a:bodyPr>
          <a:lstStyle/>
          <a:p>
            <a:r>
              <a:rPr lang="en-US" sz="3200" spc="750" dirty="0">
                <a:solidFill>
                  <a:schemeClr val="bg1"/>
                </a:solidFill>
              </a:rPr>
              <a:t>Example without Synchronization</a:t>
            </a:r>
          </a:p>
        </p:txBody>
      </p:sp>
      <p:pic>
        <p:nvPicPr>
          <p:cNvPr id="5" name="Content Placeholder 4">
            <a:extLst>
              <a:ext uri="{FF2B5EF4-FFF2-40B4-BE49-F238E27FC236}">
                <a16:creationId xmlns:a16="http://schemas.microsoft.com/office/drawing/2014/main" id="{8E4D81A8-6524-4621-8D28-A0AC1A5504E3}"/>
              </a:ext>
            </a:extLst>
          </p:cNvPr>
          <p:cNvPicPr>
            <a:picLocks noGrp="1" noChangeAspect="1"/>
          </p:cNvPicPr>
          <p:nvPr>
            <p:ph idx="1"/>
          </p:nvPr>
        </p:nvPicPr>
        <p:blipFill>
          <a:blip r:embed="rId2"/>
          <a:stretch>
            <a:fillRect/>
          </a:stretch>
        </p:blipFill>
        <p:spPr>
          <a:xfrm>
            <a:off x="349266" y="301219"/>
            <a:ext cx="11493468" cy="5229528"/>
          </a:xfrm>
          <a:prstGeom prst="rect">
            <a:avLst/>
          </a:prstGeom>
        </p:spPr>
      </p:pic>
    </p:spTree>
    <p:extLst>
      <p:ext uri="{BB962C8B-B14F-4D97-AF65-F5344CB8AC3E}">
        <p14:creationId xmlns:p14="http://schemas.microsoft.com/office/powerpoint/2010/main" val="1451860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38D006D-7C41-466B-9551-FF4107F974D3}"/>
              </a:ext>
            </a:extLst>
          </p:cNvPr>
          <p:cNvPicPr>
            <a:picLocks noGrp="1" noChangeAspect="1"/>
          </p:cNvPicPr>
          <p:nvPr>
            <p:ph idx="1"/>
          </p:nvPr>
        </p:nvPicPr>
        <p:blipFill>
          <a:blip r:embed="rId2"/>
          <a:stretch>
            <a:fillRect/>
          </a:stretch>
        </p:blipFill>
        <p:spPr>
          <a:xfrm>
            <a:off x="551139" y="479584"/>
            <a:ext cx="11089722" cy="5073547"/>
          </a:xfrm>
          <a:prstGeom prst="rect">
            <a:avLst/>
          </a:prstGeom>
        </p:spPr>
      </p:pic>
      <p:sp>
        <p:nvSpPr>
          <p:cNvPr id="13" name="Title 1">
            <a:extLst>
              <a:ext uri="{FF2B5EF4-FFF2-40B4-BE49-F238E27FC236}">
                <a16:creationId xmlns:a16="http://schemas.microsoft.com/office/drawing/2014/main" id="{5251F120-42BE-432C-B79E-FF4FDFBF43B5}"/>
              </a:ext>
            </a:extLst>
          </p:cNvPr>
          <p:cNvSpPr>
            <a:spLocks noGrp="1"/>
          </p:cNvSpPr>
          <p:nvPr>
            <p:ph type="title"/>
          </p:nvPr>
        </p:nvSpPr>
        <p:spPr>
          <a:xfrm>
            <a:off x="319314" y="5553718"/>
            <a:ext cx="11872684" cy="1054645"/>
          </a:xfrm>
        </p:spPr>
        <p:txBody>
          <a:bodyPr vert="horz" lIns="0" tIns="0" rIns="0" bIns="0" rtlCol="0" anchor="ctr">
            <a:normAutofit/>
          </a:bodyPr>
          <a:lstStyle/>
          <a:p>
            <a:r>
              <a:rPr lang="en-US" sz="3200" spc="750" dirty="0">
                <a:solidFill>
                  <a:schemeClr val="bg1"/>
                </a:solidFill>
              </a:rPr>
              <a:t>Example with Synchronized Method</a:t>
            </a:r>
          </a:p>
        </p:txBody>
      </p:sp>
    </p:spTree>
    <p:extLst>
      <p:ext uri="{BB962C8B-B14F-4D97-AF65-F5344CB8AC3E}">
        <p14:creationId xmlns:p14="http://schemas.microsoft.com/office/powerpoint/2010/main" val="33121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5251F120-42BE-432C-B79E-FF4FDFBF43B5}"/>
              </a:ext>
            </a:extLst>
          </p:cNvPr>
          <p:cNvSpPr>
            <a:spLocks noGrp="1"/>
          </p:cNvSpPr>
          <p:nvPr>
            <p:ph type="title"/>
          </p:nvPr>
        </p:nvSpPr>
        <p:spPr>
          <a:xfrm>
            <a:off x="667568" y="5553718"/>
            <a:ext cx="11352897" cy="1054645"/>
          </a:xfrm>
        </p:spPr>
        <p:txBody>
          <a:bodyPr vert="horz" lIns="0" tIns="0" rIns="0" bIns="0" rtlCol="0" anchor="ctr">
            <a:normAutofit/>
          </a:bodyPr>
          <a:lstStyle/>
          <a:p>
            <a:r>
              <a:rPr lang="en-US" sz="3200" spc="750" dirty="0">
                <a:solidFill>
                  <a:schemeClr val="bg1"/>
                </a:solidFill>
              </a:rPr>
              <a:t>Example with Synchronized Block</a:t>
            </a:r>
          </a:p>
        </p:txBody>
      </p:sp>
      <p:pic>
        <p:nvPicPr>
          <p:cNvPr id="6" name="Content Placeholder 5">
            <a:extLst>
              <a:ext uri="{FF2B5EF4-FFF2-40B4-BE49-F238E27FC236}">
                <a16:creationId xmlns:a16="http://schemas.microsoft.com/office/drawing/2014/main" id="{FA8B665A-C3DD-4A31-AA5F-349C46823707}"/>
              </a:ext>
            </a:extLst>
          </p:cNvPr>
          <p:cNvPicPr>
            <a:picLocks noGrp="1" noChangeAspect="1"/>
          </p:cNvPicPr>
          <p:nvPr>
            <p:ph idx="1"/>
          </p:nvPr>
        </p:nvPicPr>
        <p:blipFill>
          <a:blip r:embed="rId2"/>
          <a:stretch>
            <a:fillRect/>
          </a:stretch>
        </p:blipFill>
        <p:spPr>
          <a:xfrm>
            <a:off x="654117" y="434009"/>
            <a:ext cx="11072471" cy="5328162"/>
          </a:xfrm>
        </p:spPr>
      </p:pic>
    </p:spTree>
    <p:extLst>
      <p:ext uri="{BB962C8B-B14F-4D97-AF65-F5344CB8AC3E}">
        <p14:creationId xmlns:p14="http://schemas.microsoft.com/office/powerpoint/2010/main" val="1778793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89CB-279E-4BA4-B444-5C3F43E40E3E}"/>
              </a:ext>
            </a:extLst>
          </p:cNvPr>
          <p:cNvSpPr>
            <a:spLocks noGrp="1"/>
          </p:cNvSpPr>
          <p:nvPr>
            <p:ph type="title"/>
          </p:nvPr>
        </p:nvSpPr>
        <p:spPr/>
        <p:txBody>
          <a:bodyPr/>
          <a:lstStyle/>
          <a:p>
            <a:r>
              <a:rPr lang="en-US" dirty="0"/>
              <a:t>Synchronized Method vs Synchronized Block</a:t>
            </a:r>
          </a:p>
        </p:txBody>
      </p:sp>
      <p:sp>
        <p:nvSpPr>
          <p:cNvPr id="3" name="Content Placeholder 2">
            <a:extLst>
              <a:ext uri="{FF2B5EF4-FFF2-40B4-BE49-F238E27FC236}">
                <a16:creationId xmlns:a16="http://schemas.microsoft.com/office/drawing/2014/main" id="{CC25CE9A-DBAB-44CF-B3A7-FEE610B432E0}"/>
              </a:ext>
            </a:extLst>
          </p:cNvPr>
          <p:cNvSpPr>
            <a:spLocks noGrp="1"/>
          </p:cNvSpPr>
          <p:nvPr>
            <p:ph idx="1"/>
          </p:nvPr>
        </p:nvSpPr>
        <p:spPr/>
        <p:txBody>
          <a:bodyPr/>
          <a:lstStyle/>
          <a:p>
            <a:r>
              <a:rPr lang="en-US" dirty="0"/>
              <a:t>When we use synchronized keyword with a method, it acquires a lock in the object for the whole method. </a:t>
            </a:r>
          </a:p>
          <a:p>
            <a:pPr lvl="1"/>
            <a:r>
              <a:rPr lang="en-US" dirty="0"/>
              <a:t>It means that no other thread can use any synchronized method until the current thread, which has invoked it's synchronized method, has finished its execution. </a:t>
            </a:r>
          </a:p>
          <a:p>
            <a:r>
              <a:rPr lang="en-US" dirty="0"/>
              <a:t>synchronized block acquires a lock in the object only between parentheses after the synchronized keyword. </a:t>
            </a:r>
          </a:p>
          <a:p>
            <a:pPr lvl="1"/>
            <a:r>
              <a:rPr lang="en-US" dirty="0"/>
              <a:t>This means that no other thread can acquire a lock on the locked object until the synchronized block exits. But other threads can access the rest of the code of the method.</a:t>
            </a:r>
          </a:p>
        </p:txBody>
      </p:sp>
    </p:spTree>
    <p:extLst>
      <p:ext uri="{BB962C8B-B14F-4D97-AF65-F5344CB8AC3E}">
        <p14:creationId xmlns:p14="http://schemas.microsoft.com/office/powerpoint/2010/main" val="2611996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EACEF5-0217-40D2-906E-F39EF5810D3B}"/>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THANK YOU!</a:t>
            </a:r>
          </a:p>
        </p:txBody>
      </p:sp>
    </p:spTree>
    <p:extLst>
      <p:ext uri="{BB962C8B-B14F-4D97-AF65-F5344CB8AC3E}">
        <p14:creationId xmlns:p14="http://schemas.microsoft.com/office/powerpoint/2010/main" val="74773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601472"/>
          </a:xfrm>
        </p:spPr>
        <p:txBody>
          <a:bodyPr/>
          <a:lstStyle/>
          <a:p>
            <a:r>
              <a:rPr lang="en-US" dirty="0"/>
              <a:t>Multi-threading</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1676400"/>
            <a:ext cx="9372600" cy="4495800"/>
          </a:xfrm>
        </p:spPr>
        <p:txBody>
          <a:bodyPr vert="horz" lIns="0" tIns="0" rIns="0" bIns="0" rtlCol="0" anchor="t">
            <a:normAutofit fontScale="92500" lnSpcReduction="10000"/>
          </a:bodyPr>
          <a:lstStyle/>
          <a:p>
            <a:r>
              <a:rPr lang="en-US" dirty="0"/>
              <a:t>Java is a multi-threaded programming language which means we can develop multi-threaded program using Java. </a:t>
            </a:r>
          </a:p>
          <a:p>
            <a:r>
              <a:rPr lang="en-US" dirty="0"/>
              <a:t>A thread is actually a lightweight process. </a:t>
            </a:r>
          </a:p>
          <a:p>
            <a:r>
              <a:rPr lang="en-US" dirty="0"/>
              <a:t>Unlike many other computer languages, Java provides built-in support for multithreaded programming. </a:t>
            </a:r>
          </a:p>
          <a:p>
            <a:r>
              <a:rPr lang="en-US" dirty="0"/>
              <a:t>A multithreaded program contains two or more parts that can run concurrently.</a:t>
            </a:r>
          </a:p>
          <a:p>
            <a:r>
              <a:rPr lang="en-US" dirty="0"/>
              <a:t>Each part of such a program is called thread and each thread defines a separate path of execution. </a:t>
            </a:r>
          </a:p>
          <a:p>
            <a:r>
              <a:rPr lang="en-US" dirty="0"/>
              <a:t>Thus, multithreading is a specialized form of multitasking. </a:t>
            </a:r>
          </a:p>
          <a:p>
            <a:r>
              <a:rPr lang="en-US" dirty="0"/>
              <a:t>Multi-threading enables you to write in a way where multiple activities can proceed concurrently in the same program.</a:t>
            </a:r>
          </a:p>
        </p:txBody>
      </p:sp>
    </p:spTree>
    <p:extLst>
      <p:ext uri="{BB962C8B-B14F-4D97-AF65-F5344CB8AC3E}">
        <p14:creationId xmlns:p14="http://schemas.microsoft.com/office/powerpoint/2010/main" val="3532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B0BA-2F0E-48DC-80D1-57E936AE6275}"/>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962ADC96-93E2-4CEF-94B2-0F5B4561AE8A}"/>
              </a:ext>
            </a:extLst>
          </p:cNvPr>
          <p:cNvSpPr>
            <a:spLocks noGrp="1"/>
          </p:cNvSpPr>
          <p:nvPr>
            <p:ph idx="1"/>
          </p:nvPr>
        </p:nvSpPr>
        <p:spPr>
          <a:xfrm>
            <a:off x="1371600" y="2476500"/>
            <a:ext cx="10241280" cy="3595116"/>
          </a:xfrm>
        </p:spPr>
        <p:txBody>
          <a:bodyPr/>
          <a:lstStyle/>
          <a:p>
            <a:r>
              <a:rPr lang="en-US" dirty="0"/>
              <a:t>A thread is a lightweight subprocess </a:t>
            </a:r>
          </a:p>
          <a:p>
            <a:r>
              <a:rPr lang="en-US" dirty="0"/>
              <a:t>The smallest unit of processing </a:t>
            </a:r>
          </a:p>
          <a:p>
            <a:r>
              <a:rPr lang="en-US" dirty="0"/>
              <a:t>It is a separate path of execution. </a:t>
            </a:r>
          </a:p>
          <a:p>
            <a:r>
              <a:rPr lang="en-US" dirty="0"/>
              <a:t>Threads are independent.  If there occurs exception in one thread, it doesn't affect other threads. </a:t>
            </a:r>
          </a:p>
          <a:p>
            <a:r>
              <a:rPr lang="en-US" dirty="0"/>
              <a:t>Every java application has at least one thread – </a:t>
            </a:r>
            <a:r>
              <a:rPr lang="en-US" b="1" dirty="0">
                <a:solidFill>
                  <a:srgbClr val="FF0000"/>
                </a:solidFill>
              </a:rPr>
              <a:t>main thread</a:t>
            </a:r>
            <a:r>
              <a:rPr lang="en-US" dirty="0"/>
              <a:t>. </a:t>
            </a:r>
          </a:p>
          <a:p>
            <a:r>
              <a:rPr lang="en-US" dirty="0"/>
              <a:t>And we can create multiple threads from it</a:t>
            </a:r>
          </a:p>
        </p:txBody>
      </p:sp>
    </p:spTree>
    <p:extLst>
      <p:ext uri="{BB962C8B-B14F-4D97-AF65-F5344CB8AC3E}">
        <p14:creationId xmlns:p14="http://schemas.microsoft.com/office/powerpoint/2010/main" val="424949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42A9-4A5C-4554-A486-D401B8CD34A7}"/>
              </a:ext>
            </a:extLst>
          </p:cNvPr>
          <p:cNvSpPr>
            <a:spLocks noGrp="1"/>
          </p:cNvSpPr>
          <p:nvPr>
            <p:ph type="title"/>
          </p:nvPr>
        </p:nvSpPr>
        <p:spPr>
          <a:xfrm>
            <a:off x="1371600" y="795528"/>
            <a:ext cx="9398000" cy="1234440"/>
          </a:xfrm>
        </p:spPr>
        <p:txBody>
          <a:bodyPr/>
          <a:lstStyle/>
          <a:p>
            <a:r>
              <a:rPr lang="en-US" dirty="0"/>
              <a:t>Advantages of Using Threads</a:t>
            </a:r>
          </a:p>
        </p:txBody>
      </p:sp>
      <p:sp>
        <p:nvSpPr>
          <p:cNvPr id="3" name="Content Placeholder 2">
            <a:extLst>
              <a:ext uri="{FF2B5EF4-FFF2-40B4-BE49-F238E27FC236}">
                <a16:creationId xmlns:a16="http://schemas.microsoft.com/office/drawing/2014/main" id="{FCE0890B-B669-40E9-97D3-E013EE1F81FD}"/>
              </a:ext>
            </a:extLst>
          </p:cNvPr>
          <p:cNvSpPr>
            <a:spLocks noGrp="1"/>
          </p:cNvSpPr>
          <p:nvPr>
            <p:ph idx="1"/>
          </p:nvPr>
        </p:nvSpPr>
        <p:spPr>
          <a:xfrm>
            <a:off x="1371600" y="2400300"/>
            <a:ext cx="9017000" cy="3671316"/>
          </a:xfrm>
        </p:spPr>
        <p:txBody>
          <a:bodyPr/>
          <a:lstStyle/>
          <a:p>
            <a:r>
              <a:rPr lang="en-US" dirty="0"/>
              <a:t>It doesn't block the user because threads are independent and you can perform multiple operations at the same time. </a:t>
            </a:r>
          </a:p>
          <a:p>
            <a:r>
              <a:rPr lang="en-US" dirty="0"/>
              <a:t>You can perform many operations together, so it saves time. </a:t>
            </a:r>
          </a:p>
          <a:p>
            <a:r>
              <a:rPr lang="en-US" dirty="0"/>
              <a:t>Threads are independent, so it doesn't affect other threads if an exception occurs in a single thread</a:t>
            </a:r>
          </a:p>
        </p:txBody>
      </p:sp>
    </p:spTree>
    <p:extLst>
      <p:ext uri="{BB962C8B-B14F-4D97-AF65-F5344CB8AC3E}">
        <p14:creationId xmlns:p14="http://schemas.microsoft.com/office/powerpoint/2010/main" val="404178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15D3-7DEE-4094-B480-01C1F7616DD1}"/>
              </a:ext>
            </a:extLst>
          </p:cNvPr>
          <p:cNvSpPr>
            <a:spLocks noGrp="1"/>
          </p:cNvSpPr>
          <p:nvPr>
            <p:ph type="title"/>
          </p:nvPr>
        </p:nvSpPr>
        <p:spPr>
          <a:xfrm>
            <a:off x="1371600" y="795528"/>
            <a:ext cx="10241280" cy="791972"/>
          </a:xfrm>
        </p:spPr>
        <p:txBody>
          <a:bodyPr/>
          <a:lstStyle/>
          <a:p>
            <a:r>
              <a:rPr lang="en-US" dirty="0"/>
              <a:t>Thread Life-Cycle</a:t>
            </a:r>
          </a:p>
        </p:txBody>
      </p:sp>
      <p:sp>
        <p:nvSpPr>
          <p:cNvPr id="3" name="Content Placeholder 2">
            <a:extLst>
              <a:ext uri="{FF2B5EF4-FFF2-40B4-BE49-F238E27FC236}">
                <a16:creationId xmlns:a16="http://schemas.microsoft.com/office/drawing/2014/main" id="{DFF76C70-CC4D-40BC-B52A-6004541F665A}"/>
              </a:ext>
            </a:extLst>
          </p:cNvPr>
          <p:cNvSpPr>
            <a:spLocks noGrp="1"/>
          </p:cNvSpPr>
          <p:nvPr>
            <p:ph idx="1"/>
          </p:nvPr>
        </p:nvSpPr>
        <p:spPr>
          <a:xfrm>
            <a:off x="1371600" y="2112264"/>
            <a:ext cx="5168900" cy="3959352"/>
          </a:xfrm>
        </p:spPr>
        <p:txBody>
          <a:bodyPr/>
          <a:lstStyle/>
          <a:p>
            <a:r>
              <a:rPr lang="en-US" dirty="0"/>
              <a:t>In java, there are several stages which a thread undergoes in its lifecycle and is managed by the Thread Scheduler, a part of Java Virtual Machine(JVM). </a:t>
            </a:r>
          </a:p>
        </p:txBody>
      </p:sp>
      <p:pic>
        <p:nvPicPr>
          <p:cNvPr id="5" name="Picture 4">
            <a:extLst>
              <a:ext uri="{FF2B5EF4-FFF2-40B4-BE49-F238E27FC236}">
                <a16:creationId xmlns:a16="http://schemas.microsoft.com/office/drawing/2014/main" id="{1FF6A455-48CA-4A4B-BB27-697AA6EB8DB3}"/>
              </a:ext>
            </a:extLst>
          </p:cNvPr>
          <p:cNvPicPr>
            <a:picLocks noChangeAspect="1"/>
          </p:cNvPicPr>
          <p:nvPr/>
        </p:nvPicPr>
        <p:blipFill>
          <a:blip r:embed="rId2"/>
          <a:stretch>
            <a:fillRect/>
          </a:stretch>
        </p:blipFill>
        <p:spPr>
          <a:xfrm>
            <a:off x="6638925" y="1985772"/>
            <a:ext cx="4181475" cy="4076700"/>
          </a:xfrm>
          <a:prstGeom prst="rect">
            <a:avLst/>
          </a:prstGeom>
        </p:spPr>
      </p:pic>
    </p:spTree>
    <p:extLst>
      <p:ext uri="{BB962C8B-B14F-4D97-AF65-F5344CB8AC3E}">
        <p14:creationId xmlns:p14="http://schemas.microsoft.com/office/powerpoint/2010/main" val="119107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8096-CD7D-4EA4-B34C-606B364C821C}"/>
              </a:ext>
            </a:extLst>
          </p:cNvPr>
          <p:cNvSpPr>
            <a:spLocks noGrp="1"/>
          </p:cNvSpPr>
          <p:nvPr>
            <p:ph type="title"/>
          </p:nvPr>
        </p:nvSpPr>
        <p:spPr>
          <a:xfrm>
            <a:off x="1371600" y="617728"/>
            <a:ext cx="10241280" cy="601472"/>
          </a:xfrm>
        </p:spPr>
        <p:txBody>
          <a:bodyPr/>
          <a:lstStyle/>
          <a:p>
            <a:r>
              <a:rPr lang="en-US" dirty="0"/>
              <a:t>Contd.</a:t>
            </a:r>
          </a:p>
        </p:txBody>
      </p:sp>
      <p:sp>
        <p:nvSpPr>
          <p:cNvPr id="3" name="Content Placeholder 2">
            <a:extLst>
              <a:ext uri="{FF2B5EF4-FFF2-40B4-BE49-F238E27FC236}">
                <a16:creationId xmlns:a16="http://schemas.microsoft.com/office/drawing/2014/main" id="{049AD12E-E66F-4823-9C2C-FF75E68E9D5D}"/>
              </a:ext>
            </a:extLst>
          </p:cNvPr>
          <p:cNvSpPr>
            <a:spLocks noGrp="1"/>
          </p:cNvSpPr>
          <p:nvPr>
            <p:ph idx="1"/>
          </p:nvPr>
        </p:nvSpPr>
        <p:spPr>
          <a:xfrm>
            <a:off x="1371600" y="1358900"/>
            <a:ext cx="9347200" cy="4712716"/>
          </a:xfrm>
        </p:spPr>
        <p:txBody>
          <a:bodyPr>
            <a:normAutofit fontScale="92500" lnSpcReduction="20000"/>
          </a:bodyPr>
          <a:lstStyle/>
          <a:p>
            <a:r>
              <a:rPr lang="en-US" b="1" dirty="0"/>
              <a:t>New-</a:t>
            </a:r>
            <a:r>
              <a:rPr lang="en-US" dirty="0"/>
              <a:t> When an instance of thread class is created, the thread is said to be born and begins its life in the New state. It stays in this state until the start() method is invoked to perform further operations. </a:t>
            </a:r>
          </a:p>
          <a:p>
            <a:r>
              <a:rPr lang="en-US" b="1" dirty="0"/>
              <a:t>Runnable-</a:t>
            </a:r>
            <a:r>
              <a:rPr lang="en-US" dirty="0"/>
              <a:t> The thread is said to be in Runnable state when the start() method has been invoked but it has not been selected to be in the running state by the thread scheduler. </a:t>
            </a:r>
          </a:p>
          <a:p>
            <a:r>
              <a:rPr lang="en-US" b="1" dirty="0"/>
              <a:t>Running-</a:t>
            </a:r>
            <a:r>
              <a:rPr lang="en-US" dirty="0"/>
              <a:t> After the thread has been selected by the thread scheduler, it is said to be in the Running state. </a:t>
            </a:r>
          </a:p>
          <a:p>
            <a:r>
              <a:rPr lang="en-US" b="1" dirty="0"/>
              <a:t>Waiting-</a:t>
            </a:r>
            <a:r>
              <a:rPr lang="en-US" dirty="0"/>
              <a:t> In this state, a thread waits for another thread to perform a particular task. When the task is finished, then another thread responds back to the waiting thread to continue performing its task. In other words, the waiting thread comes back to the running state. </a:t>
            </a:r>
          </a:p>
          <a:p>
            <a:r>
              <a:rPr lang="en-US" b="1" dirty="0"/>
              <a:t>Terminated/ Dead-</a:t>
            </a:r>
            <a:r>
              <a:rPr lang="en-US" dirty="0"/>
              <a:t>When a running thread has finished its task, it reaches the terminated state or dead state.</a:t>
            </a:r>
          </a:p>
        </p:txBody>
      </p:sp>
    </p:spTree>
    <p:extLst>
      <p:ext uri="{BB962C8B-B14F-4D97-AF65-F5344CB8AC3E}">
        <p14:creationId xmlns:p14="http://schemas.microsoft.com/office/powerpoint/2010/main" val="229335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27B3-D5FC-468E-B0C0-5BCC1BD03C55}"/>
              </a:ext>
            </a:extLst>
          </p:cNvPr>
          <p:cNvSpPr>
            <a:spLocks noGrp="1"/>
          </p:cNvSpPr>
          <p:nvPr>
            <p:ph type="title"/>
          </p:nvPr>
        </p:nvSpPr>
        <p:spPr>
          <a:xfrm>
            <a:off x="1371600" y="795528"/>
            <a:ext cx="10241280" cy="842772"/>
          </a:xfrm>
        </p:spPr>
        <p:txBody>
          <a:bodyPr/>
          <a:lstStyle/>
          <a:p>
            <a:r>
              <a:rPr lang="en-US" dirty="0"/>
              <a:t>Creating a Thread</a:t>
            </a:r>
          </a:p>
        </p:txBody>
      </p:sp>
      <p:sp>
        <p:nvSpPr>
          <p:cNvPr id="3" name="Content Placeholder 2">
            <a:extLst>
              <a:ext uri="{FF2B5EF4-FFF2-40B4-BE49-F238E27FC236}">
                <a16:creationId xmlns:a16="http://schemas.microsoft.com/office/drawing/2014/main" id="{1ACC206F-5619-4C20-AAB1-31B949F465AA}"/>
              </a:ext>
            </a:extLst>
          </p:cNvPr>
          <p:cNvSpPr>
            <a:spLocks noGrp="1"/>
          </p:cNvSpPr>
          <p:nvPr>
            <p:ph idx="1"/>
          </p:nvPr>
        </p:nvSpPr>
        <p:spPr>
          <a:xfrm>
            <a:off x="1371600" y="2112264"/>
            <a:ext cx="9635490" cy="3959352"/>
          </a:xfrm>
        </p:spPr>
        <p:txBody>
          <a:bodyPr/>
          <a:lstStyle/>
          <a:p>
            <a:r>
              <a:rPr lang="en-US" dirty="0"/>
              <a:t>Java provides two ways to create a thread programmatically. </a:t>
            </a:r>
          </a:p>
          <a:p>
            <a:pPr lvl="1"/>
            <a:r>
              <a:rPr lang="en-US" dirty="0"/>
              <a:t>Implementing the </a:t>
            </a:r>
            <a:r>
              <a:rPr lang="en-US" b="1" dirty="0" err="1"/>
              <a:t>java.lang.Runnable</a:t>
            </a:r>
            <a:r>
              <a:rPr lang="en-US" b="1" dirty="0"/>
              <a:t> </a:t>
            </a:r>
            <a:r>
              <a:rPr lang="en-US" dirty="0"/>
              <a:t>interface. </a:t>
            </a:r>
          </a:p>
          <a:p>
            <a:pPr lvl="1"/>
            <a:r>
              <a:rPr lang="en-US" dirty="0"/>
              <a:t>Extending the </a:t>
            </a:r>
            <a:r>
              <a:rPr lang="en-US" b="1" dirty="0" err="1"/>
              <a:t>java.lang.Thread</a:t>
            </a:r>
            <a:r>
              <a:rPr lang="en-US" b="1"/>
              <a:t> class</a:t>
            </a:r>
            <a:r>
              <a:rPr lang="en-US" b="1" dirty="0"/>
              <a:t>.</a:t>
            </a:r>
          </a:p>
        </p:txBody>
      </p:sp>
    </p:spTree>
    <p:extLst>
      <p:ext uri="{BB962C8B-B14F-4D97-AF65-F5344CB8AC3E}">
        <p14:creationId xmlns:p14="http://schemas.microsoft.com/office/powerpoint/2010/main" val="375107495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Offic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F4F2B9C1B4D48BDD2C7F6E3239669" ma:contentTypeVersion="2" ma:contentTypeDescription="Create a new document." ma:contentTypeScope="" ma:versionID="9a62f03d5287a27a2e983f6084ee0dad">
  <xsd:schema xmlns:xsd="http://www.w3.org/2001/XMLSchema" xmlns:xs="http://www.w3.org/2001/XMLSchema" xmlns:p="http://schemas.microsoft.com/office/2006/metadata/properties" xmlns:ns2="5afdff01-ebaf-4282-9350-8cf4ebdfd26c" targetNamespace="http://schemas.microsoft.com/office/2006/metadata/properties" ma:root="true" ma:fieldsID="edf7e985194f3eca3b10c48b27b5d79d" ns2:_="">
    <xsd:import namespace="5afdff01-ebaf-4282-9350-8cf4ebdfd2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dff01-ebaf-4282-9350-8cf4ebdfd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534651-5918-40CF-AB50-5CD6E317DE75}"/>
</file>

<file path=customXml/itemProps2.xml><?xml version="1.0" encoding="utf-8"?>
<ds:datastoreItem xmlns:ds="http://schemas.openxmlformats.org/officeDocument/2006/customXml" ds:itemID="{3CE84F12-74D3-4D39-B832-C02A8E9F31B1}"/>
</file>

<file path=customXml/itemProps3.xml><?xml version="1.0" encoding="utf-8"?>
<ds:datastoreItem xmlns:ds="http://schemas.openxmlformats.org/officeDocument/2006/customXml" ds:itemID="{3411DB9A-075B-43F5-B363-3248B7795BAF}"/>
</file>

<file path=docProps/app.xml><?xml version="1.0" encoding="utf-8"?>
<Properties xmlns="http://schemas.openxmlformats.org/officeDocument/2006/extended-properties" xmlns:vt="http://schemas.openxmlformats.org/officeDocument/2006/docPropsVTypes">
  <Template>office theme</Template>
  <TotalTime>274</TotalTime>
  <Words>1403</Words>
  <Application>Microsoft Office PowerPoint</Application>
  <PresentationFormat>Widescreen</PresentationFormat>
  <Paragraphs>106</Paragraphs>
  <Slides>37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Avenir Next LT Pro</vt:lpstr>
      <vt:lpstr>Avenir Next LT Pro Light</vt:lpstr>
      <vt:lpstr>Tw Cen MT</vt:lpstr>
      <vt:lpstr>GradientRiseVTI</vt:lpstr>
      <vt:lpstr>GradientRiseVTI</vt:lpstr>
      <vt:lpstr>Fair use notice</vt:lpstr>
      <vt:lpstr>OBJECT ORIENTED PROGRAMMING</vt:lpstr>
      <vt:lpstr>Table of contents</vt:lpstr>
      <vt:lpstr>Multi-threading</vt:lpstr>
      <vt:lpstr>Thread</vt:lpstr>
      <vt:lpstr>Advantages of Using Threads</vt:lpstr>
      <vt:lpstr>Thread Life-Cycle</vt:lpstr>
      <vt:lpstr>Contd.</vt:lpstr>
      <vt:lpstr>Creating a Thread</vt:lpstr>
      <vt:lpstr>Implementing a Runnable Interface</vt:lpstr>
      <vt:lpstr>Example</vt:lpstr>
      <vt:lpstr>Extending the Thread Class</vt:lpstr>
      <vt:lpstr>PowerPoint Presentation</vt:lpstr>
      <vt:lpstr>PowerPoint Presentation</vt:lpstr>
      <vt:lpstr>Some Important Thread Methods</vt:lpstr>
      <vt:lpstr>Contd.</vt:lpstr>
      <vt:lpstr>Some Important Static Thread Methods</vt:lpstr>
      <vt:lpstr>Example</vt:lpstr>
      <vt:lpstr>PowerPoint Presentation</vt:lpstr>
      <vt:lpstr>PowerPoint Presentation</vt:lpstr>
      <vt:lpstr>Output</vt:lpstr>
      <vt:lpstr>isAlive() Example</vt:lpstr>
      <vt:lpstr>Output</vt:lpstr>
      <vt:lpstr>join() Example</vt:lpstr>
      <vt:lpstr>Contd.</vt:lpstr>
      <vt:lpstr>Output</vt:lpstr>
      <vt:lpstr>setPriority()</vt:lpstr>
      <vt:lpstr>Example</vt:lpstr>
      <vt:lpstr>Output</vt:lpstr>
      <vt:lpstr>Synchronization</vt:lpstr>
      <vt:lpstr>Why Synchronize?</vt:lpstr>
      <vt:lpstr>Two Ways</vt:lpstr>
      <vt:lpstr>Example without Synchronization</vt:lpstr>
      <vt:lpstr>Example with Synchronized Method</vt:lpstr>
      <vt:lpstr>Example with Synchronized Block</vt:lpstr>
      <vt:lpstr>Synchronized Method vs Synchronized Block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Mariam</cp:lastModifiedBy>
  <cp:revision>1089</cp:revision>
  <dcterms:created xsi:type="dcterms:W3CDTF">2021-05-30T21:25:00Z</dcterms:created>
  <dcterms:modified xsi:type="dcterms:W3CDTF">2021-09-17T06:48:24Z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0x0101007DEF4F2B9C1B4D48BDD2C7F6E3239669</vt:lpwstr>
  </property>
</Properties>
</file>