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5"/>
  </p:notesMasterIdLst>
  <p:sldIdLst>
    <p:sldId id="323" r:id="rId2"/>
    <p:sldId id="386" r:id="rId3"/>
    <p:sldId id="410" r:id="rId4"/>
    <p:sldId id="412" r:id="rId5"/>
    <p:sldId id="425" r:id="rId6"/>
    <p:sldId id="413" r:id="rId7"/>
    <p:sldId id="427" r:id="rId8"/>
    <p:sldId id="426" r:id="rId9"/>
    <p:sldId id="429" r:id="rId10"/>
    <p:sldId id="430" r:id="rId11"/>
    <p:sldId id="431" r:id="rId12"/>
    <p:sldId id="432" r:id="rId13"/>
    <p:sldId id="414" r:id="rId14"/>
    <p:sldId id="428" r:id="rId15"/>
    <p:sldId id="415" r:id="rId16"/>
    <p:sldId id="416" r:id="rId17"/>
    <p:sldId id="434" r:id="rId18"/>
    <p:sldId id="433" r:id="rId19"/>
    <p:sldId id="421" r:id="rId20"/>
    <p:sldId id="419" r:id="rId21"/>
    <p:sldId id="420" r:id="rId22"/>
    <p:sldId id="435" r:id="rId23"/>
    <p:sldId id="3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2" autoAdjust="0"/>
    <p:restoredTop sz="91577" autoAdjust="0"/>
  </p:normalViewPr>
  <p:slideViewPr>
    <p:cSldViewPr snapToGrid="0">
      <p:cViewPr varScale="1">
        <p:scale>
          <a:sx n="71" d="100"/>
          <a:sy n="71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dirty="0" smtClean="0"/>
              <a:t>Object Oriented Programming </a:t>
            </a:r>
            <a:br>
              <a:rPr lang="en-US" dirty="0" smtClean="0"/>
            </a:br>
            <a:r>
              <a:rPr lang="en-US" dirty="0" smtClean="0"/>
              <a:t>  in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 (Practical#-11)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692" y="1301694"/>
            <a:ext cx="1013011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GridBagLayout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sophisticated, flexible layout manager. It aligns components by placing them within a grid of cells, allowing components to span more than one cell. The rows in the grid can have different heights, and grid columns can have different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widths.</a:t>
            </a:r>
            <a:r>
              <a:rPr lang="en-US" altLang="en-US" sz="3200" dirty="0" smtClean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382" y="3961452"/>
            <a:ext cx="10627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Java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GridBagLayout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class is used to align components vertically,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horizontally.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components may not be of same size. Each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GridBagLayout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maintains a dynamic, rectangular grid of cells. Each component occupies one or more cells known as its display area. Each component associates an instance of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GridBagConstraints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1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i="1" dirty="0" err="1" smtClean="0"/>
              <a:t>GridBagConstraints</a:t>
            </a:r>
            <a:r>
              <a:rPr lang="en-US" b="1" i="1" dirty="0" smtClean="0"/>
              <a:t> object describes how a component is placed in a </a:t>
            </a:r>
            <a:r>
              <a:rPr lang="en-US" b="1" i="1" dirty="0" err="1" smtClean="0"/>
              <a:t>GridBagLayout</a:t>
            </a:r>
            <a:r>
              <a:rPr lang="en-US" b="1" i="1" dirty="0" smtClean="0"/>
              <a:t>.</a:t>
            </a:r>
            <a:endParaRPr lang="en-US" b="1" dirty="0" smtClean="0"/>
          </a:p>
          <a:p>
            <a:r>
              <a:rPr lang="en-US" b="1" dirty="0" smtClean="0"/>
              <a:t>Grid-</a:t>
            </a:r>
            <a:r>
              <a:rPr lang="en-US" b="1" dirty="0" err="1" smtClean="0"/>
              <a:t>BagConstraints</a:t>
            </a:r>
            <a:r>
              <a:rPr lang="en-US" b="1" dirty="0" smtClean="0"/>
              <a:t> instance variables.</a:t>
            </a:r>
          </a:p>
          <a:p>
            <a:endParaRPr lang="en-US" b="1" dirty="0" smtClean="0"/>
          </a:p>
          <a:p>
            <a:r>
              <a:rPr lang="en-US" b="1" dirty="0" smtClean="0"/>
              <a:t> fill field defines how the component grows if the area in which it can be displayed is larger than the component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0" y="403418"/>
            <a:ext cx="11003400" cy="54761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latin typeface="Calibri Light"/>
            </a:endParaRPr>
          </a:p>
          <a:p>
            <a:r>
              <a:rPr lang="en-US" sz="1600" dirty="0"/>
              <a:t>	</a:t>
            </a:r>
          </a:p>
          <a:p>
            <a:endParaRPr lang="en-US" sz="1100" b="1" dirty="0" smtClean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2" y="1423933"/>
            <a:ext cx="8754035" cy="54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554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/>
          </a:bodyPr>
          <a:lstStyle/>
          <a:p>
            <a:r>
              <a:rPr lang="en-US" b="1" dirty="0" smtClean="0"/>
              <a:t>Layout Managers: </a:t>
            </a:r>
            <a:r>
              <a:rPr lang="en-US" b="1" dirty="0" err="1" smtClean="0"/>
              <a:t>BoxLayout</a:t>
            </a:r>
            <a:endParaRPr lang="en-US" b="1" dirty="0" smtClean="0"/>
          </a:p>
          <a:p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is used to arrange the components either vertically or horizontally. For this purpose, </a:t>
            </a:r>
            <a:r>
              <a:rPr lang="en-US" dirty="0" err="1"/>
              <a:t>BoxLayout</a:t>
            </a:r>
            <a:r>
              <a:rPr lang="en-US" dirty="0"/>
              <a:t> provides four constants. They are as follows:</a:t>
            </a:r>
            <a:endParaRPr lang="en-US" dirty="0" smtClean="0"/>
          </a:p>
          <a:p>
            <a:r>
              <a:rPr lang="en-US" dirty="0"/>
              <a:t>Fields of </a:t>
            </a:r>
            <a:r>
              <a:rPr lang="en-US" dirty="0" err="1"/>
              <a:t>BoxLayout</a:t>
            </a:r>
            <a:r>
              <a:rPr lang="en-US" dirty="0"/>
              <a:t> class</a:t>
            </a:r>
          </a:p>
          <a:p>
            <a:r>
              <a:rPr lang="en-US" b="1" dirty="0"/>
              <a:t>public static final </a:t>
            </a:r>
            <a:r>
              <a:rPr lang="en-US" b="1" dirty="0" err="1"/>
              <a:t>int</a:t>
            </a:r>
            <a:r>
              <a:rPr lang="en-US" b="1" dirty="0"/>
              <a:t> X_AXIS</a:t>
            </a:r>
            <a:endParaRPr lang="en-US" dirty="0"/>
          </a:p>
          <a:p>
            <a:r>
              <a:rPr lang="en-US" b="1" dirty="0"/>
              <a:t>public static final </a:t>
            </a:r>
            <a:r>
              <a:rPr lang="en-US" b="1" dirty="0" err="1"/>
              <a:t>int</a:t>
            </a:r>
            <a:r>
              <a:rPr lang="en-US" b="1" dirty="0"/>
              <a:t> Y_AXIS</a:t>
            </a:r>
            <a:endParaRPr lang="en-US" dirty="0"/>
          </a:p>
          <a:p>
            <a:r>
              <a:rPr lang="en-US" dirty="0" smtClean="0"/>
              <a:t>Constructor </a:t>
            </a:r>
            <a:r>
              <a:rPr lang="en-US" dirty="0"/>
              <a:t>of </a:t>
            </a:r>
            <a:r>
              <a:rPr lang="en-US" dirty="0" err="1"/>
              <a:t>BoxLayout</a:t>
            </a:r>
            <a:r>
              <a:rPr lang="en-US" dirty="0"/>
              <a:t> class</a:t>
            </a:r>
          </a:p>
          <a:p>
            <a:r>
              <a:rPr lang="en-US" b="1" dirty="0" err="1"/>
              <a:t>BoxLayout</a:t>
            </a:r>
            <a:r>
              <a:rPr lang="en-US" b="1" dirty="0"/>
              <a:t>(Container c, </a:t>
            </a:r>
            <a:r>
              <a:rPr lang="en-US" b="1" dirty="0" err="1"/>
              <a:t>int</a:t>
            </a:r>
            <a:r>
              <a:rPr lang="en-US" b="1" dirty="0"/>
              <a:t> axis):</a:t>
            </a:r>
            <a:r>
              <a:rPr lang="en-US" dirty="0"/>
              <a:t> creates a box layout that arranges the components with the given axis</a:t>
            </a:r>
            <a:r>
              <a:rPr lang="en-US" dirty="0" smtClean="0"/>
              <a:t>.</a:t>
            </a:r>
          </a:p>
          <a:p>
            <a:pPr lvl="0"/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BoxLayout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class puts components in a single row or column. It respects the components' requested maximum sizes and also lets you align components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20" y="722498"/>
            <a:ext cx="6142786" cy="42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/>
          </a:bodyPr>
          <a:lstStyle/>
          <a:p>
            <a:r>
              <a:rPr lang="en-US" b="1" dirty="0" smtClean="0"/>
              <a:t>Layout Managers: </a:t>
            </a:r>
            <a:r>
              <a:rPr lang="en-US" b="1" dirty="0" err="1" smtClean="0"/>
              <a:t>CardLayout</a:t>
            </a:r>
            <a:endParaRPr lang="en-US" b="1" dirty="0" smtClean="0"/>
          </a:p>
          <a:p>
            <a:r>
              <a:rPr lang="en-US" dirty="0"/>
              <a:t>The </a:t>
            </a:r>
            <a:r>
              <a:rPr lang="en-US" dirty="0" err="1"/>
              <a:t>CardLayout</a:t>
            </a:r>
            <a:r>
              <a:rPr lang="en-US" dirty="0"/>
              <a:t> class manages the components in such a manner that only one component is visible at a time. It treats each component as a card that is why it is known as </a:t>
            </a:r>
            <a:r>
              <a:rPr lang="en-US" dirty="0" err="1"/>
              <a:t>CardLayout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cardlay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82" y="3881044"/>
            <a:ext cx="8700246" cy="22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/>
          </a:bodyPr>
          <a:lstStyle/>
          <a:p>
            <a:r>
              <a:rPr lang="en-US" dirty="0"/>
              <a:t>Commonly used methods of </a:t>
            </a:r>
            <a:r>
              <a:rPr lang="en-US" dirty="0" err="1"/>
              <a:t>CardLayout</a:t>
            </a:r>
            <a:r>
              <a:rPr lang="en-US" dirty="0"/>
              <a:t> class</a:t>
            </a:r>
          </a:p>
          <a:p>
            <a:r>
              <a:rPr lang="en-US" b="1" dirty="0"/>
              <a:t>public void next(Container parent):</a:t>
            </a:r>
            <a:r>
              <a:rPr lang="en-US" dirty="0"/>
              <a:t> is used to flip to the next card of the given container.</a:t>
            </a:r>
          </a:p>
          <a:p>
            <a:r>
              <a:rPr lang="en-US" b="1" dirty="0"/>
              <a:t>public void previous(Container parent):</a:t>
            </a:r>
            <a:r>
              <a:rPr lang="en-US" dirty="0"/>
              <a:t> is used to flip to the previous card of the given container.</a:t>
            </a:r>
          </a:p>
          <a:p>
            <a:r>
              <a:rPr lang="en-US" b="1" dirty="0"/>
              <a:t>public void first(Container parent):</a:t>
            </a:r>
            <a:r>
              <a:rPr lang="en-US" dirty="0"/>
              <a:t> is used to flip to the first card of the given container.</a:t>
            </a:r>
          </a:p>
          <a:p>
            <a:r>
              <a:rPr lang="en-US" b="1" dirty="0"/>
              <a:t>public void last(Container parent):</a:t>
            </a:r>
            <a:r>
              <a:rPr lang="en-US" dirty="0"/>
              <a:t> is used to flip to the last card of the given container.</a:t>
            </a:r>
          </a:p>
          <a:p>
            <a:r>
              <a:rPr lang="en-US" b="1" dirty="0"/>
              <a:t>public void show(Container parent, String name):</a:t>
            </a:r>
            <a:r>
              <a:rPr lang="en-US" dirty="0"/>
              <a:t> is used to flip to the specified card with the given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173317" y="349623"/>
            <a:ext cx="10772587" cy="5661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/>
              <a:t>GroupLayout</a:t>
            </a:r>
            <a:r>
              <a:rPr lang="en-US" sz="2400" i="1" dirty="0" smtClean="0"/>
              <a:t> groups its components and places them in a Container hierarchically.</a:t>
            </a:r>
            <a:r>
              <a:rPr lang="en-US" sz="2400" dirty="0" smtClean="0"/>
              <a:t> </a:t>
            </a:r>
          </a:p>
          <a:p>
            <a:endParaRPr lang="en-US" sz="2400" dirty="0"/>
          </a:p>
          <a:p>
            <a:r>
              <a:rPr lang="en-US" dirty="0" err="1"/>
              <a:t>GroupLayout</a:t>
            </a:r>
            <a:r>
              <a:rPr lang="en-US" dirty="0"/>
              <a:t> is a </a:t>
            </a:r>
            <a:r>
              <a:rPr lang="en-US" dirty="0" err="1"/>
              <a:t>LayoutManager</a:t>
            </a:r>
            <a:r>
              <a:rPr lang="en-US" dirty="0"/>
              <a:t> that hierarchically group the components and arranges them in a </a:t>
            </a:r>
            <a:r>
              <a:rPr lang="en-US" dirty="0" smtClean="0"/>
              <a:t>Container</a:t>
            </a:r>
          </a:p>
          <a:p>
            <a:endParaRPr lang="en-US" sz="2400" dirty="0" smtClean="0"/>
          </a:p>
          <a:p>
            <a:r>
              <a:rPr lang="en-US" sz="2400" dirty="0" smtClean="0"/>
              <a:t>The grouping is done by instances of the Group class.</a:t>
            </a:r>
          </a:p>
          <a:p>
            <a:r>
              <a:rPr lang="en-US" sz="2400" dirty="0" smtClean="0"/>
              <a:t>Group is an abstract class and two concrete classes which implement this Group class are </a:t>
            </a:r>
            <a:r>
              <a:rPr lang="en-US" sz="2400" dirty="0" err="1" smtClean="0"/>
              <a:t>SequentialGroup</a:t>
            </a:r>
            <a:r>
              <a:rPr lang="en-US" sz="2400" dirty="0" smtClean="0"/>
              <a:t> and </a:t>
            </a:r>
            <a:r>
              <a:rPr lang="en-US" sz="2400" dirty="0" err="1" smtClean="0"/>
              <a:t>ParallelGroup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SequentialGroup</a:t>
            </a:r>
            <a:r>
              <a:rPr lang="en-US" sz="2400" dirty="0" smtClean="0"/>
              <a:t> positions its child sequentially one after another where as </a:t>
            </a:r>
            <a:r>
              <a:rPr lang="en-US" sz="2400" dirty="0" err="1" smtClean="0"/>
              <a:t>ParallelGroup</a:t>
            </a:r>
            <a:r>
              <a:rPr lang="en-US" sz="2400" dirty="0" smtClean="0"/>
              <a:t> aligns its child on top of each other.</a:t>
            </a:r>
          </a:p>
          <a:p>
            <a:r>
              <a:rPr lang="en-US" dirty="0"/>
              <a:t>The </a:t>
            </a:r>
            <a:r>
              <a:rPr lang="en-US" dirty="0" err="1"/>
              <a:t>GroupLayout</a:t>
            </a:r>
            <a:r>
              <a:rPr lang="en-US" dirty="0"/>
              <a:t> class provides methods such as </a:t>
            </a:r>
            <a:r>
              <a:rPr lang="en-US" b="1" dirty="0" err="1"/>
              <a:t>createParallelGroup</a:t>
            </a:r>
            <a:r>
              <a:rPr lang="en-US" b="1" dirty="0"/>
              <a:t>() and </a:t>
            </a:r>
            <a:r>
              <a:rPr lang="en-US" b="1" dirty="0" err="1"/>
              <a:t>createSequentialGroup</a:t>
            </a:r>
            <a:r>
              <a:rPr lang="en-US" b="1" dirty="0"/>
              <a:t>() </a:t>
            </a:r>
            <a:r>
              <a:rPr lang="en-US" dirty="0"/>
              <a:t>to create groups.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416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355728" cy="4421094"/>
          </a:xfrm>
        </p:spPr>
        <p:txBody>
          <a:bodyPr>
            <a:normAutofit/>
          </a:bodyPr>
          <a:lstStyle/>
          <a:p>
            <a:r>
              <a:rPr lang="en-US" b="1" dirty="0" smtClean="0"/>
              <a:t>Layout Managers: </a:t>
            </a:r>
            <a:r>
              <a:rPr lang="en-US" b="1" dirty="0" err="1" smtClean="0"/>
              <a:t>GroupLayout</a:t>
            </a:r>
            <a:endParaRPr lang="en-US" b="1" dirty="0" smtClean="0"/>
          </a:p>
          <a:p>
            <a:r>
              <a:rPr lang="en-US" sz="2800" dirty="0" err="1" smtClean="0"/>
              <a:t>GroupLayout</a:t>
            </a:r>
            <a:r>
              <a:rPr lang="en-US" sz="2800" dirty="0" smtClean="0"/>
              <a:t> </a:t>
            </a:r>
            <a:r>
              <a:rPr lang="en-US" sz="2800" dirty="0"/>
              <a:t>treats each axis independently. That is, there is a group representing the horizontal axis, and a group representing the vertical axis. Each component must exists in both a horizontal and vertical group, otherwise an </a:t>
            </a:r>
            <a:r>
              <a:rPr lang="en-US" sz="2800" dirty="0" err="1"/>
              <a:t>IllegalStateException</a:t>
            </a:r>
            <a:r>
              <a:rPr lang="en-US" sz="2800" dirty="0"/>
              <a:t> is thrown during layout, or when the minimum, preferred or maximum size is requested.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700" y="2286000"/>
            <a:ext cx="10785288" cy="40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98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82638"/>
            <a:ext cx="10945188" cy="457536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Objective: To become Layout Managers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managers are provided to arrange GUI components on a container for presentation purposes.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layout managers provide basic layout capabilities that are easier to use than determining the exact position and size of every GUI component. </a:t>
            </a:r>
          </a:p>
          <a:p>
            <a:endParaRPr lang="en-US" sz="2400" b="1" u="sng" dirty="0" smtClean="0"/>
          </a:p>
          <a:p>
            <a:endParaRPr lang="en-US" sz="1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/>
          </a:bodyPr>
          <a:lstStyle/>
          <a:p>
            <a:r>
              <a:rPr lang="en-US" b="1" dirty="0" smtClean="0"/>
              <a:t>Layout Managers: </a:t>
            </a:r>
            <a:r>
              <a:rPr lang="en-US" b="1" dirty="0" err="1" smtClean="0"/>
              <a:t>SpringLayout</a:t>
            </a:r>
            <a:endParaRPr lang="en-US" b="1" dirty="0" smtClean="0"/>
          </a:p>
          <a:p>
            <a:r>
              <a:rPr lang="en-US" dirty="0"/>
              <a:t>A </a:t>
            </a:r>
            <a:r>
              <a:rPr lang="en-US" b="1" dirty="0" err="1"/>
              <a:t>SpringLayout</a:t>
            </a:r>
            <a:r>
              <a:rPr lang="en-US" dirty="0"/>
              <a:t> </a:t>
            </a:r>
            <a:r>
              <a:rPr lang="en-US" i="1" dirty="0"/>
              <a:t>arranges the children of its associated container according to a set of </a:t>
            </a:r>
            <a:r>
              <a:rPr lang="en-US" i="1" dirty="0" err="1"/>
              <a:t>constraints</a:t>
            </a:r>
            <a:r>
              <a:rPr lang="en-US" dirty="0" err="1"/>
              <a:t>.Constraints</a:t>
            </a:r>
            <a:r>
              <a:rPr lang="en-US" dirty="0"/>
              <a:t> are nothing but horizontal and vertical distance between two component edges. Every constrains are represented by a </a:t>
            </a:r>
            <a:r>
              <a:rPr lang="en-US" dirty="0" err="1"/>
              <a:t>SpringLayout.Constraint</a:t>
            </a:r>
            <a:r>
              <a:rPr lang="en-US" dirty="0"/>
              <a:t> object.</a:t>
            </a:r>
          </a:p>
          <a:p>
            <a:r>
              <a:rPr lang="en-US" dirty="0"/>
              <a:t>Each child of a </a:t>
            </a:r>
            <a:r>
              <a:rPr lang="en-US" dirty="0" err="1"/>
              <a:t>SpringLayout</a:t>
            </a:r>
            <a:r>
              <a:rPr lang="en-US" dirty="0"/>
              <a:t> container, as well as the container itself, has exactly one set of constraints associated with them.</a:t>
            </a:r>
          </a:p>
          <a:p>
            <a:r>
              <a:rPr lang="en-US" dirty="0"/>
              <a:t>Each edge position is dependent on the position of the other edge. If a constraint is added to create new edge than the previous binding is discarded. </a:t>
            </a:r>
            <a:r>
              <a:rPr lang="en-US" dirty="0" err="1"/>
              <a:t>SpringLayout</a:t>
            </a:r>
            <a:r>
              <a:rPr lang="en-US" dirty="0"/>
              <a:t> doesn't automatically set the location of the components it manages.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Layout Managers: </a:t>
            </a:r>
            <a:r>
              <a:rPr lang="en-US" b="1" dirty="0" err="1" smtClean="0"/>
              <a:t>ScrollPaneLayout</a:t>
            </a:r>
            <a:endParaRPr lang="en-US" b="1" dirty="0" smtClean="0"/>
          </a:p>
          <a:p>
            <a:r>
              <a:rPr lang="en-US" dirty="0"/>
              <a:t>The layout manager used by </a:t>
            </a:r>
            <a:r>
              <a:rPr lang="en-US" dirty="0" err="1"/>
              <a:t>JScrollPane</a:t>
            </a:r>
            <a:r>
              <a:rPr lang="en-US" dirty="0"/>
              <a:t>. </a:t>
            </a:r>
            <a:r>
              <a:rPr lang="en-US" dirty="0" err="1"/>
              <a:t>JScrollPaneLayout</a:t>
            </a:r>
            <a:r>
              <a:rPr lang="en-US" dirty="0"/>
              <a:t> is responsible for nine components: a viewport, two scrollbars, a row header, a column header, and four "corner"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Adds the specified component to the layout. The layout is identified using one </a:t>
            </a:r>
            <a:r>
              <a:rPr lang="en-US" dirty="0" err="1" smtClean="0"/>
              <a:t>of:ScrollPaneConstants.VIEWPORT</a:t>
            </a:r>
            <a:endParaRPr lang="en-US" dirty="0" smtClean="0"/>
          </a:p>
          <a:p>
            <a:r>
              <a:rPr lang="en-US" dirty="0" err="1" smtClean="0"/>
              <a:t>ScrollPaneConstants.VERTICAL_SCROLLBAR</a:t>
            </a:r>
            <a:endParaRPr lang="en-US" dirty="0" smtClean="0"/>
          </a:p>
          <a:p>
            <a:r>
              <a:rPr lang="en-US" dirty="0" err="1" smtClean="0"/>
              <a:t>ScrollPaneConstants.HORIZONTAL_SCROLLBAR</a:t>
            </a:r>
            <a:endParaRPr lang="en-US" dirty="0" smtClean="0"/>
          </a:p>
          <a:p>
            <a:r>
              <a:rPr lang="en-US" dirty="0" err="1" smtClean="0"/>
              <a:t>ScrollPaneConstants.ROW_HEADER</a:t>
            </a:r>
            <a:endParaRPr lang="en-US" dirty="0" smtClean="0"/>
          </a:p>
          <a:p>
            <a:r>
              <a:rPr lang="en-US" dirty="0" err="1" smtClean="0"/>
              <a:t>ScrollPaneConstants.COLUMN_HEADER</a:t>
            </a:r>
            <a:endParaRPr lang="en-US" dirty="0" smtClean="0"/>
          </a:p>
          <a:p>
            <a:r>
              <a:rPr lang="en-US" dirty="0" err="1" smtClean="0"/>
              <a:t>ScrollPaneConstants.LOWER_LEFT_CORNER</a:t>
            </a:r>
            <a:endParaRPr lang="en-US" dirty="0" smtClean="0"/>
          </a:p>
          <a:p>
            <a:r>
              <a:rPr lang="en-US" dirty="0" err="1" smtClean="0"/>
              <a:t>ScrollPaneConstants.LOWER_RIGHT_CORNER</a:t>
            </a:r>
            <a:endParaRPr lang="en-US" dirty="0" smtClean="0"/>
          </a:p>
          <a:p>
            <a:r>
              <a:rPr lang="en-US" dirty="0" err="1" smtClean="0"/>
              <a:t>ScrollPaneConstants.UPPER_LEFT_CORNER</a:t>
            </a:r>
            <a:endParaRPr lang="en-US" dirty="0" smtClean="0"/>
          </a:p>
          <a:p>
            <a:r>
              <a:rPr lang="en-US" dirty="0" err="1" smtClean="0"/>
              <a:t>ScrollPaneConstants.UPPER_RIGHT_CORNER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35664" cy="4812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980" y="2608729"/>
            <a:ext cx="4784632" cy="35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0" y="403418"/>
            <a:ext cx="11003400" cy="54761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Tasks For Lab # 7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Task # 1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 Light"/>
              </a:rPr>
              <a:t>Task # 2</a:t>
            </a:r>
            <a:endParaRPr lang="en-US" sz="2000" dirty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latin typeface="Calibri Light"/>
            </a:endParaRPr>
          </a:p>
          <a:p>
            <a:r>
              <a:rPr lang="en-US" sz="1600" dirty="0"/>
              <a:t>	</a:t>
            </a:r>
          </a:p>
          <a:p>
            <a:endParaRPr lang="en-US" sz="11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89" y="895285"/>
            <a:ext cx="7696200" cy="2562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73" y="3302174"/>
            <a:ext cx="7658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8445" y="2346788"/>
            <a:ext cx="10907610" cy="4421094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FlowLayout</a:t>
            </a:r>
            <a:r>
              <a:rPr lang="en-US" sz="2400" b="1" dirty="0" smtClean="0"/>
              <a:t>   :  </a:t>
            </a:r>
            <a:endParaRPr lang="en-US" sz="2400" b="1" dirty="0" smtClean="0"/>
          </a:p>
          <a:p>
            <a:r>
              <a:rPr lang="en-US" sz="2400" dirty="0" smtClean="0"/>
              <a:t>GUI </a:t>
            </a:r>
            <a:r>
              <a:rPr lang="en-US" sz="2400" dirty="0" smtClean="0"/>
              <a:t>components are placed on a container from </a:t>
            </a:r>
            <a:r>
              <a:rPr lang="en-US" sz="2400" b="1" dirty="0" smtClean="0"/>
              <a:t>left to right i</a:t>
            </a:r>
            <a:r>
              <a:rPr lang="en-US" sz="2400" dirty="0" smtClean="0"/>
              <a:t>n the order in which they are added to the container. When the edge of the container is reached, components are continued on the next line.</a:t>
            </a:r>
          </a:p>
          <a:p>
            <a:r>
              <a:rPr lang="en-US" sz="2400" b="1" dirty="0" smtClean="0"/>
              <a:t>Places components sequentially (left to right</a:t>
            </a:r>
            <a:r>
              <a:rPr lang="en-US" sz="2400" dirty="0" smtClean="0"/>
              <a:t>) in the order they were added. </a:t>
            </a:r>
          </a:p>
          <a:p>
            <a:r>
              <a:rPr lang="en-US" sz="2400" dirty="0" smtClean="0"/>
              <a:t>Class </a:t>
            </a:r>
            <a:r>
              <a:rPr lang="en-US" sz="2400" b="1" dirty="0" err="1" smtClean="0"/>
              <a:t>FlowLayout</a:t>
            </a:r>
            <a:r>
              <a:rPr lang="en-US" sz="2400" b="1" dirty="0" smtClean="0"/>
              <a:t> </a:t>
            </a:r>
            <a:r>
              <a:rPr lang="en-US" sz="2400" dirty="0" smtClean="0"/>
              <a:t>allows GUI components to be </a:t>
            </a:r>
            <a:r>
              <a:rPr lang="en-US" sz="2400" i="1" dirty="0" smtClean="0"/>
              <a:t>left-aligned, centered (the default) and right-aligned.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857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BorderLayout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b="1" i="1" dirty="0" err="1" smtClean="0"/>
              <a:t>BorderLayout</a:t>
            </a:r>
            <a:r>
              <a:rPr lang="en-US" b="1" i="1" dirty="0" smtClean="0"/>
              <a:t> layout manager </a:t>
            </a:r>
            <a:r>
              <a:rPr lang="en-US" b="1" i="1" dirty="0" smtClean="0"/>
              <a:t>arranges </a:t>
            </a:r>
            <a:r>
              <a:rPr lang="en-US" dirty="0" smtClean="0"/>
              <a:t>components into five regions: </a:t>
            </a:r>
            <a:r>
              <a:rPr lang="en-US" b="1" i="1" dirty="0" smtClean="0"/>
              <a:t>NORTH, SOUTH, EAST, WEST and CENTER (North </a:t>
            </a:r>
            <a:r>
              <a:rPr lang="en-US" dirty="0" smtClean="0"/>
              <a:t>corresponds to the top of the container). </a:t>
            </a:r>
          </a:p>
          <a:p>
            <a:endParaRPr lang="en-US" b="1" dirty="0"/>
          </a:p>
          <a:p>
            <a:r>
              <a:rPr lang="en-US" b="1" dirty="0" err="1"/>
              <a:t>BorderLayout</a:t>
            </a:r>
            <a:r>
              <a:rPr lang="en-US" b="1" dirty="0"/>
              <a:t>():</a:t>
            </a:r>
            <a:r>
              <a:rPr lang="en-US" dirty="0"/>
              <a:t> creates a border layout but with no gaps between the components.</a:t>
            </a:r>
          </a:p>
          <a:p>
            <a:r>
              <a:rPr lang="en-US" b="1" dirty="0" err="1"/>
              <a:t>JBorderLayout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hgap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 creates a border layout with the given horizontal and vertical gaps between the components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borderlayout</a:t>
            </a:r>
            <a:r>
              <a:rPr lang="en-US" dirty="0"/>
              <a:t> arranges the components to fit in the five regions: east, west, north, south, and center.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857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88" y="1089764"/>
            <a:ext cx="7077205" cy="52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6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/>
          </a:bodyPr>
          <a:lstStyle/>
          <a:p>
            <a:r>
              <a:rPr lang="en-US" b="1" dirty="0" smtClean="0"/>
              <a:t>Layout Managers: </a:t>
            </a:r>
            <a:r>
              <a:rPr lang="en-US" b="1" dirty="0" err="1" smtClean="0"/>
              <a:t>GridLayout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GridLayoutmanager</a:t>
            </a:r>
            <a:r>
              <a:rPr lang="en-US" dirty="0" smtClean="0"/>
              <a:t> divides the container up into a given number of rows and columns:</a:t>
            </a:r>
          </a:p>
          <a:p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GridLayout</a:t>
            </a:r>
            <a:r>
              <a:rPr lang="en-US" dirty="0" smtClean="0"/>
              <a:t>(</a:t>
            </a:r>
            <a:r>
              <a:rPr lang="en-US" i="1" dirty="0" err="1" smtClean="0"/>
              <a:t>rows,columns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All sections of the grid are equally sized and as large as possible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GridLayout</a:t>
            </a:r>
            <a:r>
              <a:rPr lang="en-US" dirty="0"/>
              <a:t> manages the components in the form of a rectangular grid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7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25" y="1225006"/>
            <a:ext cx="7052153" cy="44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272" y="161214"/>
            <a:ext cx="1168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altLang="en-US" sz="2000" dirty="0" err="1">
                <a:solidFill>
                  <a:srgbClr val="000000"/>
                </a:solidFill>
                <a:latin typeface="Monaco"/>
                <a:cs typeface="Arial" panose="020B0604020202020204" pitchFamily="34" charset="0"/>
              </a:rPr>
              <a:t>GridLayout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object places components in a grid of cells. 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takes all the available space within its cell, and each cell is exactly the same size. 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00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000000"/>
                </a:solidFill>
                <a:latin typeface="Arial Unicode MS"/>
              </a:rPr>
              <a:t>GridLayout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</a:rPr>
              <a:t>experimentLayout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 = new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</a:rPr>
              <a:t>GridLayout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(0,2); ... </a:t>
            </a:r>
            <a:endParaRPr lang="en-US" altLang="en-US" sz="2000" dirty="0" smtClean="0">
              <a:solidFill>
                <a:srgbClr val="000000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000000"/>
                </a:solidFill>
                <a:latin typeface="Arial Unicode MS"/>
              </a:rPr>
              <a:t>compsToExperiment.setLayout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  <a:latin typeface="Arial Unicode MS"/>
              </a:rPr>
              <a:t>experimentLayout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); </a:t>
            </a:r>
            <a:endParaRPr lang="en-US" altLang="en-US" sz="2000" dirty="0" smtClean="0">
              <a:solidFill>
                <a:srgbClr val="000000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000000"/>
                </a:solidFill>
                <a:latin typeface="Arial Unicode MS"/>
              </a:rPr>
              <a:t>compsToExperiment.add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/>
              </a:rPr>
              <a:t>(new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</a:rPr>
              <a:t>JButton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("Button 1")); </a:t>
            </a:r>
            <a:endParaRPr lang="en-US" altLang="en-US" sz="2000" dirty="0" smtClean="0">
              <a:solidFill>
                <a:srgbClr val="000000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000000"/>
                </a:solidFill>
                <a:latin typeface="Arial Unicode MS"/>
              </a:rPr>
              <a:t>compsToExperiment.add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/>
              </a:rPr>
              <a:t>(new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</a:rPr>
              <a:t>JButton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("Button 2")); </a:t>
            </a:r>
            <a:endParaRPr lang="en-US" altLang="en-US" sz="2000" dirty="0" smtClean="0">
              <a:solidFill>
                <a:srgbClr val="000000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000000"/>
                </a:solidFill>
                <a:latin typeface="Arial Unicode MS"/>
              </a:rPr>
              <a:t>compsToExperiment.add</a:t>
            </a:r>
            <a:r>
              <a:rPr lang="en-US" altLang="en-US" sz="2000" dirty="0" smtClean="0">
                <a:solidFill>
                  <a:srgbClr val="000000"/>
                </a:solidFill>
                <a:latin typeface="Arial Unicode MS"/>
              </a:rPr>
              <a:t>(new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</a:rPr>
              <a:t>JButton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("Button 3")); </a:t>
            </a:r>
            <a:endParaRPr lang="en-US" altLang="en-US" sz="32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constructor of the </a:t>
            </a:r>
            <a:r>
              <a:rPr lang="en-US" altLang="en-US" sz="2000" dirty="0" err="1">
                <a:solidFill>
                  <a:srgbClr val="000000"/>
                </a:solidFill>
                <a:latin typeface="Monaco"/>
                <a:cs typeface="Arial" panose="020B0604020202020204" pitchFamily="34" charset="0"/>
              </a:rPr>
              <a:t>GridLayout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class creates an instance that has two columns and as many rows as necessary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0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60" y="1040904"/>
            <a:ext cx="8761413" cy="706964"/>
          </a:xfrm>
        </p:spPr>
        <p:txBody>
          <a:bodyPr/>
          <a:lstStyle/>
          <a:p>
            <a:r>
              <a:rPr lang="en-US" sz="2800" b="1" dirty="0" smtClean="0"/>
              <a:t>Layout Managers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463516" cy="4421094"/>
          </a:xfrm>
        </p:spPr>
        <p:txBody>
          <a:bodyPr>
            <a:normAutofit/>
          </a:bodyPr>
          <a:lstStyle/>
          <a:p>
            <a:r>
              <a:rPr lang="en-US" b="1" dirty="0" smtClean="0"/>
              <a:t>Layout Managers: </a:t>
            </a:r>
            <a:r>
              <a:rPr lang="en-US" b="1" dirty="0" err="1" smtClean="0"/>
              <a:t>GridBagLayout</a:t>
            </a:r>
            <a:endParaRPr lang="en-US" b="1" dirty="0" smtClean="0"/>
          </a:p>
          <a:p>
            <a:r>
              <a:rPr lang="en-US" dirty="0" smtClean="0"/>
              <a:t>  This layout manager is similar to </a:t>
            </a:r>
            <a:r>
              <a:rPr lang="en-US" dirty="0" err="1" smtClean="0"/>
              <a:t>GridLayout</a:t>
            </a:r>
            <a:r>
              <a:rPr lang="en-US" dirty="0" smtClean="0"/>
              <a:t> in that it arranges components in a grid.</a:t>
            </a:r>
          </a:p>
          <a:p>
            <a:r>
              <a:rPr lang="en-US" dirty="0" smtClean="0"/>
              <a:t> However, in </a:t>
            </a:r>
            <a:r>
              <a:rPr lang="en-US" b="1" dirty="0" err="1" smtClean="0"/>
              <a:t>GridBagLayout</a:t>
            </a:r>
            <a:r>
              <a:rPr lang="en-US" b="1" dirty="0" smtClean="0"/>
              <a:t> </a:t>
            </a:r>
            <a:r>
              <a:rPr lang="en-US" dirty="0" smtClean="0"/>
              <a:t>the components can vary in size (i.e. they can occupy multiple rows and columns).</a:t>
            </a:r>
            <a:endParaRPr lang="en-US" dirty="0"/>
          </a:p>
        </p:txBody>
      </p:sp>
      <p:pic>
        <p:nvPicPr>
          <p:cNvPr id="4" name="Picture 3" descr="Java Gridbaglayou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59" y="4215925"/>
            <a:ext cx="6702517" cy="2198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3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4660</TotalTime>
  <Words>621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Century Gothic</vt:lpstr>
      <vt:lpstr>Monaco</vt:lpstr>
      <vt:lpstr>Times New Roman</vt:lpstr>
      <vt:lpstr>verdana</vt:lpstr>
      <vt:lpstr>Wingdings 3</vt:lpstr>
      <vt:lpstr>Ion Boardroom</vt:lpstr>
      <vt:lpstr>Object Oriented Programming    in JAVA</vt:lpstr>
      <vt:lpstr>PowerPoint Presentation</vt:lpstr>
      <vt:lpstr>Layout Managers</vt:lpstr>
      <vt:lpstr>Layout Managers</vt:lpstr>
      <vt:lpstr>PowerPoint Presentation</vt:lpstr>
      <vt:lpstr>Layout Managers</vt:lpstr>
      <vt:lpstr>PowerPoint Presentation</vt:lpstr>
      <vt:lpstr>PowerPoint Presentation</vt:lpstr>
      <vt:lpstr>Layout Managers</vt:lpstr>
      <vt:lpstr>PowerPoint Presentation</vt:lpstr>
      <vt:lpstr>Layout Managers</vt:lpstr>
      <vt:lpstr>PowerPoint Presentation</vt:lpstr>
      <vt:lpstr>Layout Managers</vt:lpstr>
      <vt:lpstr>PowerPoint Presentation</vt:lpstr>
      <vt:lpstr>Layout Managers</vt:lpstr>
      <vt:lpstr>Layout Managers</vt:lpstr>
      <vt:lpstr>PowerPoint Presentation</vt:lpstr>
      <vt:lpstr>Layout Managers</vt:lpstr>
      <vt:lpstr>Layout Managers</vt:lpstr>
      <vt:lpstr>Layout Managers</vt:lpstr>
      <vt:lpstr>Layout Managers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908</cp:revision>
  <dcterms:created xsi:type="dcterms:W3CDTF">2014-09-12T02:08:24Z</dcterms:created>
  <dcterms:modified xsi:type="dcterms:W3CDTF">2020-12-04T17:33:11Z</dcterms:modified>
</cp:coreProperties>
</file>