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62"/>
  </p:notesMasterIdLst>
  <p:sldIdLst>
    <p:sldId id="259" r:id="rId2"/>
    <p:sldId id="329" r:id="rId3"/>
    <p:sldId id="357" r:id="rId4"/>
    <p:sldId id="358" r:id="rId5"/>
    <p:sldId id="359" r:id="rId6"/>
    <p:sldId id="360" r:id="rId7"/>
    <p:sldId id="345" r:id="rId8"/>
    <p:sldId id="356" r:id="rId9"/>
    <p:sldId id="346" r:id="rId10"/>
    <p:sldId id="347" r:id="rId11"/>
    <p:sldId id="271" r:id="rId12"/>
    <p:sldId id="316" r:id="rId13"/>
    <p:sldId id="298" r:id="rId14"/>
    <p:sldId id="300" r:id="rId15"/>
    <p:sldId id="348" r:id="rId16"/>
    <p:sldId id="349" r:id="rId17"/>
    <p:sldId id="350" r:id="rId18"/>
    <p:sldId id="264" r:id="rId19"/>
    <p:sldId id="342" r:id="rId20"/>
    <p:sldId id="265" r:id="rId21"/>
    <p:sldId id="337" r:id="rId22"/>
    <p:sldId id="338" r:id="rId23"/>
    <p:sldId id="340" r:id="rId24"/>
    <p:sldId id="332" r:id="rId25"/>
    <p:sldId id="362" r:id="rId26"/>
    <p:sldId id="293" r:id="rId27"/>
    <p:sldId id="343" r:id="rId28"/>
    <p:sldId id="273" r:id="rId29"/>
    <p:sldId id="361" r:id="rId30"/>
    <p:sldId id="278" r:id="rId31"/>
    <p:sldId id="279" r:id="rId32"/>
    <p:sldId id="280" r:id="rId33"/>
    <p:sldId id="281" r:id="rId34"/>
    <p:sldId id="282" r:id="rId35"/>
    <p:sldId id="283" r:id="rId36"/>
    <p:sldId id="284" r:id="rId37"/>
    <p:sldId id="285" r:id="rId38"/>
    <p:sldId id="286" r:id="rId39"/>
    <p:sldId id="294" r:id="rId40"/>
    <p:sldId id="301" r:id="rId41"/>
    <p:sldId id="302" r:id="rId42"/>
    <p:sldId id="303" r:id="rId43"/>
    <p:sldId id="304" r:id="rId44"/>
    <p:sldId id="305" r:id="rId45"/>
    <p:sldId id="352" r:id="rId46"/>
    <p:sldId id="353" r:id="rId47"/>
    <p:sldId id="354" r:id="rId48"/>
    <p:sldId id="355" r:id="rId49"/>
    <p:sldId id="297" r:id="rId50"/>
    <p:sldId id="307" r:id="rId51"/>
    <p:sldId id="317" r:id="rId52"/>
    <p:sldId id="308" r:id="rId53"/>
    <p:sldId id="309" r:id="rId54"/>
    <p:sldId id="310" r:id="rId55"/>
    <p:sldId id="312" r:id="rId56"/>
    <p:sldId id="313" r:id="rId57"/>
    <p:sldId id="314" r:id="rId58"/>
    <p:sldId id="311" r:id="rId59"/>
    <p:sldId id="306" r:id="rId60"/>
    <p:sldId id="29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577" autoAdjust="0"/>
  </p:normalViewPr>
  <p:slideViewPr>
    <p:cSldViewPr snapToGrid="0">
      <p:cViewPr varScale="1">
        <p:scale>
          <a:sx n="71" d="100"/>
          <a:sy n="71" d="100"/>
        </p:scale>
        <p:origin x="28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30</a:t>
            </a:fld>
            <a:endParaRPr lang="en-US"/>
          </a:p>
        </p:txBody>
      </p:sp>
    </p:spTree>
    <p:extLst>
      <p:ext uri="{BB962C8B-B14F-4D97-AF65-F5344CB8AC3E}">
        <p14:creationId xmlns:p14="http://schemas.microsoft.com/office/powerpoint/2010/main" val="885079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9/29/2020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Just-in-time_compiliation" TargetMode="External"/><Relationship Id="rId2" Type="http://schemas.openxmlformats.org/officeDocument/2006/relationships/hyperlink" Target="https://en.wikipedia.org/wiki/Bytecod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educba.com/javafx-applications/" TargetMode="External"/><Relationship Id="rId2" Type="http://schemas.openxmlformats.org/officeDocument/2006/relationships/hyperlink" Target="https://www.educba.com/jre-vs-jvm/" TargetMode="External"/><Relationship Id="rId1" Type="http://schemas.openxmlformats.org/officeDocument/2006/relationships/slideLayout" Target="../slideLayouts/slideLayout7.xml"/><Relationship Id="rId6" Type="http://schemas.openxmlformats.org/officeDocument/2006/relationships/hyperlink" Target="https://www.educba.com/what-is-xml/" TargetMode="External"/><Relationship Id="rId5" Type="http://schemas.openxmlformats.org/officeDocument/2006/relationships/hyperlink" Target="https://www.educba.com/java-commands/" TargetMode="External"/><Relationship Id="rId4" Type="http://schemas.openxmlformats.org/officeDocument/2006/relationships/hyperlink" Target="https://www.educba.com/what-is-heap-memor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Parity_b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differencebetween.net/business/difference-between-absolute-and-comparative-advantag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smtClean="0"/>
              <a:t>Object Oriented Programming </a:t>
            </a:r>
            <a:br>
              <a:rPr lang="en-US" dirty="0" smtClean="0"/>
            </a:br>
            <a:r>
              <a:rPr lang="en-US" dirty="0" smtClean="0"/>
              <a:t>in </a:t>
            </a:r>
            <a:br>
              <a:rPr lang="en-US" dirty="0" smtClean="0"/>
            </a:br>
            <a:r>
              <a:rPr lang="en-US" dirty="0" smtClean="0"/>
              <a:t>JAVA</a:t>
            </a:r>
            <a:endParaRPr lang="en-US" dirty="0"/>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sz="5400" b="1" dirty="0" smtClean="0"/>
              <a:t> (</a:t>
            </a:r>
            <a:r>
              <a:rPr lang="en-US" sz="4800" b="1" dirty="0" smtClean="0"/>
              <a:t>Practical#01</a:t>
            </a:r>
            <a:r>
              <a:rPr lang="en-US" sz="5400" b="1" dirty="0" smtClean="0"/>
              <a:t>)</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838080" y="1825560"/>
            <a:ext cx="10515240" cy="4350960"/>
          </a:xfrm>
          <a:prstGeom prst="rect">
            <a:avLst/>
          </a:prstGeom>
        </p:spPr>
        <p:txBody>
          <a:bodyPr/>
          <a:lstStyle/>
          <a:p>
            <a:endParaRPr dirty="0"/>
          </a:p>
        </p:txBody>
      </p:sp>
      <p:pic>
        <p:nvPicPr>
          <p:cNvPr id="1026" name="Picture 2" descr="https://qph.ec.quoracdn.net/main-qimg-7d6340ea0e1b394815fe8380fec4f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040"/>
            <a:ext cx="10475259" cy="3642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9396" y="3740185"/>
            <a:ext cx="11546781" cy="2862322"/>
          </a:xfrm>
          <a:prstGeom prst="rect">
            <a:avLst/>
          </a:prstGeom>
        </p:spPr>
        <p:txBody>
          <a:bodyPr wrap="square">
            <a:spAutoFit/>
          </a:bodyPr>
          <a:lstStyle/>
          <a:p>
            <a:pPr algn="just"/>
            <a:r>
              <a:rPr lang="en-US" sz="2000" dirty="0" err="1">
                <a:solidFill>
                  <a:srgbClr val="000000"/>
                </a:solidFill>
                <a:latin typeface="Times New Roman" panose="02020603050405020304" pitchFamily="18" charset="0"/>
                <a:cs typeface="Times New Roman" panose="02020603050405020304" pitchFamily="18" charset="0"/>
              </a:rPr>
              <a:t>System.out.println</a:t>
            </a:r>
            <a:r>
              <a:rPr lang="en-US" sz="2000" dirty="0">
                <a:solidFill>
                  <a:srgbClr val="000000"/>
                </a:solidFill>
                <a:latin typeface="Times New Roman" panose="02020603050405020304" pitchFamily="18" charset="0"/>
                <a:cs typeface="Times New Roman" panose="02020603050405020304" pitchFamily="18" charset="0"/>
              </a:rPr>
              <a:t> is a Java statement that prints the argument passed, into the </a:t>
            </a:r>
            <a:r>
              <a:rPr lang="en-US" sz="2000" b="1" dirty="0" err="1">
                <a:solidFill>
                  <a:srgbClr val="000000"/>
                </a:solidFill>
                <a:latin typeface="Times New Roman" panose="02020603050405020304" pitchFamily="18" charset="0"/>
                <a:cs typeface="Times New Roman" panose="02020603050405020304" pitchFamily="18" charset="0"/>
              </a:rPr>
              <a:t>System.out</a:t>
            </a:r>
            <a:r>
              <a:rPr lang="en-US" sz="2000" dirty="0">
                <a:solidFill>
                  <a:srgbClr val="000000"/>
                </a:solidFill>
                <a:latin typeface="Times New Roman" panose="02020603050405020304" pitchFamily="18" charset="0"/>
                <a:cs typeface="Times New Roman" panose="02020603050405020304" pitchFamily="18" charset="0"/>
              </a:rPr>
              <a:t> which is generally </a:t>
            </a:r>
            <a:r>
              <a:rPr lang="en-US" sz="2000" dirty="0" err="1">
                <a:solidFill>
                  <a:srgbClr val="000000"/>
                </a:solidFill>
                <a:latin typeface="Times New Roman" panose="02020603050405020304" pitchFamily="18" charset="0"/>
                <a:cs typeface="Times New Roman" panose="02020603050405020304" pitchFamily="18" charset="0"/>
              </a:rPr>
              <a:t>stdout</a:t>
            </a:r>
            <a:r>
              <a:rPr lang="en-US" sz="2000" dirty="0">
                <a:solidFill>
                  <a:srgbClr val="000000"/>
                </a:solidFill>
                <a:latin typeface="Times New Roman" panose="02020603050405020304" pitchFamily="18" charset="0"/>
                <a:cs typeface="Times New Roman" panose="02020603050405020304" pitchFamily="18" charset="0"/>
              </a:rPr>
              <a:t>.</a:t>
            </a:r>
          </a:p>
          <a:p>
            <a:pPr>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System is a Class</a:t>
            </a:r>
          </a:p>
          <a:p>
            <a:pPr>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out is </a:t>
            </a:r>
            <a:r>
              <a:rPr lang="en-US" sz="2000" dirty="0" smtClean="0">
                <a:solidFill>
                  <a:srgbClr val="000000"/>
                </a:solidFill>
                <a:latin typeface="Times New Roman" panose="02020603050405020304" pitchFamily="18" charset="0"/>
                <a:cs typeface="Times New Roman" panose="02020603050405020304" pitchFamily="18" charset="0"/>
              </a:rPr>
              <a:t>an object</a:t>
            </a:r>
            <a:endParaRPr lang="en-US" sz="2000" dirty="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lang="en-US" sz="2000" dirty="0" err="1">
                <a:solidFill>
                  <a:srgbClr val="000000"/>
                </a:solidFill>
                <a:latin typeface="Times New Roman" panose="02020603050405020304" pitchFamily="18" charset="0"/>
                <a:cs typeface="Times New Roman" panose="02020603050405020304" pitchFamily="18" charset="0"/>
              </a:rPr>
              <a:t>println</a:t>
            </a:r>
            <a:r>
              <a:rPr lang="en-US" sz="2000" dirty="0">
                <a:solidFill>
                  <a:srgbClr val="000000"/>
                </a:solidFill>
                <a:latin typeface="Times New Roman" panose="02020603050405020304" pitchFamily="18" charset="0"/>
                <a:cs typeface="Times New Roman" panose="02020603050405020304" pitchFamily="18" charset="0"/>
              </a:rPr>
              <a:t>() is a method</a:t>
            </a:r>
          </a:p>
          <a:p>
            <a:pPr algn="just"/>
            <a:r>
              <a:rPr lang="en-US" sz="2000" dirty="0">
                <a:solidFill>
                  <a:srgbClr val="000000"/>
                </a:solidFill>
                <a:latin typeface="Times New Roman" panose="02020603050405020304" pitchFamily="18" charset="0"/>
                <a:cs typeface="Times New Roman" panose="02020603050405020304" pitchFamily="18" charset="0"/>
              </a:rPr>
              <a:t>System is a class in the </a:t>
            </a:r>
            <a:r>
              <a:rPr lang="en-US" sz="2000" b="1" dirty="0" err="1">
                <a:solidFill>
                  <a:srgbClr val="000000"/>
                </a:solidFill>
                <a:latin typeface="Times New Roman" panose="02020603050405020304" pitchFamily="18" charset="0"/>
                <a:cs typeface="Times New Roman" panose="02020603050405020304" pitchFamily="18" charset="0"/>
              </a:rPr>
              <a:t>java.lang</a:t>
            </a:r>
            <a:r>
              <a:rPr lang="en-US" sz="2000" b="1" dirty="0">
                <a:solidFill>
                  <a:srgbClr val="000000"/>
                </a:solidFill>
                <a:latin typeface="Times New Roman" panose="02020603050405020304" pitchFamily="18" charset="0"/>
                <a:cs typeface="Times New Roman" panose="02020603050405020304" pitchFamily="18" charset="0"/>
              </a:rPr>
              <a:t> package</a:t>
            </a:r>
            <a:r>
              <a:rPr lang="en-US" sz="2000" dirty="0">
                <a:solidFill>
                  <a:srgbClr val="000000"/>
                </a:solidFill>
                <a:latin typeface="Times New Roman" panose="02020603050405020304" pitchFamily="18" charset="0"/>
                <a:cs typeface="Times New Roman" panose="02020603050405020304" pitchFamily="18" charset="0"/>
              </a:rPr>
              <a:t> . The out is a static member of the System class, and is an instance </a:t>
            </a:r>
            <a:r>
              <a:rPr lang="en-US" sz="2000" dirty="0" smtClean="0">
                <a:solidFill>
                  <a:srgbClr val="000000"/>
                </a:solidFill>
                <a:latin typeface="Times New Roman" panose="02020603050405020304" pitchFamily="18" charset="0"/>
                <a:cs typeface="Times New Roman" panose="02020603050405020304" pitchFamily="18" charset="0"/>
              </a:rPr>
              <a:t>of </a:t>
            </a:r>
            <a:r>
              <a:rPr lang="en-US" sz="2000" b="1" dirty="0" err="1" smtClean="0">
                <a:solidFill>
                  <a:srgbClr val="000000"/>
                </a:solidFill>
                <a:latin typeface="Times New Roman" panose="02020603050405020304" pitchFamily="18" charset="0"/>
                <a:cs typeface="Times New Roman" panose="02020603050405020304" pitchFamily="18" charset="0"/>
              </a:rPr>
              <a:t>java.io.PrintStream</a:t>
            </a:r>
            <a:r>
              <a:rPr lang="en-US" sz="2000" dirty="0">
                <a:solidFill>
                  <a:srgbClr val="000000"/>
                </a:solidFill>
                <a:latin typeface="Times New Roman" panose="02020603050405020304" pitchFamily="18" charset="0"/>
                <a:cs typeface="Times New Roman" panose="02020603050405020304" pitchFamily="18" charset="0"/>
              </a:rPr>
              <a:t> . The </a:t>
            </a:r>
            <a:r>
              <a:rPr lang="en-US" sz="2000" dirty="0" err="1">
                <a:solidFill>
                  <a:srgbClr val="000000"/>
                </a:solidFill>
                <a:latin typeface="Times New Roman" panose="02020603050405020304" pitchFamily="18" charset="0"/>
                <a:cs typeface="Times New Roman" panose="02020603050405020304" pitchFamily="18" charset="0"/>
              </a:rPr>
              <a:t>println</a:t>
            </a:r>
            <a:r>
              <a:rPr lang="en-US" sz="2000" dirty="0">
                <a:solidFill>
                  <a:srgbClr val="000000"/>
                </a:solidFill>
                <a:latin typeface="Times New Roman" panose="02020603050405020304" pitchFamily="18" charset="0"/>
                <a:cs typeface="Times New Roman" panose="02020603050405020304" pitchFamily="18" charset="0"/>
              </a:rPr>
              <a:t> is a method of </a:t>
            </a:r>
            <a:r>
              <a:rPr lang="en-US" sz="2000" dirty="0" err="1">
                <a:solidFill>
                  <a:srgbClr val="000000"/>
                </a:solidFill>
                <a:latin typeface="Times New Roman" panose="02020603050405020304" pitchFamily="18" charset="0"/>
                <a:cs typeface="Times New Roman" panose="02020603050405020304" pitchFamily="18" charset="0"/>
              </a:rPr>
              <a:t>java.io.PrintStream</a:t>
            </a:r>
            <a:r>
              <a:rPr lang="en-US" sz="2000" dirty="0">
                <a:solidFill>
                  <a:srgbClr val="000000"/>
                </a:solidFill>
                <a:latin typeface="Times New Roman" panose="02020603050405020304" pitchFamily="18" charset="0"/>
                <a:cs typeface="Times New Roman" panose="02020603050405020304" pitchFamily="18" charset="0"/>
              </a:rPr>
              <a:t>. This method is overloaded to print message to output destination, which is typically a console or file</a:t>
            </a:r>
            <a:r>
              <a:rPr lang="en-US" sz="2000" dirty="0" smtClean="0">
                <a:solidFill>
                  <a:srgbClr val="000000"/>
                </a:solidFill>
                <a:latin typeface="Times New Roman" panose="02020603050405020304" pitchFamily="18" charset="0"/>
                <a:cs typeface="Times New Roman" panose="02020603050405020304" pitchFamily="18" charset="0"/>
              </a:rPr>
              <a:t>. the </a:t>
            </a:r>
            <a:r>
              <a:rPr lang="en-US" sz="2000" dirty="0">
                <a:solidFill>
                  <a:srgbClr val="000000"/>
                </a:solidFill>
                <a:latin typeface="Times New Roman" panose="02020603050405020304" pitchFamily="18" charset="0"/>
                <a:cs typeface="Times New Roman" panose="02020603050405020304" pitchFamily="18" charset="0"/>
              </a:rPr>
              <a:t>System class belongs to </a:t>
            </a:r>
            <a:r>
              <a:rPr lang="en-US" sz="2000" dirty="0" err="1">
                <a:solidFill>
                  <a:srgbClr val="000000"/>
                </a:solidFill>
                <a:latin typeface="Times New Roman" panose="02020603050405020304" pitchFamily="18" charset="0"/>
                <a:cs typeface="Times New Roman" panose="02020603050405020304" pitchFamily="18" charset="0"/>
              </a:rPr>
              <a:t>java.lang</a:t>
            </a:r>
            <a:r>
              <a:rPr lang="en-US" sz="2000" dirty="0">
                <a:solidFill>
                  <a:srgbClr val="000000"/>
                </a:solidFill>
                <a:latin typeface="Times New Roman" panose="02020603050405020304" pitchFamily="18" charset="0"/>
                <a:cs typeface="Times New Roman" panose="02020603050405020304" pitchFamily="18" charset="0"/>
              </a:rPr>
              <a:t> package</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5003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JDK</a:t>
            </a:r>
            <a:endParaRPr lang="en-US" b="1" dirty="0"/>
          </a:p>
        </p:txBody>
      </p:sp>
      <p:sp>
        <p:nvSpPr>
          <p:cNvPr id="3" name="Content Placeholder 2"/>
          <p:cNvSpPr>
            <a:spLocks noGrp="1"/>
          </p:cNvSpPr>
          <p:nvPr>
            <p:ph idx="1"/>
          </p:nvPr>
        </p:nvSpPr>
        <p:spPr>
          <a:xfrm>
            <a:off x="0" y="2348005"/>
            <a:ext cx="12192000" cy="4509995"/>
          </a:xfrm>
        </p:spPr>
        <p:txBody>
          <a:bodyPr>
            <a:normAutofit/>
          </a:bodyPr>
          <a:lstStyle/>
          <a:p>
            <a:pPr lvl="1"/>
            <a:r>
              <a:rPr lang="en-US" sz="2000" dirty="0" err="1" smtClean="0"/>
              <a:t>Javac</a:t>
            </a:r>
            <a:r>
              <a:rPr lang="en-US" sz="2000" dirty="0" smtClean="0"/>
              <a:t> The name of Java compile is</a:t>
            </a:r>
            <a:r>
              <a:rPr lang="en-US" sz="2000" b="1" dirty="0" smtClean="0"/>
              <a:t> </a:t>
            </a:r>
            <a:r>
              <a:rPr lang="en-US" sz="2000" b="1" dirty="0" err="1" smtClean="0"/>
              <a:t>Javac</a:t>
            </a:r>
            <a:endParaRPr lang="en-US" sz="2000" b="1" dirty="0" smtClean="0"/>
          </a:p>
          <a:p>
            <a:pPr lvl="2"/>
            <a:r>
              <a:rPr lang="en-US" sz="1900" b="1" dirty="0" smtClean="0"/>
              <a:t>The Java Language Compiler </a:t>
            </a:r>
            <a:r>
              <a:rPr lang="en-US" sz="1900" dirty="0" smtClean="0"/>
              <a:t>compiles programs written in the Java Programming language.</a:t>
            </a:r>
          </a:p>
          <a:p>
            <a:pPr lvl="2"/>
            <a:r>
              <a:rPr lang="en-US" sz="1900" dirty="0"/>
              <a:t>Translates Java source code into Bytecodes</a:t>
            </a:r>
            <a:r>
              <a:rPr lang="en-US" sz="1900" dirty="0" smtClean="0"/>
              <a:t>.</a:t>
            </a:r>
          </a:p>
          <a:p>
            <a:pPr lvl="2"/>
            <a:r>
              <a:rPr lang="en-US" sz="1900" dirty="0"/>
              <a:t>Produces or creates   </a:t>
            </a:r>
            <a:r>
              <a:rPr lang="en-US" sz="1900" b="1" dirty="0"/>
              <a:t>.class containing </a:t>
            </a:r>
            <a:r>
              <a:rPr lang="en-US" sz="1900" b="1" dirty="0" smtClean="0"/>
              <a:t>bytecodes</a:t>
            </a:r>
          </a:p>
          <a:p>
            <a:pPr lvl="2"/>
            <a:r>
              <a:rPr lang="en-US" sz="1900" dirty="0"/>
              <a:t>Java language Complier compiles java programs into platform independent bytecode</a:t>
            </a:r>
            <a:r>
              <a:rPr lang="en-US" sz="1900" dirty="0" smtClean="0"/>
              <a:t>.</a:t>
            </a:r>
          </a:p>
          <a:p>
            <a:pPr lvl="2"/>
            <a:r>
              <a:rPr lang="en-US" sz="1900" b="1" dirty="0" smtClean="0"/>
              <a:t>.class file contains bytecodes or Containing </a:t>
            </a:r>
            <a:r>
              <a:rPr lang="en-US" sz="1900" b="1" dirty="0"/>
              <a:t>compiled version of the </a:t>
            </a:r>
            <a:r>
              <a:rPr lang="en-US" sz="1900" b="1" dirty="0" smtClean="0"/>
              <a:t>program</a:t>
            </a:r>
          </a:p>
          <a:p>
            <a:pPr lvl="2"/>
            <a:endParaRPr lang="en-US" sz="1800" dirty="0" smtClean="0"/>
          </a:p>
          <a:p>
            <a:pPr lvl="2"/>
            <a:r>
              <a:rPr lang="en-US" sz="2800" dirty="0" smtClean="0"/>
              <a:t>javac </a:t>
            </a:r>
            <a:r>
              <a:rPr lang="en-US" sz="2800" i="1" dirty="0" smtClean="0"/>
              <a:t>MyProgram.java</a:t>
            </a:r>
            <a:endParaRPr lang="en-US" sz="2800" dirty="0" smtClean="0"/>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JDK</a:t>
            </a:r>
            <a:endParaRPr lang="en-US" b="1" dirty="0"/>
          </a:p>
        </p:txBody>
      </p:sp>
      <p:sp>
        <p:nvSpPr>
          <p:cNvPr id="3" name="Content Placeholder 2"/>
          <p:cNvSpPr>
            <a:spLocks noGrp="1"/>
          </p:cNvSpPr>
          <p:nvPr>
            <p:ph idx="1"/>
          </p:nvPr>
        </p:nvSpPr>
        <p:spPr>
          <a:xfrm>
            <a:off x="1047377" y="2348005"/>
            <a:ext cx="10974294" cy="4509995"/>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Java compiler </a:t>
            </a:r>
            <a:r>
              <a:rPr lang="en-US" sz="2400" dirty="0">
                <a:latin typeface="Times New Roman" panose="02020603050405020304" pitchFamily="18" charset="0"/>
                <a:cs typeface="Times New Roman" panose="02020603050405020304" pitchFamily="18" charset="0"/>
              </a:rPr>
              <a:t>converts the Java source code that you write into a binary program consisting of </a:t>
            </a:r>
            <a:r>
              <a:rPr lang="en-US" sz="2400" b="1" dirty="0">
                <a:latin typeface="Times New Roman" panose="02020603050405020304" pitchFamily="18" charset="0"/>
                <a:cs typeface="Times New Roman" panose="02020603050405020304" pitchFamily="18" charset="0"/>
              </a:rPr>
              <a:t>bytecodes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Bytecodes are the  Platform independent instructions for the Java Virtual Machine. When you execute a Java program</a:t>
            </a: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program called the </a:t>
            </a:r>
            <a:r>
              <a:rPr lang="en-US" sz="2400" b="1" dirty="0">
                <a:latin typeface="Times New Roman" panose="02020603050405020304" pitchFamily="18" charset="0"/>
                <a:cs typeface="Times New Roman" panose="02020603050405020304" pitchFamily="18" charset="0"/>
              </a:rPr>
              <a:t>Java interpreter </a:t>
            </a:r>
            <a:r>
              <a:rPr lang="en-US" sz="2400" dirty="0">
                <a:latin typeface="Times New Roman" panose="02020603050405020304" pitchFamily="18" charset="0"/>
                <a:cs typeface="Times New Roman" panose="02020603050405020304" pitchFamily="18" charset="0"/>
              </a:rPr>
              <a:t>inspects and </a:t>
            </a:r>
            <a:r>
              <a:rPr lang="en-US" sz="2400" dirty="0" smtClean="0">
                <a:latin typeface="Times New Roman" panose="02020603050405020304" pitchFamily="18" charset="0"/>
                <a:cs typeface="Times New Roman" panose="02020603050405020304" pitchFamily="18" charset="0"/>
              </a:rPr>
              <a:t>translates </a:t>
            </a:r>
            <a:r>
              <a:rPr lang="en-US" sz="2400" dirty="0">
                <a:latin typeface="Times New Roman" panose="02020603050405020304" pitchFamily="18" charset="0"/>
                <a:cs typeface="Times New Roman" panose="02020603050405020304" pitchFamily="18" charset="0"/>
              </a:rPr>
              <a:t>the bytecodes </a:t>
            </a:r>
            <a:r>
              <a:rPr lang="en-US" sz="2400" dirty="0" smtClean="0">
                <a:latin typeface="Times New Roman" panose="02020603050405020304" pitchFamily="18" charset="0"/>
                <a:cs typeface="Times New Roman" panose="02020603050405020304" pitchFamily="18" charset="0"/>
              </a:rPr>
              <a:t>then </a:t>
            </a:r>
            <a:r>
              <a:rPr lang="en-US" sz="2400" dirty="0">
                <a:latin typeface="Times New Roman" panose="02020603050405020304" pitchFamily="18" charset="0"/>
                <a:cs typeface="Times New Roman" panose="02020603050405020304" pitchFamily="18" charset="0"/>
              </a:rPr>
              <a:t>executes the actions that </a:t>
            </a:r>
            <a:r>
              <a:rPr lang="en-US" sz="2400" dirty="0" smtClean="0">
                <a:latin typeface="Times New Roman" panose="02020603050405020304" pitchFamily="18" charset="0"/>
                <a:cs typeface="Times New Roman" panose="02020603050405020304" pitchFamily="18" charset="0"/>
              </a:rPr>
              <a:t>the bytecodes </a:t>
            </a:r>
            <a:r>
              <a:rPr lang="en-US" sz="2400" dirty="0">
                <a:latin typeface="Times New Roman" panose="02020603050405020304" pitchFamily="18" charset="0"/>
                <a:cs typeface="Times New Roman" panose="02020603050405020304" pitchFamily="18" charset="0"/>
              </a:rPr>
              <a:t>specify within the Java Virtual Machine.</a:t>
            </a:r>
          </a:p>
        </p:txBody>
      </p:sp>
    </p:spTree>
    <p:extLst>
      <p:ext uri="{BB962C8B-B14F-4D97-AF65-F5344CB8AC3E}">
        <p14:creationId xmlns:p14="http://schemas.microsoft.com/office/powerpoint/2010/main" val="321197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Java Bytecode ?</a:t>
            </a:r>
            <a:endParaRPr lang="en-US" b="1" dirty="0"/>
          </a:p>
        </p:txBody>
      </p:sp>
      <p:sp>
        <p:nvSpPr>
          <p:cNvPr id="3" name="Content Placeholder 2"/>
          <p:cNvSpPr>
            <a:spLocks noGrp="1"/>
          </p:cNvSpPr>
          <p:nvPr>
            <p:ph idx="1"/>
          </p:nvPr>
        </p:nvSpPr>
        <p:spPr>
          <a:xfrm>
            <a:off x="899459" y="2348005"/>
            <a:ext cx="10678459" cy="4509995"/>
          </a:xfrm>
        </p:spPr>
        <p:txBody>
          <a:bodyPr>
            <a:normAutofit/>
          </a:bodyPr>
          <a:lstStyle/>
          <a:p>
            <a:pPr lvl="1"/>
            <a:r>
              <a:rPr lang="en-US" sz="2800" dirty="0" smtClean="0">
                <a:latin typeface="Times New Roman" panose="02020603050405020304" pitchFamily="18" charset="0"/>
                <a:cs typeface="Times New Roman" panose="02020603050405020304" pitchFamily="18" charset="0"/>
              </a:rPr>
              <a:t>Bytecodes: is </a:t>
            </a:r>
            <a:r>
              <a:rPr lang="en-US" sz="2800" dirty="0">
                <a:latin typeface="Times New Roman" panose="02020603050405020304" pitchFamily="18" charset="0"/>
                <a:cs typeface="Times New Roman" panose="02020603050405020304" pitchFamily="18" charset="0"/>
              </a:rPr>
              <a:t>the result of compiling source code written in </a:t>
            </a:r>
            <a:r>
              <a:rPr lang="en-US" sz="2800" dirty="0" smtClean="0">
                <a:latin typeface="Times New Roman" panose="02020603050405020304" pitchFamily="18" charset="0"/>
                <a:cs typeface="Times New Roman" panose="02020603050405020304" pitchFamily="18" charset="0"/>
              </a:rPr>
              <a:t>java language. </a:t>
            </a:r>
            <a:r>
              <a:rPr lang="en-US" sz="2800" dirty="0">
                <a:latin typeface="Times New Roman" panose="02020603050405020304" pitchFamily="18" charset="0"/>
                <a:cs typeface="Times New Roman" panose="02020603050405020304" pitchFamily="18" charset="0"/>
              </a:rPr>
              <a:t>This bytecode can be run in any platform which has a Java installation in it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 We you compile a java program, the java complier (</a:t>
            </a:r>
            <a:r>
              <a:rPr lang="en-US" sz="2800" dirty="0" err="1" smtClean="0">
                <a:latin typeface="Times New Roman" panose="02020603050405020304" pitchFamily="18" charset="0"/>
                <a:cs typeface="Times New Roman" panose="02020603050405020304" pitchFamily="18" charset="0"/>
              </a:rPr>
              <a:t>javac</a:t>
            </a:r>
            <a:r>
              <a:rPr lang="en-US" sz="2800" dirty="0" smtClean="0">
                <a:latin typeface="Times New Roman" panose="02020603050405020304" pitchFamily="18" charset="0"/>
                <a:cs typeface="Times New Roman" panose="02020603050405020304" pitchFamily="18" charset="0"/>
              </a:rPr>
              <a:t>) creates a </a:t>
            </a:r>
            <a:r>
              <a:rPr lang="en-US" sz="2800" b="1" dirty="0" smtClean="0">
                <a:latin typeface="Times New Roman" panose="02020603050405020304" pitchFamily="18" charset="0"/>
                <a:cs typeface="Times New Roman" panose="02020603050405020304" pitchFamily="18" charset="0"/>
              </a:rPr>
              <a:t>.class file, that contains bytecodes. </a:t>
            </a:r>
          </a:p>
          <a:p>
            <a:pPr lvl="1"/>
            <a:r>
              <a:rPr lang="en-US" sz="2800" dirty="0">
                <a:latin typeface="Times New Roman" panose="02020603050405020304" pitchFamily="18" charset="0"/>
                <a:cs typeface="Times New Roman" panose="02020603050405020304" pitchFamily="18" charset="0"/>
              </a:rPr>
              <a:t>Upon compile, the Java source code is converted into the .class bytecode</a:t>
            </a:r>
            <a:r>
              <a:rPr lang="en-US" sz="2800"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marL="457200" lvl="1" indent="0">
              <a:buNone/>
            </a:pPr>
            <a:r>
              <a:rPr lang="en-US" sz="2800" dirty="0" smtClean="0">
                <a:latin typeface="Times New Roman" panose="02020603050405020304" pitchFamily="18" charset="0"/>
                <a:cs typeface="Times New Roman" panose="02020603050405020304" pitchFamily="18" charset="0"/>
              </a:rPr>
              <a:t>Bytecodes are the  </a:t>
            </a:r>
            <a:r>
              <a:rPr lang="en-US" sz="2800" dirty="0">
                <a:latin typeface="Times New Roman" panose="02020603050405020304" pitchFamily="18" charset="0"/>
                <a:cs typeface="Times New Roman" panose="02020603050405020304" pitchFamily="18" charset="0"/>
              </a:rPr>
              <a:t>Platform independent instructions or portable </a:t>
            </a:r>
            <a:r>
              <a:rPr lang="en-US" sz="2800" dirty="0" smtClean="0">
                <a:latin typeface="Times New Roman" panose="02020603050405020304" pitchFamily="18" charset="0"/>
                <a:cs typeface="Times New Roman" panose="02020603050405020304" pitchFamily="18" charset="0"/>
              </a:rPr>
              <a:t>instructions.</a:t>
            </a:r>
            <a:endParaRPr lang="en-US" sz="2800" dirty="0">
              <a:latin typeface="Times New Roman" panose="02020603050405020304" pitchFamily="18" charset="0"/>
              <a:cs typeface="Times New Roman" panose="02020603050405020304" pitchFamily="18" charset="0"/>
            </a:endParaRPr>
          </a:p>
          <a:p>
            <a:pPr marL="0" indent="0">
              <a:buNone/>
            </a:pPr>
            <a:endParaRPr lang="en-US" dirty="0"/>
          </a:p>
          <a:p>
            <a:pPr marL="457200" lvl="1" indent="0">
              <a:buNone/>
            </a:pPr>
            <a:endParaRPr lang="en-US" sz="2800" b="1" dirty="0" smtClean="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389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622928" y="776694"/>
            <a:ext cx="10515240" cy="4350960"/>
          </a:xfrm>
          <a:prstGeom prst="rect">
            <a:avLst/>
          </a:prstGeom>
        </p:spPr>
        <p:txBody>
          <a:bodyPr/>
          <a:lstStyle/>
          <a:p>
            <a:r>
              <a:rPr lang="en-US" sz="3600" dirty="0">
                <a:latin typeface="Times New Roman" panose="02020603050405020304" pitchFamily="18" charset="0"/>
                <a:cs typeface="Times New Roman" panose="02020603050405020304" pitchFamily="18" charset="0"/>
              </a:rPr>
              <a:t>The Java bytecode is not completely compiled, but rather just an intermediate code sitting in the middle because it still has to be interpreted and executed by the JVM installed on the specific platform such as Windows, Mac or Linux.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r>
              <a:rPr lang="en-US" sz="3600" dirty="0"/>
              <a:t>https://en.wikipedia.org/wiki/Java_bytecode</a:t>
            </a:r>
          </a:p>
          <a:p>
            <a:r>
              <a:rPr lang="en-US" sz="3600" dirty="0"/>
              <a:t/>
            </a:r>
            <a:br>
              <a:rPr lang="en-US" sz="3600" dirty="0"/>
            </a:br>
            <a:endParaRPr lang="en-US" sz="3600" dirty="0" smtClean="0">
              <a:solidFill>
                <a:srgbClr val="000000"/>
              </a:solidFill>
              <a:latin typeface="Calibri"/>
            </a:endParaRPr>
          </a:p>
        </p:txBody>
      </p:sp>
    </p:spTree>
    <p:extLst>
      <p:ext uri="{BB962C8B-B14F-4D97-AF65-F5344CB8AC3E}">
        <p14:creationId xmlns:p14="http://schemas.microsoft.com/office/powerpoint/2010/main" val="1557893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53" y="418455"/>
            <a:ext cx="10412505" cy="4059060"/>
          </a:xfrm>
          <a:prstGeom prst="rect">
            <a:avLst/>
          </a:prstGeom>
        </p:spPr>
        <p:txBody>
          <a:bodyPr wrap="square">
            <a:spAutoFit/>
          </a:bodyPr>
          <a:lstStyle/>
          <a:p>
            <a:pPr algn="just" fontAlgn="base">
              <a:lnSpc>
                <a:spcPct val="115000"/>
              </a:lnSpc>
              <a:spcAft>
                <a:spcPts val="1125"/>
              </a:spcAft>
            </a:pPr>
            <a:r>
              <a:rPr lang="en-US" sz="2400" b="1" kern="1800" dirty="0">
                <a:latin typeface="Times New Roman" panose="02020603050405020304" pitchFamily="18" charset="0"/>
                <a:ea typeface="Times New Roman" panose="02020603050405020304" pitchFamily="18" charset="0"/>
                <a:cs typeface="Arial" panose="020B0604020202020204" pitchFamily="34" charset="0"/>
              </a:rPr>
              <a:t>Compilation and Execution of a Java Program</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Bef>
                <a:spcPts val="600"/>
              </a:spcBef>
              <a:spcAft>
                <a:spcPts val="600"/>
              </a:spcAft>
            </a:pPr>
            <a:r>
              <a:rPr lang="en-US"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In Java, programs are not compiled into executable files; they are compiled into </a:t>
            </a:r>
            <a:r>
              <a:rPr lang="en-US" sz="2400" b="1" dirty="0">
                <a:solidFill>
                  <a:srgbClr val="663366"/>
                </a:solidFill>
                <a:latin typeface="Times New Roman" panose="02020603050405020304" pitchFamily="18" charset="0"/>
                <a:ea typeface="Times New Roman" panose="02020603050405020304" pitchFamily="18" charset="0"/>
                <a:cs typeface="Arial" panose="020B0604020202020204" pitchFamily="34" charset="0"/>
                <a:hlinkClick r:id="rId2" tooltip="w:Bytecode"/>
              </a:rPr>
              <a:t>bytecode</a:t>
            </a:r>
            <a:r>
              <a:rPr lang="en-US"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which the JVM (Java Virtual Machine) then executes. Java source code is compiled into bytecode when we use </a:t>
            </a:r>
            <a:r>
              <a:rPr lang="en-US" sz="2400" b="1"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the </a:t>
            </a:r>
            <a:r>
              <a:rPr lang="en-US" sz="2400" b="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javac</a:t>
            </a:r>
            <a:r>
              <a:rPr lang="en-US" sz="2400" b="1"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compiler</a:t>
            </a:r>
            <a:r>
              <a:rPr lang="en-US"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The bytecode gets saved on the disk with the file </a:t>
            </a:r>
            <a:r>
              <a:rPr lang="en-US" sz="2400" b="1"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extension </a:t>
            </a: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.class</a:t>
            </a:r>
            <a:r>
              <a:rPr lang="en-US"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When the program is to be run, the bytecode is converted, </a:t>
            </a:r>
            <a:r>
              <a:rPr lang="en-US" sz="2400" b="1"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using the </a:t>
            </a:r>
            <a:r>
              <a:rPr lang="en-US" sz="2400" b="1" dirty="0">
                <a:solidFill>
                  <a:srgbClr val="663366"/>
                </a:solidFill>
                <a:latin typeface="Times New Roman" panose="02020603050405020304" pitchFamily="18" charset="0"/>
                <a:ea typeface="Times New Roman" panose="02020603050405020304" pitchFamily="18" charset="0"/>
                <a:cs typeface="Arial" panose="020B0604020202020204" pitchFamily="34" charset="0"/>
                <a:hlinkClick r:id="rId3" tooltip="w:Just-in-time compiliation"/>
              </a:rPr>
              <a:t>just-in-time</a:t>
            </a:r>
            <a:r>
              <a:rPr lang="en-US" sz="2400" b="1"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(JIT) compiler</a:t>
            </a:r>
            <a:r>
              <a:rPr lang="en-US" sz="24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 The result is machine code which is then fed to the memory and is executed.</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9183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3" y="298774"/>
            <a:ext cx="10264589" cy="5740033"/>
          </a:xfrm>
          <a:prstGeom prst="rect">
            <a:avLst/>
          </a:prstGeom>
        </p:spPr>
        <p:txBody>
          <a:bodyPr wrap="square">
            <a:spAutoFit/>
          </a:bodyPr>
          <a:lstStyle/>
          <a:p>
            <a:pPr algn="just" fontAlgn="base">
              <a:lnSpc>
                <a:spcPct val="150000"/>
              </a:lnSpc>
            </a:pPr>
            <a:r>
              <a:rPr lang="en-US" b="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Compilation</a:t>
            </a:r>
            <a:endPar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First, the source ‘.java’ file is passed through the compiler, which then encodes the source code into a machine independent encoding, known as Bytecode</a:t>
            </a:r>
            <a:r>
              <a:rPr lang="en-US" dirty="0" smtClean="0">
                <a:latin typeface="Times New Roman" panose="02020603050405020304" pitchFamily="18" charset="0"/>
                <a:ea typeface="Calibri" panose="020F0502020204030204" pitchFamily="34" charset="0"/>
              </a:rPr>
              <a:t>.</a:t>
            </a:r>
          </a:p>
          <a:p>
            <a:pPr marL="342900" indent="-342900">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The content of each class contained in the source file is stored in a separate ‘.class’ file. While converting the source code into the bytecode, the compiler follows the following steps</a:t>
            </a:r>
            <a:r>
              <a:rPr lang="en-US" sz="2000" dirty="0" smtClean="0">
                <a:latin typeface="Times New Roman" panose="02020603050405020304" pitchFamily="18" charset="0"/>
                <a:ea typeface="Calibri" panose="020F0502020204030204" pitchFamily="34" charset="0"/>
              </a:rPr>
              <a:t>:</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ea typeface="Calibri" panose="020F0502020204030204" pitchFamily="34" charset="0"/>
            </a:endParaRPr>
          </a:p>
          <a:p>
            <a:pPr fontAlgn="base"/>
            <a:r>
              <a:rPr lang="en-US" sz="2000" b="1" dirty="0" smtClean="0">
                <a:latin typeface="Times New Roman" panose="02020603050405020304" pitchFamily="18" charset="0"/>
                <a:ea typeface="Calibri" panose="020F0502020204030204" pitchFamily="34" charset="0"/>
              </a:rPr>
              <a:t>Execution</a:t>
            </a:r>
          </a:p>
          <a:p>
            <a:pPr fontAlgn="base"/>
            <a:endParaRPr lang="en-US" sz="2000" b="1" dirty="0">
              <a:latin typeface="Times New Roman" panose="02020603050405020304" pitchFamily="18" charset="0"/>
              <a:ea typeface="Calibri" panose="020F0502020204030204" pitchFamily="34" charset="0"/>
            </a:endParaRPr>
          </a:p>
          <a:p>
            <a:pPr algn="just" fontAlgn="base">
              <a:lnSpc>
                <a:spcPct val="150000"/>
              </a:lnSpc>
            </a:pPr>
            <a:r>
              <a:rPr lang="en-US" sz="2000" dirty="0">
                <a:latin typeface="Times New Roman" panose="02020603050405020304" pitchFamily="18" charset="0"/>
                <a:ea typeface="Calibri" panose="020F0502020204030204" pitchFamily="34" charset="0"/>
              </a:rPr>
              <a:t>The class files generated by the compiler are independent of the machine or the OS, which allows them to be run on any system. To run, the main class file (the class that contains the method main) is passed to the JVM, and then goes through three main stages before the final machine code is executed. These stages are:</a:t>
            </a:r>
          </a:p>
          <a:p>
            <a:pPr algn="just">
              <a:lnSpc>
                <a:spcPct val="150000"/>
              </a:lnSpc>
            </a:pP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1597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34" y="0"/>
            <a:ext cx="9834283" cy="1841530"/>
          </a:xfrm>
          <a:prstGeom prst="rect">
            <a:avLst/>
          </a:prstGeom>
        </p:spPr>
        <p:txBody>
          <a:bodyPr wrap="square">
            <a:spAutoFit/>
          </a:bodyPr>
          <a:lstStyle/>
          <a:p>
            <a:pPr marL="228600" marR="228600" algn="just" fontAlgn="base">
              <a:lnSpc>
                <a:spcPct val="150000"/>
              </a:lnSpc>
              <a:spcBef>
                <a:spcPts val="0"/>
              </a:spcBef>
              <a:spcAft>
                <a:spcPts val="800"/>
              </a:spcAft>
            </a:pPr>
            <a:r>
              <a:rPr lang="en-US" b="1" dirty="0" smtClean="0">
                <a:latin typeface="Times New Roman" panose="02020603050405020304" pitchFamily="18" charset="0"/>
                <a:ea typeface="Calibri" panose="020F0502020204030204" pitchFamily="34" charset="0"/>
                <a:cs typeface="Arial" panose="020B0604020202020204" pitchFamily="34" charset="0"/>
              </a:rPr>
              <a:t>Class </a:t>
            </a:r>
            <a:r>
              <a:rPr lang="en-US" b="1" dirty="0">
                <a:latin typeface="Times New Roman" panose="02020603050405020304" pitchFamily="18" charset="0"/>
                <a:ea typeface="Calibri" panose="020F0502020204030204" pitchFamily="34" charset="0"/>
                <a:cs typeface="Arial" panose="020B0604020202020204" pitchFamily="34" charset="0"/>
              </a:rPr>
              <a:t>Loader</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latin typeface="Times New Roman" panose="02020603050405020304" pitchFamily="18" charset="0"/>
                <a:ea typeface="Calibri" panose="020F0502020204030204" pitchFamily="34" charset="0"/>
              </a:rPr>
              <a:t>The main class is loaded into the memory by passing its ‘.class’ file to the JVM</a:t>
            </a:r>
            <a:r>
              <a:rPr lang="en-US" sz="2000">
                <a:latin typeface="Times New Roman" panose="02020603050405020304" pitchFamily="18" charset="0"/>
                <a:ea typeface="Calibri" panose="020F0502020204030204" pitchFamily="34" charset="0"/>
              </a:rPr>
              <a:t>, </a:t>
            </a:r>
            <a:endParaRPr lang="en-US" sz="2000" smtClean="0">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000" dirty="0" smtClean="0">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
            </a:pPr>
            <a:r>
              <a:rPr lang="en-US" sz="2000" dirty="0" smtClean="0">
                <a:latin typeface="Times New Roman" panose="02020603050405020304" pitchFamily="18" charset="0"/>
                <a:ea typeface="Calibri" panose="020F0502020204030204" pitchFamily="34" charset="0"/>
              </a:rPr>
              <a:t>All </a:t>
            </a:r>
            <a:r>
              <a:rPr lang="en-US" sz="2000" dirty="0">
                <a:latin typeface="Times New Roman" panose="02020603050405020304" pitchFamily="18" charset="0"/>
                <a:ea typeface="Calibri" panose="020F0502020204030204" pitchFamily="34" charset="0"/>
              </a:rPr>
              <a:t>the other classes referenced in the program are loaded through the class loader.</a:t>
            </a:r>
            <a:br>
              <a:rPr lang="en-US" sz="2000" dirty="0">
                <a:latin typeface="Times New Roman" panose="02020603050405020304" pitchFamily="18" charset="0"/>
                <a:ea typeface="Calibri" panose="020F0502020204030204" pitchFamily="34" charset="0"/>
              </a:rPr>
            </a:br>
            <a:endParaRPr lang="en-US" sz="2000" dirty="0"/>
          </a:p>
        </p:txBody>
      </p:sp>
      <p:sp>
        <p:nvSpPr>
          <p:cNvPr id="3" name="Rectangle 2"/>
          <p:cNvSpPr/>
          <p:nvPr/>
        </p:nvSpPr>
        <p:spPr>
          <a:xfrm>
            <a:off x="0" y="2322199"/>
            <a:ext cx="12192000" cy="4062651"/>
          </a:xfrm>
          <a:prstGeom prst="rect">
            <a:avLst/>
          </a:prstGeom>
        </p:spPr>
        <p:txBody>
          <a:bodyPr wrap="square">
            <a:spAutoFit/>
          </a:bodyPr>
          <a:lstStyle/>
          <a:p>
            <a:pPr marL="228600" marR="228600" algn="just" fontAlgn="base">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Bytecode Verifier</a:t>
            </a: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marR="228600" algn="just" fontAlgn="base">
              <a:lnSpc>
                <a:spcPct val="150000"/>
              </a:lnSpc>
              <a:spcBef>
                <a:spcPts val="0"/>
              </a:spcBef>
              <a:spcAft>
                <a:spcPts val="1800"/>
              </a:spcAft>
            </a:pPr>
            <a:r>
              <a:rPr lang="en-US" dirty="0">
                <a:latin typeface="Times New Roman" panose="02020603050405020304" pitchFamily="18" charset="0"/>
                <a:ea typeface="Times New Roman" panose="02020603050405020304" pitchFamily="18" charset="0"/>
                <a:cs typeface="Arial" panose="020B0604020202020204" pitchFamily="34" charset="0"/>
              </a:rPr>
              <a:t>After the bytecode of a class is loaded by the class loader, it has to be inspected by the bytecode verifier, whose job is to check that the instructions don’t perform damaging actions. The following are some of the checks carried out: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22860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Variables are initialized before they are used.</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22860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Method calls match the types of object references.</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22860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Rules for accessing private data and methods are not violated.</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22860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Local variable accesses fall within the runtime stack.</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22860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The run time stack does not overflow.</a:t>
            </a:r>
            <a:endParaRPr lang="en-US" sz="1600" dirty="0">
              <a:latin typeface="Calibri" panose="020F0502020204030204" pitchFamily="34" charset="0"/>
              <a:ea typeface="Calibri" panose="020F0502020204030204" pitchFamily="34" charset="0"/>
              <a:cs typeface="Arial" panose="020B0604020202020204" pitchFamily="34" charset="0"/>
            </a:endParaRPr>
          </a:p>
          <a:p>
            <a:pPr marL="457200" marR="228600" algn="just" fontAlgn="base">
              <a:lnSpc>
                <a:spcPct val="150000"/>
              </a:lnSpc>
              <a:spcBef>
                <a:spcPts val="0"/>
              </a:spcBef>
              <a:spcAft>
                <a:spcPts val="750"/>
              </a:spcAft>
            </a:pPr>
            <a:r>
              <a:rPr lang="en-US" dirty="0">
                <a:latin typeface="Times New Roman" panose="02020603050405020304" pitchFamily="18" charset="0"/>
                <a:ea typeface="Times New Roman" panose="02020603050405020304" pitchFamily="18" charset="0"/>
                <a:cs typeface="Arial" panose="020B0604020202020204" pitchFamily="34" charset="0"/>
              </a:rPr>
              <a:t>If any of the above checks fails, the verifier doesn’t allow the class to be loaded.</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20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JDK</a:t>
            </a:r>
            <a:endParaRPr lang="en-US" b="1" dirty="0"/>
          </a:p>
        </p:txBody>
      </p:sp>
      <p:sp>
        <p:nvSpPr>
          <p:cNvPr id="3" name="Content Placeholder 2"/>
          <p:cNvSpPr>
            <a:spLocks noGrp="1"/>
          </p:cNvSpPr>
          <p:nvPr>
            <p:ph idx="1"/>
          </p:nvPr>
        </p:nvSpPr>
        <p:spPr>
          <a:xfrm>
            <a:off x="375028" y="2603500"/>
            <a:ext cx="11229784" cy="3416300"/>
          </a:xfrm>
        </p:spPr>
        <p:txBody>
          <a:bodyPr>
            <a:normAutofit/>
          </a:bodyPr>
          <a:lstStyle/>
          <a:p>
            <a:r>
              <a:rPr lang="en-US" sz="2800" b="1" dirty="0" smtClean="0">
                <a:latin typeface="Times New Roman" panose="02020603050405020304" pitchFamily="18" charset="0"/>
                <a:cs typeface="Times New Roman" panose="02020603050405020304" pitchFamily="18" charset="0"/>
              </a:rPr>
              <a:t>Java Virtual Machine (JVM)</a:t>
            </a:r>
            <a:r>
              <a:rPr lang="en-US" sz="2800" dirty="0" smtClean="0">
                <a:latin typeface="Times New Roman" panose="02020603050405020304" pitchFamily="18" charset="0"/>
                <a:cs typeface="Times New Roman" panose="02020603050405020304" pitchFamily="18" charset="0"/>
              </a:rPr>
              <a:t>: Is the engine that executes java bytecodes</a:t>
            </a:r>
          </a:p>
          <a:p>
            <a:pPr lvl="1"/>
            <a:r>
              <a:rPr lang="en-US" sz="2400" dirty="0">
                <a:latin typeface="Times New Roman" panose="02020603050405020304" pitchFamily="18" charset="0"/>
                <a:cs typeface="Times New Roman" panose="02020603050405020304" pitchFamily="18" charset="0"/>
              </a:rPr>
              <a:t>The JVM is part of the JDK. Java bytecode runs on the </a:t>
            </a:r>
            <a:r>
              <a:rPr lang="en-US" sz="2400" i="1" dirty="0">
                <a:latin typeface="Times New Roman" panose="02020603050405020304" pitchFamily="18" charset="0"/>
                <a:cs typeface="Times New Roman" panose="02020603050405020304" pitchFamily="18" charset="0"/>
              </a:rPr>
              <a:t>virtual </a:t>
            </a:r>
            <a:r>
              <a:rPr lang="en-US" sz="2400" i="1" dirty="0" smtClean="0">
                <a:latin typeface="Times New Roman" panose="02020603050405020304" pitchFamily="18" charset="0"/>
                <a:cs typeface="Times New Roman" panose="02020603050405020304" pitchFamily="18" charset="0"/>
              </a:rPr>
              <a:t>machine</a:t>
            </a:r>
          </a:p>
          <a:p>
            <a:pPr lvl="1"/>
            <a:r>
              <a:rPr lang="en-US" sz="2400" dirty="0" smtClean="0">
                <a:latin typeface="Times New Roman" panose="02020603050405020304" pitchFamily="18" charset="0"/>
                <a:cs typeface="Times New Roman" panose="02020603050405020304" pitchFamily="18" charset="0"/>
              </a:rPr>
              <a:t>JVM is a software converts the .class file containing bytecodes into specific platform such windows, </a:t>
            </a:r>
            <a:r>
              <a:rPr lang="en-US" sz="2400" dirty="0" err="1" smtClean="0">
                <a:latin typeface="Times New Roman" panose="02020603050405020304" pitchFamily="18" charset="0"/>
                <a:cs typeface="Times New Roman" panose="02020603050405020304" pitchFamily="18" charset="0"/>
              </a:rPr>
              <a:t>linux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solaris</a:t>
            </a:r>
            <a:r>
              <a:rPr lang="en-US" sz="2400" dirty="0" smtClean="0">
                <a:latin typeface="Times New Roman" panose="02020603050405020304" pitchFamily="18" charset="0"/>
                <a:cs typeface="Times New Roman" panose="02020603050405020304" pitchFamily="18" charset="0"/>
              </a:rPr>
              <a:t> etc. </a:t>
            </a:r>
          </a:p>
          <a:p>
            <a:pPr lvl="1"/>
            <a:r>
              <a:rPr lang="en-US" sz="2400" dirty="0" smtClean="0">
                <a:latin typeface="Times New Roman" panose="02020603050405020304" pitchFamily="18" charset="0"/>
                <a:cs typeface="Times New Roman" panose="02020603050405020304" pitchFamily="18" charset="0"/>
              </a:rPr>
              <a:t> execution environment for Java byte-code </a:t>
            </a:r>
          </a:p>
          <a:p>
            <a:pPr lvl="1"/>
            <a:r>
              <a:rPr lang="en-US" sz="2400" b="1" dirty="0" smtClean="0">
                <a:latin typeface="Times New Roman" panose="02020603050405020304" pitchFamily="18" charset="0"/>
                <a:cs typeface="Times New Roman" panose="02020603050405020304" pitchFamily="18" charset="0"/>
              </a:rPr>
              <a:t>Java</a:t>
            </a:r>
            <a:r>
              <a:rPr lang="en-US" sz="2400" dirty="0" smtClean="0">
                <a:latin typeface="Times New Roman" panose="02020603050405020304" pitchFamily="18" charset="0"/>
                <a:cs typeface="Times New Roman" panose="02020603050405020304" pitchFamily="18" charset="0"/>
              </a:rPr>
              <a:t> command is used to launch the JVM.</a:t>
            </a: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43" y="3792071"/>
            <a:ext cx="7974151" cy="2891117"/>
          </a:xfrm>
          <a:prstGeom prst="rect">
            <a:avLst/>
          </a:prstGeom>
        </p:spPr>
      </p:pic>
      <p:sp>
        <p:nvSpPr>
          <p:cNvPr id="3" name="Content Placeholder 2"/>
          <p:cNvSpPr txBox="1">
            <a:spLocks/>
          </p:cNvSpPr>
          <p:nvPr/>
        </p:nvSpPr>
        <p:spPr>
          <a:xfrm>
            <a:off x="146429" y="546100"/>
            <a:ext cx="11229784" cy="34163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fontAlgn="base"/>
            <a:endParaRPr lang="en-US" b="1" dirty="0" smtClean="0"/>
          </a:p>
          <a:p>
            <a:pPr algn="just" fontAlgn="base">
              <a:lnSpc>
                <a:spcPct val="150000"/>
              </a:lnSpc>
            </a:pPr>
            <a:r>
              <a:rPr lang="en-US" sz="2400" b="1" dirty="0" smtClean="0"/>
              <a:t>JVM</a:t>
            </a:r>
            <a:r>
              <a:rPr lang="en-US" sz="2400" dirty="0" smtClean="0"/>
              <a:t> – </a:t>
            </a:r>
            <a:r>
              <a:rPr lang="en-US" sz="2400" b="1" dirty="0" smtClean="0"/>
              <a:t>Java Virtual machine</a:t>
            </a:r>
            <a:r>
              <a:rPr lang="en-US" sz="2400" dirty="0" smtClean="0"/>
              <a:t>(JVM) is a very important part of both JDK and JRE because it is contained or inbuilt in both. Whatever Java program you run using JRE or JDK goes into JVM and JVM is responsible for </a:t>
            </a:r>
            <a:r>
              <a:rPr lang="en-US" sz="2400" b="1" dirty="0" smtClean="0"/>
              <a:t>executing the java program line by line</a:t>
            </a:r>
            <a:r>
              <a:rPr lang="en-US" sz="2400" dirty="0" smtClean="0"/>
              <a:t> hence it is also known as interpreter.</a:t>
            </a:r>
            <a:endParaRPr lang="en-US" sz="2000" dirty="0" smtClean="0"/>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7771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96047" y="438526"/>
            <a:ext cx="10799481" cy="51957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lvl="1" indent="-342900"/>
            <a:r>
              <a:rPr lang="en-US" sz="1800" b="1" dirty="0" smtClean="0"/>
              <a:t>Objective: Installation of JDK  and become familiar with basic java program structure, identifiers, primitive data types, Type Conversion and Casting .</a:t>
            </a:r>
          </a:p>
          <a:p>
            <a:pPr marL="342900" lvl="1" indent="-342900"/>
            <a:r>
              <a:rPr lang="en-US" sz="1800" b="1" dirty="0" smtClean="0"/>
              <a:t>Introduction to JDK:</a:t>
            </a:r>
            <a:endParaRPr lang="en-US" sz="1800" dirty="0" smtClean="0"/>
          </a:p>
          <a:p>
            <a:pPr algn="just"/>
            <a:r>
              <a:rPr lang="en-US" b="1" dirty="0"/>
              <a:t>The Java Development Kit (JDK)</a:t>
            </a:r>
            <a:r>
              <a:rPr lang="en-US" dirty="0"/>
              <a:t> is a software development environment used for developing Java applications and applets. </a:t>
            </a:r>
          </a:p>
          <a:p>
            <a:r>
              <a:rPr lang="en-US" altLang="en-US" sz="2400" dirty="0" smtClean="0">
                <a:solidFill>
                  <a:srgbClr val="333333"/>
                </a:solidFill>
                <a:latin typeface="Georgia" panose="02040502050405020303" pitchFamily="18" charset="0"/>
              </a:rPr>
              <a:t>Java Development Kit (JDK) is a package of software components that is used to develop Java based applications.</a:t>
            </a:r>
          </a:p>
          <a:p>
            <a:r>
              <a:rPr lang="en-US" sz="2000" dirty="0" smtClean="0"/>
              <a:t>Java </a:t>
            </a:r>
            <a:r>
              <a:rPr lang="en-US" sz="2000" dirty="0"/>
              <a:t>Development Kit (JDK) is comprised of the following basic components:</a:t>
            </a:r>
          </a:p>
          <a:p>
            <a:r>
              <a:rPr lang="en-US" sz="2400" b="1" dirty="0"/>
              <a:t>Java compiler  (</a:t>
            </a:r>
            <a:r>
              <a:rPr lang="en-US" sz="2400" b="1" dirty="0" err="1"/>
              <a:t>javac</a:t>
            </a:r>
            <a:r>
              <a:rPr lang="en-US" sz="2400" b="1" dirty="0"/>
              <a:t>)</a:t>
            </a:r>
          </a:p>
          <a:p>
            <a:r>
              <a:rPr lang="en-US" sz="2400" b="1" dirty="0"/>
              <a:t>Java Virtual Machine (JVM)</a:t>
            </a:r>
          </a:p>
          <a:p>
            <a:r>
              <a:rPr lang="en-US" sz="2400" b="1" dirty="0"/>
              <a:t>Java Application Programming Interface (API)</a:t>
            </a:r>
          </a:p>
          <a:p>
            <a:r>
              <a:rPr lang="en-US" sz="2400" b="1" dirty="0"/>
              <a:t>JRE Java Runtime Environment</a:t>
            </a:r>
          </a:p>
          <a:p>
            <a:pPr algn="just"/>
            <a:endParaRPr lang="en-US" dirty="0"/>
          </a:p>
        </p:txBody>
      </p:sp>
    </p:spTree>
    <p:extLst>
      <p:ext uri="{BB962C8B-B14F-4D97-AF65-F5344CB8AC3E}">
        <p14:creationId xmlns:p14="http://schemas.microsoft.com/office/powerpoint/2010/main" val="2633629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JDK</a:t>
            </a:r>
            <a:endParaRPr lang="en-US" b="1" dirty="0"/>
          </a:p>
        </p:txBody>
      </p:sp>
      <p:sp>
        <p:nvSpPr>
          <p:cNvPr id="3" name="Content Placeholder 2"/>
          <p:cNvSpPr>
            <a:spLocks noGrp="1"/>
          </p:cNvSpPr>
          <p:nvPr>
            <p:ph idx="1"/>
          </p:nvPr>
        </p:nvSpPr>
        <p:spPr>
          <a:xfrm>
            <a:off x="1154954" y="2226983"/>
            <a:ext cx="9145493" cy="5195793"/>
          </a:xfrm>
        </p:spPr>
        <p:txBody>
          <a:bodyPr/>
          <a:lstStyle/>
          <a:p>
            <a:r>
              <a:rPr lang="en-US" sz="2400" b="1" dirty="0" smtClean="0"/>
              <a:t>Java Core API Or Java Class libraries</a:t>
            </a:r>
            <a:endParaRPr lang="en-US" sz="24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library in Java is a collection of </a:t>
            </a:r>
            <a:r>
              <a:rPr lang="en-US" sz="2000" dirty="0" smtClean="0">
                <a:latin typeface="Times New Roman" panose="02020603050405020304" pitchFamily="18" charset="0"/>
                <a:cs typeface="Times New Roman" panose="02020603050405020304" pitchFamily="18" charset="0"/>
              </a:rPr>
              <a:t>classes.</a:t>
            </a:r>
            <a:endParaRPr lang="en-US" sz="28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Collection of </a:t>
            </a:r>
            <a:r>
              <a:rPr lang="en-US" sz="2400" dirty="0" err="1" smtClean="0">
                <a:latin typeface="Times New Roman" panose="02020603050405020304" pitchFamily="18" charset="0"/>
                <a:cs typeface="Times New Roman" panose="02020603050405020304" pitchFamily="18" charset="0"/>
              </a:rPr>
              <a:t>predefiened</a:t>
            </a:r>
            <a:r>
              <a:rPr lang="en-US" sz="2400" dirty="0" smtClean="0">
                <a:latin typeface="Times New Roman" panose="02020603050405020304" pitchFamily="18" charset="0"/>
                <a:cs typeface="Times New Roman" panose="02020603050405020304" pitchFamily="18" charset="0"/>
              </a:rPr>
              <a:t> classes</a:t>
            </a:r>
          </a:p>
          <a:p>
            <a:pPr lvl="1"/>
            <a:r>
              <a:rPr lang="en-US" sz="2400" dirty="0" smtClean="0">
                <a:latin typeface="Times New Roman" panose="02020603050405020304" pitchFamily="18" charset="0"/>
                <a:cs typeface="Times New Roman" panose="02020603050405020304" pitchFamily="18" charset="0"/>
              </a:rPr>
              <a:t>Collections of classes organized in packages</a:t>
            </a:r>
          </a:p>
          <a:p>
            <a:pPr lvl="1"/>
            <a:r>
              <a:rPr lang="en-US" dirty="0"/>
              <a:t>The classes are grouped together into related sets that are called </a:t>
            </a:r>
            <a:r>
              <a:rPr lang="en-US" b="1" dirty="0"/>
              <a:t>packages</a:t>
            </a:r>
            <a:endParaRPr lang="en-US" sz="2400" dirty="0" smtClean="0">
              <a:latin typeface="Times New Roman" panose="02020603050405020304" pitchFamily="18" charset="0"/>
              <a:cs typeface="Times New Roman" panose="02020603050405020304" pitchFamily="18" charset="0"/>
            </a:endParaRPr>
          </a:p>
          <a:p>
            <a:pPr lvl="2"/>
            <a:r>
              <a:rPr lang="en-US" sz="1800" dirty="0" err="1" smtClean="0">
                <a:latin typeface="Times New Roman" panose="02020603050405020304" pitchFamily="18" charset="0"/>
                <a:cs typeface="Times New Roman" panose="02020603050405020304" pitchFamily="18" charset="0"/>
              </a:rPr>
              <a:t>java.lang</a:t>
            </a:r>
            <a:r>
              <a:rPr lang="en-US" sz="1800" dirty="0" smtClean="0">
                <a:latin typeface="Times New Roman" panose="02020603050405020304" pitchFamily="18" charset="0"/>
                <a:cs typeface="Times New Roman" panose="02020603050405020304" pitchFamily="18" charset="0"/>
              </a:rPr>
              <a:t>	(Object, Integer, String ….)</a:t>
            </a:r>
          </a:p>
          <a:p>
            <a:pPr lvl="2"/>
            <a:r>
              <a:rPr lang="en-US" sz="1800" dirty="0" err="1" smtClean="0">
                <a:latin typeface="Times New Roman" panose="02020603050405020304" pitchFamily="18" charset="0"/>
                <a:cs typeface="Times New Roman" panose="02020603050405020304" pitchFamily="18" charset="0"/>
              </a:rPr>
              <a:t>java.util</a:t>
            </a:r>
            <a:r>
              <a:rPr lang="en-US" sz="1800" dirty="0" smtClean="0">
                <a:latin typeface="Times New Roman" panose="02020603050405020304" pitchFamily="18" charset="0"/>
                <a:cs typeface="Times New Roman" panose="02020603050405020304" pitchFamily="18" charset="0"/>
              </a:rPr>
              <a:t>   	(Vector, </a:t>
            </a:r>
            <a:r>
              <a:rPr lang="en-US" sz="1800" dirty="0" err="1" smtClean="0">
                <a:latin typeface="Times New Roman" panose="02020603050405020304" pitchFamily="18" charset="0"/>
                <a:cs typeface="Times New Roman" panose="02020603050405020304" pitchFamily="18" charset="0"/>
              </a:rPr>
              <a:t>Hashtable</a:t>
            </a:r>
            <a:r>
              <a:rPr lang="en-US" sz="1800" dirty="0" smtClean="0">
                <a:latin typeface="Times New Roman" panose="02020603050405020304" pitchFamily="18" charset="0"/>
                <a:cs typeface="Times New Roman" panose="02020603050405020304" pitchFamily="18" charset="0"/>
              </a:rPr>
              <a:t>, Date….)</a:t>
            </a:r>
          </a:p>
          <a:p>
            <a:pPr lvl="2"/>
            <a:r>
              <a:rPr lang="en-US" sz="1800" dirty="0" smtClean="0">
                <a:latin typeface="Times New Roman" panose="02020603050405020304" pitchFamily="18" charset="0"/>
                <a:cs typeface="Times New Roman" panose="02020603050405020304" pitchFamily="18" charset="0"/>
              </a:rPr>
              <a:t>java.awt  	(Window, Menu, Button….)</a:t>
            </a:r>
          </a:p>
          <a:p>
            <a:pPr lvl="2"/>
            <a:r>
              <a:rPr lang="en-US" sz="1800" dirty="0" smtClean="0">
                <a:latin typeface="Times New Roman" panose="02020603050405020304" pitchFamily="18" charset="0"/>
                <a:cs typeface="Times New Roman" panose="02020603050405020304" pitchFamily="18" charset="0"/>
              </a:rPr>
              <a:t>java.net	(Socket, URL, </a:t>
            </a:r>
            <a:r>
              <a:rPr lang="en-US" sz="1800" dirty="0" err="1" smtClean="0">
                <a:latin typeface="Times New Roman" panose="02020603050405020304" pitchFamily="18" charset="0"/>
                <a:cs typeface="Times New Roman" panose="02020603050405020304" pitchFamily="18" charset="0"/>
              </a:rPr>
              <a:t>DatagramPacket</a:t>
            </a:r>
            <a:r>
              <a:rPr lang="en-US" sz="1800" dirty="0" smtClean="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https://docs.oracle.com/javase/7/docs/api/</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2388" y="559548"/>
            <a:ext cx="11040035" cy="606985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pPr>
            <a:r>
              <a:rPr lang="en-US" b="1" dirty="0">
                <a:latin typeface="Roboto"/>
              </a:rPr>
              <a:t>JRE</a:t>
            </a:r>
            <a:r>
              <a:rPr lang="en-US" dirty="0">
                <a:latin typeface="Roboto"/>
              </a:rPr>
              <a:t> stands for </a:t>
            </a:r>
            <a:r>
              <a:rPr lang="en-US" b="1" dirty="0">
                <a:latin typeface="Roboto"/>
              </a:rPr>
              <a:t>“Java Runtime Environment”.</a:t>
            </a:r>
            <a:r>
              <a:rPr lang="en-US" dirty="0">
                <a:latin typeface="Roboto"/>
              </a:rPr>
              <a:t>  </a:t>
            </a:r>
          </a:p>
          <a:p>
            <a:pPr>
              <a:lnSpc>
                <a:spcPct val="150000"/>
              </a:lnSpc>
            </a:pPr>
            <a:r>
              <a:rPr lang="en-US" dirty="0" smtClean="0"/>
              <a:t>J</a:t>
            </a:r>
            <a:r>
              <a:rPr lang="en-US" dirty="0" smtClean="0">
                <a:latin typeface="Times New Roman" panose="02020603050405020304" pitchFamily="18" charset="0"/>
                <a:cs typeface="Times New Roman" panose="02020603050405020304" pitchFamily="18" charset="0"/>
              </a:rPr>
              <a:t>RE is part of the Java Development Kit (JDK): </a:t>
            </a:r>
            <a:r>
              <a:rPr lang="en-US" dirty="0" smtClean="0">
                <a:latin typeface="Roboto"/>
              </a:rPr>
              <a:t>it consists of the </a:t>
            </a:r>
            <a:r>
              <a:rPr lang="en-US" i="1" dirty="0" smtClean="0">
                <a:latin typeface="Roboto"/>
              </a:rPr>
              <a:t>Java Virtual Machine (JVM), core classes</a:t>
            </a:r>
            <a:r>
              <a:rPr lang="en-US" dirty="0" smtClean="0">
                <a:latin typeface="Roboto"/>
              </a:rPr>
              <a:t>, and </a:t>
            </a:r>
            <a:r>
              <a:rPr lang="en-US" i="1" dirty="0" smtClean="0">
                <a:latin typeface="Roboto"/>
              </a:rPr>
              <a:t>supporting files</a:t>
            </a:r>
            <a:r>
              <a:rPr lang="en-US" dirty="0" smtClean="0">
                <a:latin typeface="Roboto"/>
              </a:rPr>
              <a:t>.</a:t>
            </a:r>
          </a:p>
          <a:p>
            <a:pPr>
              <a:lnSpc>
                <a:spcPct val="150000"/>
              </a:lnSpc>
            </a:pPr>
            <a:r>
              <a:rPr lang="en-US" dirty="0" smtClean="0">
                <a:latin typeface="Times New Roman" panose="02020603050405020304" pitchFamily="18" charset="0"/>
                <a:cs typeface="Times New Roman" panose="02020603050405020304" pitchFamily="18" charset="0"/>
              </a:rPr>
              <a:t>JRE consists of the following components:</a:t>
            </a:r>
          </a:p>
          <a:p>
            <a:pPr>
              <a:lnSpc>
                <a:spcPct val="150000"/>
              </a:lnSpc>
            </a:pPr>
            <a:r>
              <a:rPr lang="en-US" dirty="0" smtClean="0">
                <a:latin typeface="Times New Roman" panose="02020603050405020304" pitchFamily="18" charset="0"/>
                <a:cs typeface="Times New Roman" panose="02020603050405020304" pitchFamily="18" charset="0"/>
              </a:rPr>
              <a:t>Deployment technologies, including deployment, Java Web Start and Java Plug-in.</a:t>
            </a:r>
          </a:p>
          <a:p>
            <a:pPr>
              <a:lnSpc>
                <a:spcPct val="150000"/>
              </a:lnSpc>
            </a:pPr>
            <a:r>
              <a:rPr lang="en-US" dirty="0" smtClean="0">
                <a:latin typeface="Times New Roman" panose="02020603050405020304" pitchFamily="18" charset="0"/>
                <a:cs typeface="Times New Roman" panose="02020603050405020304" pitchFamily="18" charset="0"/>
              </a:rPr>
              <a:t>User interface toolkits, including Abstract Window Toolkit (AWT), Swing, Java 2D, Accessibility, Image I/O, Print Service, Sound, drag and drop (</a:t>
            </a:r>
            <a:r>
              <a:rPr lang="en-US" dirty="0" err="1" smtClean="0">
                <a:latin typeface="Times New Roman" panose="02020603050405020304" pitchFamily="18" charset="0"/>
                <a:cs typeface="Times New Roman" panose="02020603050405020304" pitchFamily="18" charset="0"/>
              </a:rPr>
              <a:t>DnD</a:t>
            </a:r>
            <a:r>
              <a:rPr lang="en-US" dirty="0" smtClean="0">
                <a:latin typeface="Times New Roman" panose="02020603050405020304" pitchFamily="18" charset="0"/>
                <a:cs typeface="Times New Roman" panose="02020603050405020304" pitchFamily="18" charset="0"/>
              </a:rPr>
              <a:t>) and input methods.</a:t>
            </a:r>
          </a:p>
          <a:p>
            <a:pPr>
              <a:lnSpc>
                <a:spcPct val="150000"/>
              </a:lnSpc>
            </a:pPr>
            <a:r>
              <a:rPr lang="en-US" dirty="0" smtClean="0">
                <a:latin typeface="Times New Roman" panose="02020603050405020304" pitchFamily="18" charset="0"/>
                <a:cs typeface="Times New Roman" panose="02020603050405020304" pitchFamily="18" charset="0"/>
              </a:rPr>
              <a:t>Integration libraries, including Interface Definition Language (IDL), Java Database </a:t>
            </a:r>
          </a:p>
          <a:p>
            <a:pPr marL="0" indent="0">
              <a:lnSpc>
                <a:spcPct val="150000"/>
              </a:lnSpc>
              <a:buFont typeface="Wingdings 3" charset="2"/>
              <a:buNone/>
            </a:pPr>
            <a:r>
              <a:rPr lang="en-US" dirty="0" smtClean="0">
                <a:latin typeface="Times New Roman" panose="02020603050405020304" pitchFamily="18" charset="0"/>
                <a:cs typeface="Times New Roman" panose="02020603050405020304" pitchFamily="18" charset="0"/>
              </a:rPr>
              <a:t>Connectivity (JDBC), Java Naming and Directory Interface (JNDI), Remote Method </a:t>
            </a:r>
          </a:p>
          <a:p>
            <a:pPr marL="0" indent="0">
              <a:lnSpc>
                <a:spcPct val="150000"/>
              </a:lnSpc>
              <a:buFont typeface="Wingdings 3" charset="2"/>
              <a:buNone/>
            </a:pPr>
            <a:r>
              <a:rPr lang="en-US" dirty="0" smtClean="0">
                <a:latin typeface="Times New Roman" panose="02020603050405020304" pitchFamily="18" charset="0"/>
                <a:cs typeface="Times New Roman" panose="02020603050405020304" pitchFamily="18" charset="0"/>
              </a:rPr>
              <a:t>Invocation (RMI), Remote Method Invocation Over Internet Inter-Orb Protocol (RMI-IIOP) and scripting.</a:t>
            </a:r>
          </a:p>
          <a:p>
            <a:pPr marL="0" indent="0">
              <a:lnSpc>
                <a:spcPct val="150000"/>
              </a:lnSpc>
              <a:buFont typeface="Wingdings 3" charset="2"/>
              <a:buNone/>
            </a:pPr>
            <a:r>
              <a:rPr lang="en-US" dirty="0" smtClean="0"/>
              <a:t/>
            </a:r>
            <a:br>
              <a:rPr lang="en-US" dirty="0" smtClean="0"/>
            </a:br>
            <a:endParaRPr lang="en-US" dirty="0"/>
          </a:p>
        </p:txBody>
      </p:sp>
      <p:sp>
        <p:nvSpPr>
          <p:cNvPr id="3" name="Title 1"/>
          <p:cNvSpPr txBox="1">
            <a:spLocks/>
          </p:cNvSpPr>
          <p:nvPr/>
        </p:nvSpPr>
        <p:spPr>
          <a:xfrm>
            <a:off x="282389" y="0"/>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lumMod val="75000"/>
                    <a:lumOff val="25000"/>
                  </a:schemeClr>
                </a:solidFill>
              </a:rPr>
              <a:t>Introduction to JDK</a:t>
            </a:r>
            <a:endParaRPr lang="en-US" b="1" dirty="0">
              <a:solidFill>
                <a:schemeClr val="tx1">
                  <a:lumMod val="75000"/>
                  <a:lumOff val="25000"/>
                </a:schemeClr>
              </a:solidFill>
            </a:endParaRPr>
          </a:p>
        </p:txBody>
      </p:sp>
    </p:spTree>
    <p:extLst>
      <p:ext uri="{BB962C8B-B14F-4D97-AF65-F5344CB8AC3E}">
        <p14:creationId xmlns:p14="http://schemas.microsoft.com/office/powerpoint/2010/main" val="32241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2388" y="559548"/>
            <a:ext cx="11040035" cy="494029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dirty="0" smtClean="0"/>
              <a:t/>
            </a:r>
            <a:br>
              <a:rPr lang="en-US" dirty="0" smtClean="0"/>
            </a:br>
            <a:endParaRPr lang="en-US" dirty="0"/>
          </a:p>
        </p:txBody>
      </p:sp>
      <p:sp>
        <p:nvSpPr>
          <p:cNvPr id="3" name="Title 1"/>
          <p:cNvSpPr txBox="1">
            <a:spLocks/>
          </p:cNvSpPr>
          <p:nvPr/>
        </p:nvSpPr>
        <p:spPr>
          <a:xfrm>
            <a:off x="278181" y="350174"/>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lumMod val="75000"/>
                    <a:lumOff val="25000"/>
                  </a:schemeClr>
                </a:solidFill>
              </a:rPr>
              <a:t>Introduction to JDK</a:t>
            </a:r>
            <a:endParaRPr lang="en-US" b="1" dirty="0">
              <a:solidFill>
                <a:schemeClr val="tx1">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95" y="3029697"/>
            <a:ext cx="8619565" cy="3467100"/>
          </a:xfrm>
          <a:prstGeom prst="rect">
            <a:avLst/>
          </a:prstGeom>
        </p:spPr>
      </p:pic>
      <p:sp>
        <p:nvSpPr>
          <p:cNvPr id="5" name="Rectangle 4"/>
          <p:cNvSpPr/>
          <p:nvPr/>
        </p:nvSpPr>
        <p:spPr>
          <a:xfrm>
            <a:off x="278181" y="1266512"/>
            <a:ext cx="11044242" cy="1200329"/>
          </a:xfrm>
          <a:prstGeom prst="rect">
            <a:avLst/>
          </a:prstGeom>
        </p:spPr>
        <p:txBody>
          <a:bodyPr wrap="none">
            <a:spAutoFit/>
          </a:bodyPr>
          <a:lstStyle/>
          <a:p>
            <a:pPr>
              <a:lnSpc>
                <a:spcPct val="150000"/>
              </a:lnSpc>
            </a:pPr>
            <a:r>
              <a:rPr lang="en-US" sz="2400" dirty="0">
                <a:latin typeface="Roboto"/>
              </a:rPr>
              <a:t>it consists of the </a:t>
            </a:r>
            <a:r>
              <a:rPr lang="en-US" sz="2400" i="1" dirty="0">
                <a:latin typeface="Roboto"/>
              </a:rPr>
              <a:t>Java Virtual Machine (JVM), core classes</a:t>
            </a:r>
            <a:r>
              <a:rPr lang="en-US" sz="2400" dirty="0">
                <a:latin typeface="Roboto"/>
              </a:rPr>
              <a:t>, and </a:t>
            </a:r>
            <a:r>
              <a:rPr lang="en-US" sz="2400" i="1" dirty="0">
                <a:latin typeface="Roboto"/>
              </a:rPr>
              <a:t>supporting files</a:t>
            </a:r>
            <a:r>
              <a:rPr lang="en-US" sz="2400" dirty="0">
                <a:latin typeface="Roboto"/>
              </a:rPr>
              <a:t>.</a:t>
            </a:r>
          </a:p>
          <a:p>
            <a:pPr>
              <a:lnSpc>
                <a:spcPct val="150000"/>
              </a:lnSpc>
            </a:pPr>
            <a:r>
              <a:rPr lang="en-US" sz="2400" dirty="0" smtClean="0">
                <a:latin typeface="Times New Roman" panose="02020603050405020304" pitchFamily="18" charset="0"/>
                <a:cs typeface="Times New Roman" panose="02020603050405020304" pitchFamily="18" charset="0"/>
              </a:rPr>
              <a:t>JRE </a:t>
            </a:r>
            <a:r>
              <a:rPr lang="en-US" sz="2400" dirty="0">
                <a:latin typeface="Times New Roman" panose="02020603050405020304" pitchFamily="18" charset="0"/>
                <a:cs typeface="Times New Roman" panose="02020603050405020304" pitchFamily="18" charset="0"/>
              </a:rPr>
              <a:t>consists of the following components:</a:t>
            </a:r>
          </a:p>
        </p:txBody>
      </p:sp>
    </p:spTree>
    <p:extLst>
      <p:ext uri="{BB962C8B-B14F-4D97-AF65-F5344CB8AC3E}">
        <p14:creationId xmlns:p14="http://schemas.microsoft.com/office/powerpoint/2010/main" val="259245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653988" y="1452283"/>
            <a:ext cx="8189259" cy="4762779"/>
          </a:xfrm>
          <a:prstGeom prst="rect">
            <a:avLst/>
          </a:prstGeom>
        </p:spPr>
      </p:pic>
      <p:sp>
        <p:nvSpPr>
          <p:cNvPr id="3" name="Rectangle 2"/>
          <p:cNvSpPr/>
          <p:nvPr/>
        </p:nvSpPr>
        <p:spPr>
          <a:xfrm>
            <a:off x="575406" y="324308"/>
            <a:ext cx="5173211" cy="507831"/>
          </a:xfrm>
          <a:prstGeom prst="rect">
            <a:avLst/>
          </a:prstGeom>
        </p:spPr>
        <p:txBody>
          <a:bodyPr wrap="none">
            <a:spAutoFit/>
          </a:bodyPr>
          <a:lstStyle/>
          <a:p>
            <a:pPr>
              <a:lnSpc>
                <a:spcPct val="150000"/>
              </a:lnSpc>
            </a:pPr>
            <a:r>
              <a:rPr lang="en-US" b="1" dirty="0">
                <a:latin typeface="Roboto"/>
              </a:rPr>
              <a:t>JRE</a:t>
            </a:r>
            <a:r>
              <a:rPr lang="en-US" dirty="0">
                <a:latin typeface="Roboto"/>
              </a:rPr>
              <a:t> stands for </a:t>
            </a:r>
            <a:r>
              <a:rPr lang="en-US" b="1" dirty="0">
                <a:latin typeface="Roboto"/>
              </a:rPr>
              <a:t>“Java Runtime Environment”.</a:t>
            </a:r>
            <a:r>
              <a:rPr lang="en-US" dirty="0">
                <a:latin typeface="Roboto"/>
              </a:rPr>
              <a:t>  </a:t>
            </a:r>
          </a:p>
        </p:txBody>
      </p:sp>
    </p:spTree>
    <p:extLst>
      <p:ext uri="{BB962C8B-B14F-4D97-AF65-F5344CB8AC3E}">
        <p14:creationId xmlns:p14="http://schemas.microsoft.com/office/powerpoint/2010/main" val="2745920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047" y="1827643"/>
            <a:ext cx="10273553" cy="1754326"/>
          </a:xfrm>
          <a:prstGeom prst="rect">
            <a:avLst/>
          </a:prstGeom>
        </p:spPr>
        <p:txBody>
          <a:bodyPr wrap="square">
            <a:spAutoFit/>
          </a:bodyPr>
          <a:lstStyle/>
          <a:p>
            <a:r>
              <a:rPr lang="en-US" dirty="0" smtClean="0">
                <a:latin typeface="euclid_circular_a"/>
              </a:rPr>
              <a:t>When </a:t>
            </a:r>
            <a:r>
              <a:rPr lang="en-US" dirty="0">
                <a:latin typeface="euclid_circular_a"/>
              </a:rPr>
              <a:t>you run the Java program, Java compiler first compiles your Java code to bytecode. Then, the JVM translates bytecode into native machine code (set of instructions that a computer's CPU executes directly).</a:t>
            </a:r>
          </a:p>
          <a:p>
            <a:r>
              <a:rPr lang="en-US" dirty="0">
                <a:latin typeface="euclid_circular_a"/>
              </a:rPr>
              <a:t>Java is a platform-independent language. It's because when you write Java code, it's ultimately written for JVM but not your physical machine (computer). Since, JVM ​executes the Java bytecode which is platform independent, Java is platform-independent.  </a:t>
            </a:r>
            <a:endParaRPr lang="en-US" b="0" i="0" dirty="0">
              <a:effectLst/>
              <a:latin typeface="euclid_circular_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4" y="4323790"/>
            <a:ext cx="11681012" cy="1592916"/>
          </a:xfrm>
          <a:prstGeom prst="rect">
            <a:avLst/>
          </a:prstGeom>
        </p:spPr>
      </p:pic>
      <p:sp>
        <p:nvSpPr>
          <p:cNvPr id="4" name="Rectangle 3"/>
          <p:cNvSpPr/>
          <p:nvPr/>
        </p:nvSpPr>
        <p:spPr>
          <a:xfrm>
            <a:off x="318246" y="212049"/>
            <a:ext cx="10089777" cy="1200329"/>
          </a:xfrm>
          <a:prstGeom prst="rect">
            <a:avLst/>
          </a:prstGeom>
        </p:spPr>
        <p:txBody>
          <a:bodyPr wrap="square">
            <a:spAutoFit/>
          </a:bodyPr>
          <a:lstStyle/>
          <a:p>
            <a:r>
              <a:rPr lang="en-US" dirty="0" smtClean="0">
                <a:latin typeface="Roboto"/>
              </a:rPr>
              <a:t>The </a:t>
            </a:r>
            <a:r>
              <a:rPr lang="en-US" dirty="0">
                <a:latin typeface="Roboto"/>
              </a:rPr>
              <a:t>Java Development Kit (JDK) is a software development environment used for developing Java applications and applets. It includes the Java Runtime Environment (JRE), an interpreter/loader (Java), a compiler (</a:t>
            </a:r>
            <a:r>
              <a:rPr lang="en-US" dirty="0" err="1">
                <a:latin typeface="Roboto"/>
              </a:rPr>
              <a:t>javac</a:t>
            </a:r>
            <a:r>
              <a:rPr lang="en-US" dirty="0">
                <a:latin typeface="Roboto"/>
              </a:rPr>
              <a:t>), an archiver (jar), a documentation generator (Javadoc) and other tools needed in Java development.</a:t>
            </a:r>
            <a:endParaRPr lang="en-US" dirty="0"/>
          </a:p>
        </p:txBody>
      </p:sp>
    </p:spTree>
    <p:extLst>
      <p:ext uri="{BB962C8B-B14F-4D97-AF65-F5344CB8AC3E}">
        <p14:creationId xmlns:p14="http://schemas.microsoft.com/office/powerpoint/2010/main" val="2484692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development environment</a:t>
            </a:r>
            <a:endParaRPr lang="en-US" b="1" dirty="0"/>
          </a:p>
        </p:txBody>
      </p:sp>
      <p:sp>
        <p:nvSpPr>
          <p:cNvPr id="3" name="Content Placeholder 2"/>
          <p:cNvSpPr>
            <a:spLocks noGrp="1"/>
          </p:cNvSpPr>
          <p:nvPr>
            <p:ph idx="1"/>
          </p:nvPr>
        </p:nvSpPr>
        <p:spPr>
          <a:xfrm>
            <a:off x="1154954" y="2259105"/>
            <a:ext cx="10100234" cy="4598895"/>
          </a:xfrm>
        </p:spPr>
        <p:txBody>
          <a:bodyPr>
            <a:normAutofit/>
          </a:bodyPr>
          <a:lstStyle/>
          <a:p>
            <a:r>
              <a:rPr lang="en-US" sz="2000" dirty="0" smtClean="0"/>
              <a:t>Normally java programs go through the following phases</a:t>
            </a:r>
          </a:p>
          <a:p>
            <a:pPr lvl="1"/>
            <a:r>
              <a:rPr lang="en-US" sz="1800" b="1" dirty="0" smtClean="0"/>
              <a:t>Phase 1.  Edit </a:t>
            </a:r>
            <a:r>
              <a:rPr lang="en-US" sz="1800" dirty="0" smtClean="0"/>
              <a:t> :   Program is created in an editor and stored on disk in a file ending with </a:t>
            </a:r>
            <a:r>
              <a:rPr lang="en-US" sz="1800" b="1" dirty="0" smtClean="0"/>
              <a:t>. . . . java </a:t>
            </a:r>
            <a:r>
              <a:rPr lang="en-US" sz="1800" dirty="0" smtClean="0"/>
              <a:t>extension.</a:t>
            </a:r>
          </a:p>
          <a:p>
            <a:pPr lvl="1"/>
            <a:r>
              <a:rPr lang="en-US" sz="1800" b="1" dirty="0" smtClean="0"/>
              <a:t>Phase 2.  Compile :  </a:t>
            </a:r>
            <a:r>
              <a:rPr lang="en-US" sz="1800" dirty="0" smtClean="0"/>
              <a:t> The compiler translates the java source code into </a:t>
            </a:r>
            <a:r>
              <a:rPr lang="en-US" sz="1800" dirty="0" err="1" smtClean="0"/>
              <a:t>bytecodes</a:t>
            </a:r>
            <a:r>
              <a:rPr lang="en-US" sz="1800" dirty="0" smtClean="0"/>
              <a:t> and stores them on disk in a file ending with </a:t>
            </a:r>
            <a:r>
              <a:rPr lang="en-US" sz="1800" b="1" dirty="0" smtClean="0"/>
              <a:t>. Class</a:t>
            </a:r>
            <a:r>
              <a:rPr lang="en-US" sz="1800" dirty="0" smtClean="0"/>
              <a:t> extension</a:t>
            </a:r>
          </a:p>
          <a:p>
            <a:pPr lvl="1"/>
            <a:r>
              <a:rPr lang="en-US" sz="1800" b="1" dirty="0" smtClean="0"/>
              <a:t>Phase 3.  Load </a:t>
            </a:r>
            <a:r>
              <a:rPr lang="en-US" sz="1800" dirty="0" smtClean="0"/>
              <a:t> :  Loader reads  .class file containing </a:t>
            </a:r>
            <a:r>
              <a:rPr lang="en-US" sz="1800" dirty="0" err="1" smtClean="0"/>
              <a:t>bytecodes</a:t>
            </a:r>
            <a:r>
              <a:rPr lang="en-US" sz="1800" dirty="0" smtClean="0"/>
              <a:t> from disk and puts those </a:t>
            </a:r>
            <a:r>
              <a:rPr lang="en-US" sz="1800" dirty="0" err="1" smtClean="0"/>
              <a:t>bytecodes</a:t>
            </a:r>
            <a:r>
              <a:rPr lang="en-US" sz="1800" dirty="0" smtClean="0"/>
              <a:t> in memory.</a:t>
            </a:r>
          </a:p>
          <a:p>
            <a:pPr lvl="1"/>
            <a:r>
              <a:rPr lang="en-US" b="1" dirty="0" smtClean="0"/>
              <a:t>Phase 4.  Verify : </a:t>
            </a:r>
            <a:r>
              <a:rPr lang="en-US" dirty="0" err="1" smtClean="0"/>
              <a:t>Bytecode</a:t>
            </a:r>
            <a:r>
              <a:rPr lang="en-US" dirty="0" smtClean="0"/>
              <a:t> verifier confirms that all </a:t>
            </a:r>
            <a:r>
              <a:rPr lang="en-US" dirty="0" err="1" smtClean="0"/>
              <a:t>bytecodes</a:t>
            </a:r>
            <a:r>
              <a:rPr lang="en-US" dirty="0" smtClean="0"/>
              <a:t> are valid .</a:t>
            </a:r>
            <a:r>
              <a:rPr lang="en-US" sz="4600" dirty="0" smtClean="0"/>
              <a:t>  </a:t>
            </a:r>
          </a:p>
          <a:p>
            <a:pPr lvl="1"/>
            <a:r>
              <a:rPr lang="en-US" sz="1800" b="1" dirty="0" smtClean="0"/>
              <a:t>Phase 5. Execute :  </a:t>
            </a:r>
            <a:r>
              <a:rPr lang="en-US" sz="1800" dirty="0" smtClean="0"/>
              <a:t>To execute  a program , JVM reads </a:t>
            </a:r>
            <a:r>
              <a:rPr lang="en-US" sz="1800" dirty="0" err="1" smtClean="0"/>
              <a:t>bytecodes</a:t>
            </a:r>
            <a:r>
              <a:rPr lang="en-US" sz="1800" dirty="0" smtClean="0"/>
              <a:t> and translates them into a language the computer understands  </a:t>
            </a:r>
          </a:p>
          <a:p>
            <a:pPr lvl="1"/>
            <a:endParaRPr lang="en-US" b="1" dirty="0" smtClean="0"/>
          </a:p>
        </p:txBody>
      </p:sp>
    </p:spTree>
    <p:extLst>
      <p:ext uri="{BB962C8B-B14F-4D97-AF65-F5344CB8AC3E}">
        <p14:creationId xmlns:p14="http://schemas.microsoft.com/office/powerpoint/2010/main" val="18148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kenvi.png"/>
          <p:cNvPicPr>
            <a:picLocks noChangeAspect="1"/>
          </p:cNvPicPr>
          <p:nvPr/>
        </p:nvPicPr>
        <p:blipFill>
          <a:blip r:embed="rId2"/>
          <a:stretch>
            <a:fillRect/>
          </a:stretch>
        </p:blipFill>
        <p:spPr>
          <a:xfrm>
            <a:off x="510988" y="146310"/>
            <a:ext cx="9991165" cy="6711690"/>
          </a:xfrm>
          <a:prstGeom prst="rect">
            <a:avLst/>
          </a:prstGeom>
        </p:spPr>
      </p:pic>
    </p:spTree>
    <p:extLst>
      <p:ext uri="{BB962C8B-B14F-4D97-AF65-F5344CB8AC3E}">
        <p14:creationId xmlns:p14="http://schemas.microsoft.com/office/powerpoint/2010/main" val="25530283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0895290"/>
          </a:xfrm>
          <a:prstGeom prst="rect">
            <a:avLst/>
          </a:prstGeom>
        </p:spPr>
        <p:txBody>
          <a:bodyPr wrap="square">
            <a:spAutoFit/>
          </a:bodyPr>
          <a:lstStyle/>
          <a:p>
            <a:r>
              <a:rPr lang="en-US" b="1" dirty="0" smtClean="0">
                <a:solidFill>
                  <a:srgbClr val="4D5968"/>
                </a:solidFill>
                <a:latin typeface="Nunito Sans"/>
              </a:rPr>
              <a:t>JDK </a:t>
            </a:r>
            <a:r>
              <a:rPr lang="en-US" b="1" dirty="0">
                <a:solidFill>
                  <a:srgbClr val="4D5968"/>
                </a:solidFill>
                <a:latin typeface="Nunito Sans"/>
              </a:rPr>
              <a:t>Components listed below</a:t>
            </a:r>
            <a:r>
              <a:rPr lang="en-US" dirty="0">
                <a:solidFill>
                  <a:srgbClr val="4D5968"/>
                </a:solidFill>
                <a:latin typeface="Nunito Sans"/>
              </a:rPr>
              <a:t>:</a:t>
            </a:r>
          </a:p>
          <a:p>
            <a:pPr>
              <a:buFont typeface="+mj-lt"/>
              <a:buAutoNum type="arabicPeriod"/>
            </a:pPr>
            <a:r>
              <a:rPr lang="en-US" b="1" dirty="0">
                <a:solidFill>
                  <a:srgbClr val="4D5968"/>
                </a:solidFill>
                <a:latin typeface="Nunito Sans"/>
              </a:rPr>
              <a:t>JRE</a:t>
            </a:r>
            <a:r>
              <a:rPr lang="en-US" dirty="0">
                <a:solidFill>
                  <a:srgbClr val="4D5968"/>
                </a:solidFill>
                <a:latin typeface="Nunito Sans"/>
              </a:rPr>
              <a:t>: Java Runtime Environment</a:t>
            </a:r>
          </a:p>
          <a:p>
            <a:pPr>
              <a:buFont typeface="+mj-lt"/>
              <a:buAutoNum type="arabicPeriod"/>
            </a:pPr>
            <a:r>
              <a:rPr lang="en-US" b="1" dirty="0">
                <a:solidFill>
                  <a:srgbClr val="4D5968"/>
                </a:solidFill>
                <a:latin typeface="Nunito Sans"/>
              </a:rPr>
              <a:t>java: </a:t>
            </a:r>
            <a:r>
              <a:rPr lang="en-US" dirty="0">
                <a:solidFill>
                  <a:srgbClr val="4D5968"/>
                </a:solidFill>
                <a:latin typeface="Nunito Sans"/>
              </a:rPr>
              <a:t>It’s simply a loader that works for all the java applications. Also, this particular tool interprets the class file generated by </a:t>
            </a:r>
            <a:r>
              <a:rPr lang="en-US" dirty="0" err="1">
                <a:solidFill>
                  <a:srgbClr val="4D5968"/>
                </a:solidFill>
                <a:latin typeface="Nunito Sans"/>
              </a:rPr>
              <a:t>javac</a:t>
            </a:r>
            <a:r>
              <a:rPr lang="en-US" dirty="0">
                <a:solidFill>
                  <a:srgbClr val="4D5968"/>
                </a:solidFill>
                <a:latin typeface="Nunito Sans"/>
              </a:rPr>
              <a:t>. The single java launcher is used for the purpose of development and deployment. Gone are the days, when </a:t>
            </a:r>
            <a:r>
              <a:rPr lang="en-US" dirty="0">
                <a:solidFill>
                  <a:srgbClr val="0099E9"/>
                </a:solidFill>
                <a:latin typeface="Nunito Sans"/>
                <a:hlinkClick r:id="rId2"/>
              </a:rPr>
              <a:t>JRE was used</a:t>
            </a:r>
            <a:r>
              <a:rPr lang="en-US" dirty="0">
                <a:solidFill>
                  <a:srgbClr val="4D5968"/>
                </a:solidFill>
                <a:latin typeface="Nunito Sans"/>
              </a:rPr>
              <a:t> as the deployment launcher. Nowadays, JRE doesn’t exist with the Sun JDK and totally replaced by this new java loader.</a:t>
            </a:r>
          </a:p>
          <a:p>
            <a:pPr>
              <a:buFont typeface="+mj-lt"/>
              <a:buAutoNum type="arabicPeriod"/>
            </a:pPr>
            <a:r>
              <a:rPr lang="en-US" b="1" dirty="0" err="1">
                <a:solidFill>
                  <a:srgbClr val="4D5968"/>
                </a:solidFill>
                <a:latin typeface="Nunito Sans"/>
              </a:rPr>
              <a:t>javac</a:t>
            </a:r>
            <a:r>
              <a:rPr lang="en-US" b="1" dirty="0">
                <a:solidFill>
                  <a:srgbClr val="4D5968"/>
                </a:solidFill>
                <a:latin typeface="Nunito Sans"/>
              </a:rPr>
              <a:t>:</a:t>
            </a:r>
            <a:r>
              <a:rPr lang="en-US" dirty="0">
                <a:solidFill>
                  <a:srgbClr val="4D5968"/>
                </a:solidFill>
                <a:latin typeface="Nunito Sans"/>
              </a:rPr>
              <a:t> It’s a compiler. And, basically, it converts source code into Java bytecode</a:t>
            </a:r>
          </a:p>
          <a:p>
            <a:pPr>
              <a:buFont typeface="+mj-lt"/>
              <a:buAutoNum type="arabicPeriod"/>
            </a:pPr>
            <a:r>
              <a:rPr lang="en-US" b="1" dirty="0" err="1">
                <a:solidFill>
                  <a:srgbClr val="4D5968"/>
                </a:solidFill>
                <a:latin typeface="Nunito Sans"/>
              </a:rPr>
              <a:t>appletviewer</a:t>
            </a:r>
            <a:r>
              <a:rPr lang="en-US" dirty="0">
                <a:solidFill>
                  <a:srgbClr val="4D5968"/>
                </a:solidFill>
                <a:latin typeface="Nunito Sans"/>
              </a:rPr>
              <a:t>: Through this component, without taking the help of a web browser, we can run the Java applets and even debug them.</a:t>
            </a:r>
          </a:p>
          <a:p>
            <a:pPr>
              <a:buFont typeface="+mj-lt"/>
              <a:buAutoNum type="arabicPeriod"/>
            </a:pPr>
            <a:r>
              <a:rPr lang="en-US" b="1" dirty="0">
                <a:solidFill>
                  <a:srgbClr val="4D5968"/>
                </a:solidFill>
                <a:latin typeface="Nunito Sans"/>
              </a:rPr>
              <a:t>apt:</a:t>
            </a:r>
            <a:r>
              <a:rPr lang="en-US" dirty="0">
                <a:solidFill>
                  <a:srgbClr val="4D5968"/>
                </a:solidFill>
                <a:latin typeface="Nunito Sans"/>
              </a:rPr>
              <a:t> This is used as an annotation-processing tool</a:t>
            </a:r>
          </a:p>
          <a:p>
            <a:pPr>
              <a:buFont typeface="+mj-lt"/>
              <a:buAutoNum type="arabicPeriod"/>
            </a:pPr>
            <a:r>
              <a:rPr lang="en-US" b="1" dirty="0" err="1">
                <a:solidFill>
                  <a:srgbClr val="4D5968"/>
                </a:solidFill>
                <a:latin typeface="Nunito Sans"/>
              </a:rPr>
              <a:t>extcheck</a:t>
            </a:r>
            <a:r>
              <a:rPr lang="en-US" b="1" dirty="0">
                <a:solidFill>
                  <a:srgbClr val="4D5968"/>
                </a:solidFill>
                <a:latin typeface="Nunito Sans"/>
              </a:rPr>
              <a:t>:</a:t>
            </a:r>
            <a:r>
              <a:rPr lang="en-US" dirty="0">
                <a:solidFill>
                  <a:srgbClr val="4D5968"/>
                </a:solidFill>
                <a:latin typeface="Nunito Sans"/>
              </a:rPr>
              <a:t> For identifying the conflicts, this next check is used</a:t>
            </a:r>
          </a:p>
          <a:p>
            <a:pPr>
              <a:buFont typeface="+mj-lt"/>
              <a:buAutoNum type="arabicPeriod"/>
            </a:pPr>
            <a:r>
              <a:rPr lang="en-US" b="1" dirty="0" err="1">
                <a:solidFill>
                  <a:srgbClr val="4D5968"/>
                </a:solidFill>
                <a:latin typeface="Nunito Sans"/>
              </a:rPr>
              <a:t>idlj</a:t>
            </a:r>
            <a:r>
              <a:rPr lang="en-US" b="1" dirty="0">
                <a:solidFill>
                  <a:srgbClr val="4D5968"/>
                </a:solidFill>
                <a:latin typeface="Nunito Sans"/>
              </a:rPr>
              <a:t>:</a:t>
            </a:r>
            <a:r>
              <a:rPr lang="en-US" dirty="0">
                <a:solidFill>
                  <a:srgbClr val="4D5968"/>
                </a:solidFill>
                <a:latin typeface="Nunito Sans"/>
              </a:rPr>
              <a:t> An IDL-to-Java compiler, used to generate Java bindings from the provided Java IDL file</a:t>
            </a:r>
          </a:p>
          <a:p>
            <a:pPr>
              <a:buFont typeface="+mj-lt"/>
              <a:buAutoNum type="arabicPeriod"/>
            </a:pPr>
            <a:r>
              <a:rPr lang="en-US" b="1" dirty="0" err="1">
                <a:solidFill>
                  <a:srgbClr val="4D5968"/>
                </a:solidFill>
                <a:latin typeface="Nunito Sans"/>
              </a:rPr>
              <a:t>jabswitch</a:t>
            </a:r>
            <a:r>
              <a:rPr lang="en-US" b="1" dirty="0">
                <a:solidFill>
                  <a:srgbClr val="4D5968"/>
                </a:solidFill>
                <a:latin typeface="Nunito Sans"/>
              </a:rPr>
              <a:t>:</a:t>
            </a:r>
            <a:r>
              <a:rPr lang="en-US" dirty="0">
                <a:solidFill>
                  <a:srgbClr val="4D5968"/>
                </a:solidFill>
                <a:latin typeface="Nunito Sans"/>
              </a:rPr>
              <a:t> It is a Java Access Bridge</a:t>
            </a:r>
          </a:p>
          <a:p>
            <a:pPr>
              <a:buFont typeface="+mj-lt"/>
              <a:buAutoNum type="arabicPeriod"/>
            </a:pPr>
            <a:r>
              <a:rPr lang="en-US" b="1" dirty="0" err="1">
                <a:solidFill>
                  <a:srgbClr val="4D5968"/>
                </a:solidFill>
                <a:latin typeface="Nunito Sans"/>
              </a:rPr>
              <a:t>javadoc</a:t>
            </a:r>
            <a:r>
              <a:rPr lang="en-US" b="1" dirty="0">
                <a:solidFill>
                  <a:srgbClr val="4D5968"/>
                </a:solidFill>
                <a:latin typeface="Nunito Sans"/>
              </a:rPr>
              <a:t>:</a:t>
            </a:r>
            <a:r>
              <a:rPr lang="en-US" dirty="0">
                <a:solidFill>
                  <a:srgbClr val="4D5968"/>
                </a:solidFill>
                <a:latin typeface="Nunito Sans"/>
              </a:rPr>
              <a:t> It is a documentation generator, which produces documentation from source code comments, automatically</a:t>
            </a:r>
          </a:p>
          <a:p>
            <a:pPr>
              <a:buFont typeface="+mj-lt"/>
              <a:buAutoNum type="arabicPeriod"/>
            </a:pPr>
            <a:r>
              <a:rPr lang="en-US" b="1" dirty="0">
                <a:solidFill>
                  <a:srgbClr val="4D5968"/>
                </a:solidFill>
                <a:latin typeface="Nunito Sans"/>
              </a:rPr>
              <a:t>jar:</a:t>
            </a:r>
            <a:r>
              <a:rPr lang="en-US" dirty="0">
                <a:solidFill>
                  <a:srgbClr val="4D5968"/>
                </a:solidFill>
                <a:latin typeface="Nunito Sans"/>
              </a:rPr>
              <a:t> It is an archiver. Along with related class libraries packages into one JAR file. Also, it manages those files</a:t>
            </a:r>
          </a:p>
          <a:p>
            <a:pPr>
              <a:buFont typeface="+mj-lt"/>
              <a:buAutoNum type="arabicPeriod"/>
            </a:pPr>
            <a:r>
              <a:rPr lang="en-US" b="1" dirty="0" err="1">
                <a:solidFill>
                  <a:srgbClr val="4D5968"/>
                </a:solidFill>
                <a:latin typeface="Nunito Sans"/>
              </a:rPr>
              <a:t>javafxpackager</a:t>
            </a:r>
            <a:r>
              <a:rPr lang="en-US" b="1" dirty="0">
                <a:solidFill>
                  <a:srgbClr val="4D5968"/>
                </a:solidFill>
                <a:latin typeface="Nunito Sans"/>
              </a:rPr>
              <a:t>:</a:t>
            </a:r>
            <a:r>
              <a:rPr lang="en-US" dirty="0">
                <a:solidFill>
                  <a:srgbClr val="4D5968"/>
                </a:solidFill>
                <a:latin typeface="Nunito Sans"/>
              </a:rPr>
              <a:t> It is a tool to attain packages and sign </a:t>
            </a:r>
            <a:r>
              <a:rPr lang="en-US" dirty="0">
                <a:solidFill>
                  <a:srgbClr val="0099E9"/>
                </a:solidFill>
                <a:latin typeface="Nunito Sans"/>
                <a:hlinkClick r:id="rId3"/>
              </a:rPr>
              <a:t>JavaFX applications</a:t>
            </a:r>
            <a:endParaRPr lang="en-US" dirty="0">
              <a:solidFill>
                <a:srgbClr val="4D5968"/>
              </a:solidFill>
              <a:latin typeface="Nunito Sans"/>
            </a:endParaRPr>
          </a:p>
          <a:p>
            <a:pPr>
              <a:buFont typeface="+mj-lt"/>
              <a:buAutoNum type="arabicPeriod"/>
            </a:pPr>
            <a:r>
              <a:rPr lang="en-US" b="1" dirty="0" err="1">
                <a:solidFill>
                  <a:srgbClr val="4D5968"/>
                </a:solidFill>
                <a:latin typeface="Nunito Sans"/>
              </a:rPr>
              <a:t>jarsigner</a:t>
            </a:r>
            <a:r>
              <a:rPr lang="en-US" b="1" dirty="0">
                <a:solidFill>
                  <a:srgbClr val="4D5968"/>
                </a:solidFill>
                <a:latin typeface="Nunito Sans"/>
              </a:rPr>
              <a:t>:</a:t>
            </a:r>
            <a:r>
              <a:rPr lang="en-US" dirty="0">
                <a:solidFill>
                  <a:srgbClr val="4D5968"/>
                </a:solidFill>
                <a:latin typeface="Nunito Sans"/>
              </a:rPr>
              <a:t> It’s a verification and jar signing tool</a:t>
            </a:r>
          </a:p>
          <a:p>
            <a:pPr>
              <a:buFont typeface="+mj-lt"/>
              <a:buAutoNum type="arabicPeriod"/>
            </a:pPr>
            <a:r>
              <a:rPr lang="en-US" b="1" dirty="0" err="1">
                <a:solidFill>
                  <a:srgbClr val="4D5968"/>
                </a:solidFill>
                <a:latin typeface="Nunito Sans"/>
              </a:rPr>
              <a:t>javah</a:t>
            </a:r>
            <a:r>
              <a:rPr lang="en-US" b="1" dirty="0">
                <a:solidFill>
                  <a:srgbClr val="4D5968"/>
                </a:solidFill>
                <a:latin typeface="Nunito Sans"/>
              </a:rPr>
              <a:t>:</a:t>
            </a:r>
            <a:r>
              <a:rPr lang="en-US" dirty="0">
                <a:solidFill>
                  <a:srgbClr val="4D5968"/>
                </a:solidFill>
                <a:latin typeface="Nunito Sans"/>
              </a:rPr>
              <a:t> It’s a stub generator and ‘C’ header that is used for writing built-in methods</a:t>
            </a:r>
          </a:p>
          <a:p>
            <a:pPr>
              <a:buFont typeface="+mj-lt"/>
              <a:buAutoNum type="arabicPeriod"/>
            </a:pPr>
            <a:r>
              <a:rPr lang="en-US" b="1" dirty="0" err="1">
                <a:solidFill>
                  <a:srgbClr val="4D5968"/>
                </a:solidFill>
                <a:latin typeface="Nunito Sans"/>
              </a:rPr>
              <a:t>javap</a:t>
            </a:r>
            <a:r>
              <a:rPr lang="en-US" b="1" dirty="0">
                <a:solidFill>
                  <a:srgbClr val="4D5968"/>
                </a:solidFill>
                <a:latin typeface="Nunito Sans"/>
              </a:rPr>
              <a:t>:</a:t>
            </a:r>
            <a:r>
              <a:rPr lang="en-US" dirty="0">
                <a:solidFill>
                  <a:srgbClr val="4D5968"/>
                </a:solidFill>
                <a:latin typeface="Nunito Sans"/>
              </a:rPr>
              <a:t> It’s a class file disassembler</a:t>
            </a:r>
          </a:p>
          <a:p>
            <a:pPr>
              <a:buFont typeface="+mj-lt"/>
              <a:buAutoNum type="arabicPeriod"/>
            </a:pPr>
            <a:r>
              <a:rPr lang="en-US" b="1" dirty="0" err="1">
                <a:solidFill>
                  <a:srgbClr val="4D5968"/>
                </a:solidFill>
                <a:latin typeface="Nunito Sans"/>
              </a:rPr>
              <a:t>javaws</a:t>
            </a:r>
            <a:r>
              <a:rPr lang="en-US" b="1" dirty="0">
                <a:solidFill>
                  <a:srgbClr val="4D5968"/>
                </a:solidFill>
                <a:latin typeface="Nunito Sans"/>
              </a:rPr>
              <a:t>:</a:t>
            </a:r>
            <a:r>
              <a:rPr lang="en-US" dirty="0">
                <a:solidFill>
                  <a:srgbClr val="4D5968"/>
                </a:solidFill>
                <a:latin typeface="Nunito Sans"/>
              </a:rPr>
              <a:t> It’s a Java Web Start launcher for JNLP applications</a:t>
            </a:r>
          </a:p>
          <a:p>
            <a:pPr>
              <a:buFont typeface="+mj-lt"/>
              <a:buAutoNum type="arabicPeriod"/>
            </a:pPr>
            <a:r>
              <a:rPr lang="en-US" b="1" dirty="0" err="1">
                <a:solidFill>
                  <a:srgbClr val="4D5968"/>
                </a:solidFill>
                <a:latin typeface="Nunito Sans"/>
              </a:rPr>
              <a:t>JConsole</a:t>
            </a:r>
            <a:r>
              <a:rPr lang="en-US" b="1" dirty="0">
                <a:solidFill>
                  <a:srgbClr val="4D5968"/>
                </a:solidFill>
                <a:latin typeface="Nunito Sans"/>
              </a:rPr>
              <a:t>:</a:t>
            </a:r>
            <a:r>
              <a:rPr lang="en-US" dirty="0">
                <a:solidFill>
                  <a:srgbClr val="4D5968"/>
                </a:solidFill>
                <a:latin typeface="Nunito Sans"/>
              </a:rPr>
              <a:t> It’s a Console used for Java Monitoring and Management</a:t>
            </a:r>
          </a:p>
          <a:p>
            <a:pPr>
              <a:buFont typeface="+mj-lt"/>
              <a:buAutoNum type="arabicPeriod"/>
            </a:pPr>
            <a:r>
              <a:rPr lang="en-US" b="1" dirty="0" err="1">
                <a:solidFill>
                  <a:srgbClr val="4D5968"/>
                </a:solidFill>
                <a:latin typeface="Nunito Sans"/>
              </a:rPr>
              <a:t>jdb</a:t>
            </a:r>
            <a:r>
              <a:rPr lang="en-US" b="1" dirty="0">
                <a:solidFill>
                  <a:srgbClr val="4D5968"/>
                </a:solidFill>
                <a:latin typeface="Nunito Sans"/>
              </a:rPr>
              <a:t>:</a:t>
            </a:r>
            <a:r>
              <a:rPr lang="en-US" dirty="0">
                <a:solidFill>
                  <a:srgbClr val="4D5968"/>
                </a:solidFill>
                <a:latin typeface="Nunito Sans"/>
              </a:rPr>
              <a:t> It’s a debugger</a:t>
            </a:r>
          </a:p>
          <a:p>
            <a:pPr>
              <a:buFont typeface="+mj-lt"/>
              <a:buAutoNum type="arabicPeriod"/>
            </a:pPr>
            <a:r>
              <a:rPr lang="en-US" b="1" dirty="0" err="1">
                <a:solidFill>
                  <a:srgbClr val="4D5968"/>
                </a:solidFill>
                <a:latin typeface="Nunito Sans"/>
              </a:rPr>
              <a:t>jhat</a:t>
            </a:r>
            <a:r>
              <a:rPr lang="en-US" b="1" dirty="0">
                <a:solidFill>
                  <a:srgbClr val="4D5968"/>
                </a:solidFill>
                <a:latin typeface="Nunito Sans"/>
              </a:rPr>
              <a:t>:</a:t>
            </a:r>
            <a:r>
              <a:rPr lang="en-US" dirty="0">
                <a:solidFill>
                  <a:srgbClr val="4D5968"/>
                </a:solidFill>
                <a:latin typeface="Nunito Sans"/>
              </a:rPr>
              <a:t> It’s a Java Heap Analysis Tool (experimental)</a:t>
            </a:r>
          </a:p>
          <a:p>
            <a:pPr>
              <a:buFont typeface="+mj-lt"/>
              <a:buAutoNum type="arabicPeriod"/>
            </a:pPr>
            <a:r>
              <a:rPr lang="en-US" b="1" dirty="0" err="1">
                <a:solidFill>
                  <a:srgbClr val="4D5968"/>
                </a:solidFill>
                <a:latin typeface="Nunito Sans"/>
              </a:rPr>
              <a:t>jinfo</a:t>
            </a:r>
            <a:r>
              <a:rPr lang="en-US" b="1" dirty="0">
                <a:solidFill>
                  <a:srgbClr val="4D5968"/>
                </a:solidFill>
                <a:latin typeface="Nunito Sans"/>
              </a:rPr>
              <a:t>:</a:t>
            </a:r>
            <a:r>
              <a:rPr lang="en-US" dirty="0">
                <a:solidFill>
                  <a:srgbClr val="4D5968"/>
                </a:solidFill>
                <a:latin typeface="Nunito Sans"/>
              </a:rPr>
              <a:t> It particularly used to get the configuration information from a running Java process</a:t>
            </a:r>
          </a:p>
          <a:p>
            <a:pPr>
              <a:buFont typeface="+mj-lt"/>
              <a:buAutoNum type="arabicPeriod"/>
            </a:pPr>
            <a:r>
              <a:rPr lang="en-US" b="1" dirty="0" err="1">
                <a:solidFill>
                  <a:srgbClr val="4D5968"/>
                </a:solidFill>
                <a:latin typeface="Nunito Sans"/>
              </a:rPr>
              <a:t>jmap</a:t>
            </a:r>
            <a:r>
              <a:rPr lang="en-US" b="1" dirty="0">
                <a:solidFill>
                  <a:srgbClr val="4D5968"/>
                </a:solidFill>
                <a:latin typeface="Nunito Sans"/>
              </a:rPr>
              <a:t>:</a:t>
            </a:r>
            <a:r>
              <a:rPr lang="en-US" dirty="0">
                <a:solidFill>
                  <a:srgbClr val="4D5968"/>
                </a:solidFill>
                <a:latin typeface="Nunito Sans"/>
              </a:rPr>
              <a:t> It’s an Oracle </a:t>
            </a:r>
            <a:r>
              <a:rPr lang="en-US" dirty="0" err="1">
                <a:solidFill>
                  <a:srgbClr val="4D5968"/>
                </a:solidFill>
                <a:latin typeface="Nunito Sans"/>
              </a:rPr>
              <a:t>jmap</a:t>
            </a:r>
            <a:r>
              <a:rPr lang="en-US" dirty="0">
                <a:solidFill>
                  <a:srgbClr val="4D5968"/>
                </a:solidFill>
                <a:latin typeface="Nunito Sans"/>
              </a:rPr>
              <a:t> which is also a Memory Map. This gives the result of the memory map for Java. On the other hand, it is useful in </a:t>
            </a:r>
            <a:r>
              <a:rPr lang="en-US" dirty="0">
                <a:solidFill>
                  <a:srgbClr val="0099E9"/>
                </a:solidFill>
                <a:latin typeface="Nunito Sans"/>
                <a:hlinkClick r:id="rId4"/>
              </a:rPr>
              <a:t>printing heap memory</a:t>
            </a:r>
            <a:r>
              <a:rPr lang="en-US" dirty="0">
                <a:solidFill>
                  <a:srgbClr val="4D5968"/>
                </a:solidFill>
                <a:latin typeface="Nunito Sans"/>
              </a:rPr>
              <a:t> or shared object memory maps details of a particular core dump or process.</a:t>
            </a:r>
          </a:p>
          <a:p>
            <a:pPr>
              <a:buFont typeface="+mj-lt"/>
              <a:buAutoNum type="arabicPeriod"/>
            </a:pPr>
            <a:r>
              <a:rPr lang="en-US" b="1" dirty="0" err="1">
                <a:solidFill>
                  <a:srgbClr val="4D5968"/>
                </a:solidFill>
                <a:latin typeface="Nunito Sans"/>
              </a:rPr>
              <a:t>jmc</a:t>
            </a:r>
            <a:r>
              <a:rPr lang="en-US" b="1" dirty="0">
                <a:solidFill>
                  <a:srgbClr val="4D5968"/>
                </a:solidFill>
                <a:latin typeface="Nunito Sans"/>
              </a:rPr>
              <a:t>:</a:t>
            </a:r>
            <a:r>
              <a:rPr lang="en-US" dirty="0">
                <a:solidFill>
                  <a:srgbClr val="4D5968"/>
                </a:solidFill>
                <a:latin typeface="Nunito Sans"/>
              </a:rPr>
              <a:t> It’s known as a Java Mission Control</a:t>
            </a:r>
          </a:p>
          <a:p>
            <a:pPr>
              <a:buFont typeface="+mj-lt"/>
              <a:buAutoNum type="arabicPeriod"/>
            </a:pPr>
            <a:r>
              <a:rPr lang="en-US" b="1" dirty="0" err="1">
                <a:solidFill>
                  <a:srgbClr val="4D5968"/>
                </a:solidFill>
                <a:latin typeface="Nunito Sans"/>
              </a:rPr>
              <a:t>jps</a:t>
            </a:r>
            <a:r>
              <a:rPr lang="en-US" b="1" dirty="0">
                <a:solidFill>
                  <a:srgbClr val="4D5968"/>
                </a:solidFill>
                <a:latin typeface="Nunito Sans"/>
              </a:rPr>
              <a:t>:</a:t>
            </a:r>
            <a:r>
              <a:rPr lang="en-US" dirty="0">
                <a:solidFill>
                  <a:srgbClr val="4D5968"/>
                </a:solidFill>
                <a:latin typeface="Nunito Sans"/>
              </a:rPr>
              <a:t> it’s a JVM Process, Status Tool. It is capable of listing the instrumented </a:t>
            </a:r>
            <a:r>
              <a:rPr lang="en-US" dirty="0" err="1">
                <a:solidFill>
                  <a:srgbClr val="4D5968"/>
                </a:solidFill>
                <a:latin typeface="Nunito Sans"/>
              </a:rPr>
              <a:t>HotSpot</a:t>
            </a:r>
            <a:r>
              <a:rPr lang="en-US" dirty="0">
                <a:solidFill>
                  <a:srgbClr val="4D5968"/>
                </a:solidFill>
                <a:latin typeface="Nunito Sans"/>
              </a:rPr>
              <a:t> JVMs on the target system</a:t>
            </a:r>
          </a:p>
          <a:p>
            <a:pPr>
              <a:buFont typeface="+mj-lt"/>
              <a:buAutoNum type="arabicPeriod"/>
            </a:pPr>
            <a:r>
              <a:rPr lang="en-US" b="1" dirty="0" err="1">
                <a:solidFill>
                  <a:srgbClr val="4D5968"/>
                </a:solidFill>
                <a:latin typeface="Nunito Sans"/>
              </a:rPr>
              <a:t>jrunscript</a:t>
            </a:r>
            <a:r>
              <a:rPr lang="en-US" b="1" dirty="0">
                <a:solidFill>
                  <a:srgbClr val="4D5968"/>
                </a:solidFill>
                <a:latin typeface="Nunito Sans"/>
              </a:rPr>
              <a:t>:</a:t>
            </a:r>
            <a:r>
              <a:rPr lang="en-US" dirty="0">
                <a:solidFill>
                  <a:srgbClr val="4D5968"/>
                </a:solidFill>
                <a:latin typeface="Nunito Sans"/>
              </a:rPr>
              <a:t> It’s a</a:t>
            </a:r>
            <a:r>
              <a:rPr lang="en-US" dirty="0">
                <a:solidFill>
                  <a:srgbClr val="0099E9"/>
                </a:solidFill>
                <a:latin typeface="Nunito Sans"/>
                <a:hlinkClick r:id="rId5"/>
              </a:rPr>
              <a:t> Java command</a:t>
            </a:r>
            <a:r>
              <a:rPr lang="en-US" dirty="0">
                <a:solidFill>
                  <a:srgbClr val="4D5968"/>
                </a:solidFill>
                <a:latin typeface="Nunito Sans"/>
              </a:rPr>
              <a:t>-line script shell</a:t>
            </a:r>
          </a:p>
          <a:p>
            <a:pPr>
              <a:buFont typeface="+mj-lt"/>
              <a:buAutoNum type="arabicPeriod"/>
            </a:pPr>
            <a:r>
              <a:rPr lang="en-US" b="1" dirty="0" err="1">
                <a:solidFill>
                  <a:srgbClr val="4D5968"/>
                </a:solidFill>
                <a:latin typeface="Nunito Sans"/>
              </a:rPr>
              <a:t>jstack</a:t>
            </a:r>
            <a:r>
              <a:rPr lang="en-US" b="1" dirty="0">
                <a:solidFill>
                  <a:srgbClr val="4D5968"/>
                </a:solidFill>
                <a:latin typeface="Nunito Sans"/>
              </a:rPr>
              <a:t>:</a:t>
            </a:r>
            <a:r>
              <a:rPr lang="en-US" dirty="0">
                <a:solidFill>
                  <a:srgbClr val="4D5968"/>
                </a:solidFill>
                <a:latin typeface="Nunito Sans"/>
              </a:rPr>
              <a:t> A tool prints Java stack traces of Java threads</a:t>
            </a:r>
          </a:p>
          <a:p>
            <a:pPr>
              <a:buFont typeface="+mj-lt"/>
              <a:buAutoNum type="arabicPeriod"/>
            </a:pPr>
            <a:r>
              <a:rPr lang="en-US" b="1" dirty="0" err="1">
                <a:solidFill>
                  <a:srgbClr val="4D5968"/>
                </a:solidFill>
                <a:latin typeface="Nunito Sans"/>
              </a:rPr>
              <a:t>jstat</a:t>
            </a:r>
            <a:r>
              <a:rPr lang="en-US" b="1" dirty="0">
                <a:solidFill>
                  <a:srgbClr val="4D5968"/>
                </a:solidFill>
                <a:latin typeface="Nunito Sans"/>
              </a:rPr>
              <a:t>: </a:t>
            </a:r>
            <a:r>
              <a:rPr lang="en-US" dirty="0">
                <a:solidFill>
                  <a:srgbClr val="4D5968"/>
                </a:solidFill>
                <a:latin typeface="Nunito Sans"/>
              </a:rPr>
              <a:t>Java Virtual Machine statistic monitoring tool</a:t>
            </a:r>
          </a:p>
          <a:p>
            <a:pPr>
              <a:buFont typeface="+mj-lt"/>
              <a:buAutoNum type="arabicPeriod"/>
            </a:pPr>
            <a:r>
              <a:rPr lang="en-US" b="1" dirty="0" err="1">
                <a:solidFill>
                  <a:srgbClr val="4D5968"/>
                </a:solidFill>
                <a:latin typeface="Nunito Sans"/>
              </a:rPr>
              <a:t>keytool</a:t>
            </a:r>
            <a:r>
              <a:rPr lang="en-US" b="1" dirty="0">
                <a:solidFill>
                  <a:srgbClr val="4D5968"/>
                </a:solidFill>
                <a:latin typeface="Nunito Sans"/>
              </a:rPr>
              <a:t>: </a:t>
            </a:r>
            <a:r>
              <a:rPr lang="en-US" dirty="0">
                <a:solidFill>
                  <a:srgbClr val="4D5968"/>
                </a:solidFill>
                <a:latin typeface="Nunito Sans"/>
              </a:rPr>
              <a:t>A tool for manipulating the </a:t>
            </a:r>
            <a:r>
              <a:rPr lang="en-US" dirty="0" err="1">
                <a:solidFill>
                  <a:srgbClr val="4D5968"/>
                </a:solidFill>
                <a:latin typeface="Nunito Sans"/>
              </a:rPr>
              <a:t>Keystore</a:t>
            </a:r>
            <a:endParaRPr lang="en-US" dirty="0">
              <a:solidFill>
                <a:srgbClr val="4D5968"/>
              </a:solidFill>
              <a:latin typeface="Nunito Sans"/>
            </a:endParaRPr>
          </a:p>
          <a:p>
            <a:pPr>
              <a:buFont typeface="+mj-lt"/>
              <a:buAutoNum type="arabicPeriod"/>
            </a:pPr>
            <a:r>
              <a:rPr lang="en-US" b="1" dirty="0">
                <a:solidFill>
                  <a:srgbClr val="4D5968"/>
                </a:solidFill>
                <a:latin typeface="Nunito Sans"/>
              </a:rPr>
              <a:t>pack200: </a:t>
            </a:r>
            <a:r>
              <a:rPr lang="en-US" dirty="0">
                <a:solidFill>
                  <a:srgbClr val="4D5968"/>
                </a:solidFill>
                <a:latin typeface="Nunito Sans"/>
              </a:rPr>
              <a:t>JAR compression tool</a:t>
            </a:r>
          </a:p>
          <a:p>
            <a:pPr>
              <a:buFont typeface="+mj-lt"/>
              <a:buAutoNum type="arabicPeriod"/>
            </a:pPr>
            <a:r>
              <a:rPr lang="en-US" b="1" dirty="0" err="1">
                <a:solidFill>
                  <a:srgbClr val="4D5968"/>
                </a:solidFill>
                <a:latin typeface="Nunito Sans"/>
              </a:rPr>
              <a:t>Policytool</a:t>
            </a:r>
            <a:r>
              <a:rPr lang="en-US" b="1" dirty="0">
                <a:solidFill>
                  <a:srgbClr val="4D5968"/>
                </a:solidFill>
                <a:latin typeface="Nunito Sans"/>
              </a:rPr>
              <a:t>: </a:t>
            </a:r>
            <a:r>
              <a:rPr lang="en-US" dirty="0">
                <a:solidFill>
                  <a:srgbClr val="4D5968"/>
                </a:solidFill>
                <a:latin typeface="Nunito Sans"/>
              </a:rPr>
              <a:t>Utility that determines the Java runtime. That means it is a policy creation and management tool.</a:t>
            </a:r>
          </a:p>
          <a:p>
            <a:pPr>
              <a:buFont typeface="+mj-lt"/>
              <a:buAutoNum type="arabicPeriod"/>
            </a:pPr>
            <a:r>
              <a:rPr lang="en-US" b="1" dirty="0" err="1">
                <a:solidFill>
                  <a:srgbClr val="4D5968"/>
                </a:solidFill>
                <a:latin typeface="Nunito Sans"/>
              </a:rPr>
              <a:t>VisualVM</a:t>
            </a:r>
            <a:r>
              <a:rPr lang="en-US" b="1" dirty="0">
                <a:solidFill>
                  <a:srgbClr val="4D5968"/>
                </a:solidFill>
                <a:latin typeface="Nunito Sans"/>
              </a:rPr>
              <a:t>:</a:t>
            </a:r>
            <a:r>
              <a:rPr lang="en-US" dirty="0">
                <a:solidFill>
                  <a:srgbClr val="4D5968"/>
                </a:solidFill>
                <a:latin typeface="Nunito Sans"/>
              </a:rPr>
              <a:t> It’s a visual tool. It is integrated with numerous command-line JDK tools.</a:t>
            </a:r>
          </a:p>
          <a:p>
            <a:pPr>
              <a:buFont typeface="+mj-lt"/>
              <a:buAutoNum type="arabicPeriod"/>
            </a:pPr>
            <a:r>
              <a:rPr lang="en-US" b="1" dirty="0" err="1">
                <a:solidFill>
                  <a:srgbClr val="4D5968"/>
                </a:solidFill>
                <a:latin typeface="Nunito Sans"/>
              </a:rPr>
              <a:t>wsimport</a:t>
            </a:r>
            <a:r>
              <a:rPr lang="en-US" dirty="0">
                <a:solidFill>
                  <a:srgbClr val="4D5968"/>
                </a:solidFill>
                <a:latin typeface="Nunito Sans"/>
              </a:rPr>
              <a:t>: It produces portable JAX-WS artifacts with an aim to invoke a web service</a:t>
            </a:r>
          </a:p>
          <a:p>
            <a:pPr>
              <a:buFont typeface="+mj-lt"/>
              <a:buAutoNum type="arabicPeriod"/>
            </a:pPr>
            <a:r>
              <a:rPr lang="en-US" b="1" dirty="0" err="1">
                <a:solidFill>
                  <a:srgbClr val="4D5968"/>
                </a:solidFill>
                <a:latin typeface="Nunito Sans"/>
              </a:rPr>
              <a:t>xjc</a:t>
            </a:r>
            <a:r>
              <a:rPr lang="en-US" b="1" dirty="0">
                <a:solidFill>
                  <a:srgbClr val="4D5968"/>
                </a:solidFill>
                <a:latin typeface="Nunito Sans"/>
              </a:rPr>
              <a:t>:</a:t>
            </a:r>
            <a:r>
              <a:rPr lang="en-US" dirty="0">
                <a:solidFill>
                  <a:srgbClr val="4D5968"/>
                </a:solidFill>
                <a:latin typeface="Nunito Sans"/>
              </a:rPr>
              <a:t> It’s the part of the Java API boosting the XML Binding (JAXB) API. After accepting the </a:t>
            </a:r>
            <a:r>
              <a:rPr lang="en-US" dirty="0">
                <a:solidFill>
                  <a:srgbClr val="0099E9"/>
                </a:solidFill>
                <a:latin typeface="Nunito Sans"/>
                <a:hlinkClick r:id="rId6"/>
              </a:rPr>
              <a:t>XML schema</a:t>
            </a:r>
            <a:r>
              <a:rPr lang="en-US" dirty="0">
                <a:solidFill>
                  <a:srgbClr val="4D5968"/>
                </a:solidFill>
                <a:latin typeface="Nunito Sans"/>
              </a:rPr>
              <a:t>, it generates Java classes</a:t>
            </a:r>
            <a:endParaRPr lang="en-US" b="0" i="0" dirty="0">
              <a:solidFill>
                <a:srgbClr val="4D5968"/>
              </a:solidFill>
              <a:effectLst/>
              <a:latin typeface="Nunito Sans"/>
            </a:endParaRPr>
          </a:p>
        </p:txBody>
      </p:sp>
    </p:spTree>
    <p:extLst>
      <p:ext uri="{BB962C8B-B14F-4D97-AF65-F5344CB8AC3E}">
        <p14:creationId xmlns:p14="http://schemas.microsoft.com/office/powerpoint/2010/main" val="195274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Escape Sequences</a:t>
            </a:r>
            <a:endParaRPr lang="en-US" b="1" dirty="0"/>
          </a:p>
        </p:txBody>
      </p:sp>
      <p:sp>
        <p:nvSpPr>
          <p:cNvPr id="3" name="Content Placeholder 2"/>
          <p:cNvSpPr>
            <a:spLocks noGrp="1"/>
          </p:cNvSpPr>
          <p:nvPr>
            <p:ph idx="1"/>
          </p:nvPr>
        </p:nvSpPr>
        <p:spPr>
          <a:xfrm>
            <a:off x="549837" y="2299447"/>
            <a:ext cx="11310469" cy="4558553"/>
          </a:xfrm>
        </p:spPr>
        <p:txBody>
          <a:bodyPr>
            <a:normAutofit/>
          </a:bodyPr>
          <a:lstStyle/>
          <a:p>
            <a:r>
              <a:rPr lang="en-US" dirty="0" smtClean="0"/>
              <a:t>Escape Sequence   		Description   </a:t>
            </a:r>
          </a:p>
          <a:p>
            <a:r>
              <a:rPr lang="en-US" b="1" dirty="0" smtClean="0"/>
              <a:t>\n</a:t>
            </a:r>
            <a:r>
              <a:rPr lang="en-US" dirty="0" smtClean="0"/>
              <a:t> 			</a:t>
            </a:r>
            <a:r>
              <a:rPr lang="en-US" b="1" dirty="0" smtClean="0"/>
              <a:t>Newline</a:t>
            </a:r>
            <a:r>
              <a:rPr lang="en-US" dirty="0" smtClean="0"/>
              <a:t>.  Position the screen cursor to the beginning  of the next line.</a:t>
            </a:r>
          </a:p>
          <a:p>
            <a:r>
              <a:rPr lang="en-US" b="1" dirty="0" smtClean="0"/>
              <a:t>\t</a:t>
            </a:r>
            <a:r>
              <a:rPr lang="en-US" dirty="0" smtClean="0"/>
              <a:t> 			</a:t>
            </a:r>
            <a:r>
              <a:rPr lang="en-US" b="1" dirty="0" smtClean="0"/>
              <a:t>Horizontal tab</a:t>
            </a:r>
            <a:r>
              <a:rPr lang="en-US" dirty="0" smtClean="0"/>
              <a:t>. Move the screen cursor to the next tab stop.</a:t>
            </a:r>
          </a:p>
          <a:p>
            <a:r>
              <a:rPr lang="en-US" b="1" dirty="0" smtClean="0"/>
              <a:t>\r </a:t>
            </a:r>
            <a:r>
              <a:rPr lang="en-US" dirty="0" smtClean="0"/>
              <a:t>			</a:t>
            </a:r>
            <a:r>
              <a:rPr lang="en-US" b="1" dirty="0" smtClean="0"/>
              <a:t>Carriage return</a:t>
            </a:r>
            <a:r>
              <a:rPr lang="en-US" dirty="0" smtClean="0"/>
              <a:t>. Position the screen cursor to the beginning of the current line; do 					not advance to the next line. Any characters output after the carriage return 						overwrite the characters previously output on that line.</a:t>
            </a:r>
          </a:p>
          <a:p>
            <a:r>
              <a:rPr lang="en-US" b="1" dirty="0" smtClean="0"/>
              <a:t>\\ 			Backslash</a:t>
            </a:r>
            <a:r>
              <a:rPr lang="en-US" dirty="0" smtClean="0"/>
              <a:t>.  Used to print a backslash character.</a:t>
            </a:r>
          </a:p>
          <a:p>
            <a:r>
              <a:rPr lang="en-US" b="1" dirty="0" smtClean="0"/>
              <a:t>\’</a:t>
            </a:r>
            <a:r>
              <a:rPr lang="en-US" dirty="0" smtClean="0"/>
              <a:t> 			</a:t>
            </a:r>
            <a:r>
              <a:rPr lang="en-US" b="1" dirty="0" smtClean="0"/>
              <a:t>Single quote</a:t>
            </a:r>
            <a:r>
              <a:rPr lang="en-US" dirty="0" smtClean="0"/>
              <a:t>. </a:t>
            </a:r>
          </a:p>
          <a:p>
            <a:r>
              <a:rPr lang="en-US" b="1" dirty="0" smtClean="0"/>
              <a:t>\"</a:t>
            </a:r>
            <a:r>
              <a:rPr lang="en-US" dirty="0" smtClean="0"/>
              <a:t> 			</a:t>
            </a:r>
            <a:r>
              <a:rPr lang="en-US" b="1" dirty="0" smtClean="0"/>
              <a:t>Double quote</a:t>
            </a:r>
            <a:r>
              <a:rPr lang="en-US" dirty="0" smtClean="0"/>
              <a:t>. Used to print a double-quote character. For example,</a:t>
            </a:r>
          </a:p>
          <a:p>
            <a:r>
              <a:rPr lang="en-US" dirty="0" err="1" smtClean="0"/>
              <a:t>System.out.println</a:t>
            </a:r>
            <a:r>
              <a:rPr lang="en-US" dirty="0" smtClean="0"/>
              <a:t>( "\"in quotes\"" );      displays</a:t>
            </a:r>
          </a:p>
          <a:p>
            <a:r>
              <a:rPr lang="en-US" b="1" dirty="0" smtClean="0"/>
              <a:t>"in quotes"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152" y="2393576"/>
            <a:ext cx="8645059" cy="3993777"/>
          </a:xfrm>
          <a:prstGeom prst="rect">
            <a:avLst/>
          </a:prstGeom>
        </p:spPr>
      </p:pic>
      <p:sp>
        <p:nvSpPr>
          <p:cNvPr id="5" name="Rectangle 4"/>
          <p:cNvSpPr/>
          <p:nvPr/>
        </p:nvSpPr>
        <p:spPr>
          <a:xfrm>
            <a:off x="1355217" y="1025570"/>
            <a:ext cx="4573688" cy="523220"/>
          </a:xfrm>
          <a:prstGeom prst="rect">
            <a:avLst/>
          </a:prstGeom>
        </p:spPr>
        <p:txBody>
          <a:bodyPr wrap="none">
            <a:spAutoFit/>
          </a:bodyPr>
          <a:lstStyle/>
          <a:p>
            <a:r>
              <a:rPr lang="en-US" sz="2800" b="1" dirty="0" smtClean="0">
                <a:solidFill>
                  <a:schemeClr val="bg1">
                    <a:lumMod val="95000"/>
                  </a:schemeClr>
                </a:solidFill>
              </a:rPr>
              <a:t>Basic components of JDK</a:t>
            </a:r>
            <a:endParaRPr lang="en-US" sz="2800" b="1" dirty="0">
              <a:solidFill>
                <a:schemeClr val="bg1">
                  <a:lumMod val="95000"/>
                </a:schemeClr>
              </a:solidFill>
            </a:endParaRPr>
          </a:p>
        </p:txBody>
      </p:sp>
    </p:spTree>
    <p:extLst>
      <p:ext uri="{BB962C8B-B14F-4D97-AF65-F5344CB8AC3E}">
        <p14:creationId xmlns:p14="http://schemas.microsoft.com/office/powerpoint/2010/main" val="18232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6751" y="166126"/>
            <a:ext cx="9484378" cy="6691873"/>
          </a:xfrm>
          <a:prstGeom prst="rect">
            <a:avLst/>
          </a:prstGeom>
        </p:spPr>
      </p:pic>
    </p:spTree>
    <p:extLst>
      <p:ext uri="{BB962C8B-B14F-4D97-AF65-F5344CB8AC3E}">
        <p14:creationId xmlns:p14="http://schemas.microsoft.com/office/powerpoint/2010/main" val="517010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Data </a:t>
            </a:r>
            <a:r>
              <a:rPr lang="en-US" sz="2800" b="1" smtClean="0"/>
              <a:t>Types </a:t>
            </a:r>
            <a:r>
              <a:rPr lang="en-US" sz="2800" dirty="0"/>
              <a:t/>
            </a:r>
            <a:br>
              <a:rPr lang="en-US" sz="2800" dirty="0"/>
            </a:br>
            <a:endParaRPr lang="en-US" sz="2800" b="1" dirty="0"/>
          </a:p>
        </p:txBody>
      </p:sp>
      <p:sp>
        <p:nvSpPr>
          <p:cNvPr id="3" name="Content Placeholder 2"/>
          <p:cNvSpPr>
            <a:spLocks noGrp="1"/>
          </p:cNvSpPr>
          <p:nvPr>
            <p:ph idx="1"/>
          </p:nvPr>
        </p:nvSpPr>
        <p:spPr>
          <a:xfrm>
            <a:off x="1232573" y="2218766"/>
            <a:ext cx="7158392" cy="4469130"/>
          </a:xfrm>
        </p:spPr>
        <p:txBody>
          <a:bodyPr>
            <a:noAutofit/>
          </a:bodyPr>
          <a:lstStyle/>
          <a:p>
            <a:pPr>
              <a:lnSpc>
                <a:spcPct val="90000"/>
              </a:lnSpc>
              <a:buFont typeface="Arial"/>
              <a:buChar char="•"/>
            </a:pPr>
            <a:r>
              <a:rPr lang="en-US" sz="2800" dirty="0" smtClean="0">
                <a:solidFill>
                  <a:srgbClr val="000000"/>
                </a:solidFill>
                <a:latin typeface="Calibri"/>
              </a:rPr>
              <a:t> Primitive data types</a:t>
            </a:r>
          </a:p>
          <a:p>
            <a:pPr>
              <a:lnSpc>
                <a:spcPct val="90000"/>
              </a:lnSpc>
              <a:buFont typeface="Arial"/>
              <a:buChar char="•"/>
            </a:pPr>
            <a:r>
              <a:rPr lang="en-US" sz="2800" dirty="0" smtClean="0">
                <a:solidFill>
                  <a:srgbClr val="000000"/>
                </a:solidFill>
                <a:latin typeface="Calibri"/>
              </a:rPr>
              <a:t>Java </a:t>
            </a:r>
            <a:r>
              <a:rPr lang="en-US" sz="2800" dirty="0">
                <a:solidFill>
                  <a:srgbClr val="000000"/>
                </a:solidFill>
                <a:latin typeface="Calibri"/>
              </a:rPr>
              <a:t>defines eight primitive data types. </a:t>
            </a:r>
            <a:endParaRPr lang="en-US" dirty="0"/>
          </a:p>
          <a:p>
            <a:pPr lvl="1">
              <a:buFont typeface="Arial"/>
              <a:buChar char="•"/>
            </a:pPr>
            <a:r>
              <a:rPr lang="en-US" sz="2400" dirty="0">
                <a:solidFill>
                  <a:srgbClr val="000000"/>
                </a:solidFill>
                <a:latin typeface="Calibri"/>
              </a:rPr>
              <a:t>b</a:t>
            </a:r>
            <a:r>
              <a:rPr lang="en-US" sz="2400" dirty="0" smtClean="0">
                <a:solidFill>
                  <a:srgbClr val="000000"/>
                </a:solidFill>
                <a:latin typeface="Calibri"/>
              </a:rPr>
              <a:t>yte								</a:t>
            </a:r>
            <a:endParaRPr lang="en-US" dirty="0" smtClean="0"/>
          </a:p>
          <a:p>
            <a:pPr lvl="1">
              <a:buFont typeface="Arial"/>
              <a:buChar char="•"/>
            </a:pPr>
            <a:r>
              <a:rPr lang="en-US" sz="2400" dirty="0">
                <a:solidFill>
                  <a:srgbClr val="000000"/>
                </a:solidFill>
                <a:latin typeface="Calibri"/>
              </a:rPr>
              <a:t>s</a:t>
            </a:r>
            <a:r>
              <a:rPr lang="en-US" sz="2400" dirty="0" smtClean="0">
                <a:solidFill>
                  <a:srgbClr val="000000"/>
                </a:solidFill>
                <a:latin typeface="Calibri"/>
              </a:rPr>
              <a:t>hort							</a:t>
            </a:r>
            <a:endParaRPr lang="en-US" dirty="0"/>
          </a:p>
          <a:p>
            <a:pPr lvl="1">
              <a:buFont typeface="Arial"/>
              <a:buChar char="•"/>
            </a:pPr>
            <a:r>
              <a:rPr lang="en-US" sz="2400" dirty="0" err="1" smtClean="0">
                <a:solidFill>
                  <a:srgbClr val="000000"/>
                </a:solidFill>
                <a:latin typeface="Calibri"/>
              </a:rPr>
              <a:t>int</a:t>
            </a:r>
            <a:r>
              <a:rPr lang="en-US" sz="2400" dirty="0" smtClean="0">
                <a:solidFill>
                  <a:srgbClr val="000000"/>
                </a:solidFill>
                <a:latin typeface="Calibri"/>
              </a:rPr>
              <a:t> 								</a:t>
            </a:r>
            <a:endParaRPr lang="en-US" dirty="0"/>
          </a:p>
          <a:p>
            <a:pPr lvl="1">
              <a:lnSpc>
                <a:spcPct val="100000"/>
              </a:lnSpc>
              <a:buFont typeface="Arial"/>
              <a:buChar char="•"/>
            </a:pPr>
            <a:r>
              <a:rPr lang="en-US" sz="2400" dirty="0">
                <a:solidFill>
                  <a:srgbClr val="000000"/>
                </a:solidFill>
                <a:latin typeface="Calibri"/>
              </a:rPr>
              <a:t>l</a:t>
            </a:r>
            <a:r>
              <a:rPr lang="en-US" sz="2400" dirty="0" smtClean="0">
                <a:solidFill>
                  <a:srgbClr val="000000"/>
                </a:solidFill>
                <a:latin typeface="Calibri"/>
              </a:rPr>
              <a:t>ong</a:t>
            </a:r>
            <a:endParaRPr lang="en-US" dirty="0"/>
          </a:p>
          <a:p>
            <a:pPr lvl="1">
              <a:lnSpc>
                <a:spcPct val="100000"/>
              </a:lnSpc>
              <a:buFont typeface="Arial"/>
              <a:buChar char="•"/>
            </a:pPr>
            <a:r>
              <a:rPr lang="en-US" sz="2400" dirty="0">
                <a:solidFill>
                  <a:srgbClr val="000000"/>
                </a:solidFill>
                <a:latin typeface="Calibri"/>
              </a:rPr>
              <a:t>c</a:t>
            </a:r>
            <a:r>
              <a:rPr lang="en-US" sz="2400" dirty="0" smtClean="0">
                <a:solidFill>
                  <a:srgbClr val="000000"/>
                </a:solidFill>
                <a:latin typeface="Calibri"/>
              </a:rPr>
              <a:t>har</a:t>
            </a:r>
            <a:endParaRPr lang="en-US" dirty="0"/>
          </a:p>
          <a:p>
            <a:endParaRPr lang="en-US" sz="1400" dirty="0" smtClean="0"/>
          </a:p>
          <a:p>
            <a:pPr>
              <a:buNone/>
            </a:pPr>
            <a:endParaRPr lang="en-US" sz="1600" b="1" dirty="0" smtClean="0"/>
          </a:p>
          <a:p>
            <a:endParaRPr lang="en-US" sz="1600" b="1" dirty="0" smtClean="0"/>
          </a:p>
          <a:p>
            <a:endParaRPr lang="en-US" sz="1600" b="1" u="sng" dirty="0" smtClean="0"/>
          </a:p>
        </p:txBody>
      </p:sp>
      <p:sp>
        <p:nvSpPr>
          <p:cNvPr id="4" name="Content Placeholder 2"/>
          <p:cNvSpPr txBox="1">
            <a:spLocks/>
          </p:cNvSpPr>
          <p:nvPr/>
        </p:nvSpPr>
        <p:spPr>
          <a:xfrm>
            <a:off x="3856244" y="3482565"/>
            <a:ext cx="5623036" cy="286108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buFont typeface="Arial"/>
              <a:buChar char="•"/>
            </a:pPr>
            <a:r>
              <a:rPr lang="en-US" sz="2400" dirty="0">
                <a:solidFill>
                  <a:srgbClr val="000000"/>
                </a:solidFill>
                <a:latin typeface="Calibri"/>
              </a:rPr>
              <a:t>f</a:t>
            </a:r>
            <a:r>
              <a:rPr lang="en-US" sz="2400" dirty="0" smtClean="0">
                <a:solidFill>
                  <a:srgbClr val="000000"/>
                </a:solidFill>
                <a:latin typeface="Calibri"/>
              </a:rPr>
              <a:t>loat</a:t>
            </a:r>
            <a:endParaRPr lang="en-US" sz="2400" dirty="0" smtClean="0"/>
          </a:p>
          <a:p>
            <a:pPr lvl="1">
              <a:buFont typeface="Arial"/>
              <a:buChar char="•"/>
            </a:pPr>
            <a:r>
              <a:rPr lang="en-US" sz="2400" dirty="0">
                <a:solidFill>
                  <a:srgbClr val="000000"/>
                </a:solidFill>
                <a:latin typeface="Calibri"/>
              </a:rPr>
              <a:t>d</a:t>
            </a:r>
            <a:r>
              <a:rPr lang="en-US" sz="2400" dirty="0" smtClean="0">
                <a:solidFill>
                  <a:srgbClr val="000000"/>
                </a:solidFill>
                <a:latin typeface="Calibri"/>
              </a:rPr>
              <a:t>ouble</a:t>
            </a:r>
            <a:endParaRPr lang="en-US" sz="2400" dirty="0" smtClean="0"/>
          </a:p>
          <a:p>
            <a:pPr lvl="1">
              <a:buFont typeface="Arial"/>
              <a:buChar char="•"/>
            </a:pPr>
            <a:r>
              <a:rPr lang="en-US" sz="2400" dirty="0" err="1">
                <a:solidFill>
                  <a:srgbClr val="000000"/>
                </a:solidFill>
                <a:latin typeface="Calibri"/>
              </a:rPr>
              <a:t>b</a:t>
            </a:r>
            <a:r>
              <a:rPr lang="en-US" sz="2400" dirty="0" err="1" smtClean="0">
                <a:solidFill>
                  <a:srgbClr val="000000"/>
                </a:solidFill>
                <a:latin typeface="Calibri"/>
              </a:rPr>
              <a:t>oolean</a:t>
            </a:r>
            <a:endParaRPr lang="en-US" sz="2400" dirty="0" smtClean="0"/>
          </a:p>
          <a:p>
            <a:pPr lvl="1">
              <a:buFont typeface="Arial"/>
              <a:buChar char="•"/>
            </a:pPr>
            <a:endParaRPr lang="en-US" dirty="0" smtClean="0"/>
          </a:p>
          <a:p>
            <a:endParaRPr lang="en-US" sz="1400" dirty="0" smtClean="0"/>
          </a:p>
          <a:p>
            <a:pPr>
              <a:buFont typeface="Wingdings 3" charset="2"/>
              <a:buNone/>
            </a:pPr>
            <a:endParaRPr lang="en-US" sz="1600" b="1" dirty="0" smtClean="0"/>
          </a:p>
          <a:p>
            <a:endParaRPr lang="en-US" sz="1600" b="1" dirty="0" smtClean="0"/>
          </a:p>
          <a:p>
            <a:endParaRPr lang="en-US" sz="1600" b="1" u="sng"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data Types</a:t>
            </a:r>
            <a:endParaRPr lang="en-US" dirty="0"/>
          </a:p>
        </p:txBody>
      </p:sp>
      <p:sp>
        <p:nvSpPr>
          <p:cNvPr id="3" name="Content Placeholder 2"/>
          <p:cNvSpPr>
            <a:spLocks noGrp="1"/>
          </p:cNvSpPr>
          <p:nvPr>
            <p:ph idx="1"/>
          </p:nvPr>
        </p:nvSpPr>
        <p:spPr>
          <a:xfrm>
            <a:off x="1156971" y="2218765"/>
            <a:ext cx="10178900" cy="4639235"/>
          </a:xfrm>
        </p:spPr>
        <p:txBody>
          <a:bodyPr>
            <a:normAutofit/>
          </a:bodyPr>
          <a:lstStyle/>
          <a:p>
            <a:r>
              <a:rPr lang="en-US" b="1" dirty="0" smtClean="0">
                <a:solidFill>
                  <a:srgbClr val="000000"/>
                </a:solidFill>
                <a:latin typeface="Times New Roman" panose="02020603050405020304" pitchFamily="18" charset="0"/>
                <a:cs typeface="Times New Roman" panose="02020603050405020304" pitchFamily="18" charset="0"/>
              </a:rPr>
              <a:t>Variable: </a:t>
            </a:r>
            <a:r>
              <a:rPr lang="en-US" dirty="0" smtClean="0">
                <a:solidFill>
                  <a:srgbClr val="000000"/>
                </a:solidFill>
                <a:latin typeface="Times New Roman" panose="02020603050405020304" pitchFamily="18" charset="0"/>
                <a:cs typeface="Times New Roman" panose="02020603050405020304" pitchFamily="18" charset="0"/>
              </a:rPr>
              <a:t> A variable is a space in the computer’s memory set a side for a  certain kind of data and gives it a name for easy reference.</a:t>
            </a:r>
          </a:p>
          <a:p>
            <a:r>
              <a:rPr lang="en-US" b="1" dirty="0" smtClean="0">
                <a:solidFill>
                  <a:srgbClr val="000000"/>
                </a:solidFill>
                <a:latin typeface="Times New Roman" panose="02020603050405020304" pitchFamily="18" charset="0"/>
                <a:cs typeface="Times New Roman" panose="02020603050405020304" pitchFamily="18" charset="0"/>
              </a:rPr>
              <a:t>Integers :    </a:t>
            </a: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four types of variables that you can use to store integer data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value can be –ve or +ve.</a:t>
            </a:r>
          </a:p>
          <a:p>
            <a:endParaRPr lang="en-US" sz="1000" dirty="0" smtClean="0"/>
          </a:p>
          <a:p>
            <a:pPr marL="457200" lvl="1" indent="0">
              <a:buNone/>
            </a:pPr>
            <a:endParaRPr lang="en-US" sz="4000" dirty="0" smtClean="0"/>
          </a:p>
          <a:p>
            <a:pPr lvl="1"/>
            <a:endParaRPr lang="en-US" sz="4000" dirty="0"/>
          </a:p>
          <a:p>
            <a:pPr lvl="1"/>
            <a:endParaRPr lang="en-US" sz="4000" dirty="0" smtClean="0"/>
          </a:p>
          <a:p>
            <a:pPr lvl="1"/>
            <a:endParaRPr lang="en-US" sz="4000" dirty="0" smtClean="0"/>
          </a:p>
          <a:p>
            <a:pPr lvl="1"/>
            <a:endParaRPr lang="en-US" sz="4000" dirty="0"/>
          </a:p>
          <a:p>
            <a:pPr lvl="1"/>
            <a:endParaRPr lang="en-US" sz="4000" dirty="0" smtClean="0"/>
          </a:p>
          <a:p>
            <a:pPr lvl="1"/>
            <a:endParaRPr lang="en-US" sz="4000" dirty="0" smtClean="0"/>
          </a:p>
        </p:txBody>
      </p:sp>
      <p:graphicFrame>
        <p:nvGraphicFramePr>
          <p:cNvPr id="5" name="Table 4"/>
          <p:cNvGraphicFramePr>
            <a:graphicFrameLocks noGrp="1"/>
          </p:cNvGraphicFramePr>
          <p:nvPr>
            <p:extLst>
              <p:ext uri="{D42A27DB-BD31-4B8C-83A1-F6EECF244321}">
                <p14:modId xmlns:p14="http://schemas.microsoft.com/office/powerpoint/2010/main" val="3060397489"/>
              </p:ext>
            </p:extLst>
          </p:nvPr>
        </p:nvGraphicFramePr>
        <p:xfrm>
          <a:off x="1683451" y="3583264"/>
          <a:ext cx="9114537" cy="3242462"/>
        </p:xfrm>
        <a:graphic>
          <a:graphicData uri="http://schemas.openxmlformats.org/drawingml/2006/table">
            <a:tbl>
              <a:tblPr firstRow="1" bandRow="1">
                <a:tableStyleId>{5C22544A-7EE6-4342-B048-85BDC9FD1C3A}</a:tableStyleId>
              </a:tblPr>
              <a:tblGrid>
                <a:gridCol w="2151650">
                  <a:extLst>
                    <a:ext uri="{9D8B030D-6E8A-4147-A177-3AD203B41FA5}">
                      <a16:colId xmlns:a16="http://schemas.microsoft.com/office/drawing/2014/main" val="20000"/>
                    </a:ext>
                  </a:extLst>
                </a:gridCol>
                <a:gridCol w="6962887">
                  <a:extLst>
                    <a:ext uri="{9D8B030D-6E8A-4147-A177-3AD203B41FA5}">
                      <a16:colId xmlns:a16="http://schemas.microsoft.com/office/drawing/2014/main" val="20001"/>
                    </a:ext>
                  </a:extLst>
                </a:gridCol>
              </a:tblGrid>
              <a:tr h="0">
                <a:tc>
                  <a:txBody>
                    <a:bodyPr/>
                    <a:lstStyle/>
                    <a:p>
                      <a:r>
                        <a:rPr lang="en-US" dirty="0" smtClean="0"/>
                        <a:t>Data</a:t>
                      </a:r>
                      <a:r>
                        <a:rPr lang="en-US" baseline="0" dirty="0" smtClean="0"/>
                        <a:t> Type </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682142">
                <a:tc>
                  <a:txBody>
                    <a:bodyPr/>
                    <a:lstStyle/>
                    <a:p>
                      <a:r>
                        <a:rPr lang="en-US" dirty="0" smtClean="0"/>
                        <a:t>Byte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 -128 to +127 and occupy 1 byte (8 bits) in memory	</a:t>
                      </a:r>
                      <a:endParaRPr lang="en-US" dirty="0"/>
                    </a:p>
                  </a:txBody>
                  <a:tcPr/>
                </a:tc>
                <a:extLst>
                  <a:ext uri="{0D108BD9-81ED-4DB2-BD59-A6C34878D82A}">
                    <a16:rowId xmlns:a16="http://schemas.microsoft.com/office/drawing/2014/main" val="10001"/>
                  </a:ext>
                </a:extLst>
              </a:tr>
              <a:tr h="602132">
                <a:tc>
                  <a:txBody>
                    <a:bodyPr/>
                    <a:lstStyle/>
                    <a:p>
                      <a:r>
                        <a:rPr lang="en-US" dirty="0" smtClean="0"/>
                        <a:t>short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 -32768 to 32767 and occupy 2 bytes (16 bits) in memory	</a:t>
                      </a:r>
                      <a:endParaRPr lang="en-US" dirty="0"/>
                    </a:p>
                  </a:txBody>
                  <a:tcPr/>
                </a:tc>
                <a:extLst>
                  <a:ext uri="{0D108BD9-81ED-4DB2-BD59-A6C34878D82A}">
                    <a16:rowId xmlns:a16="http://schemas.microsoft.com/office/drawing/2014/main" val="10002"/>
                  </a:ext>
                </a:extLst>
              </a:tr>
              <a:tr h="370840">
                <a:tc>
                  <a:txBody>
                    <a:bodyPr/>
                    <a:lstStyle/>
                    <a:p>
                      <a:r>
                        <a:rPr lang="en-US" dirty="0" smtClean="0"/>
                        <a:t>int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from-2147483648 to 2147483647 and occupy 4 bytes (32 bits) in memory	</a:t>
                      </a:r>
                      <a:endParaRPr lang="en-US" dirty="0"/>
                    </a:p>
                  </a:txBody>
                  <a:tcPr/>
                </a:tc>
                <a:extLst>
                  <a:ext uri="{0D108BD9-81ED-4DB2-BD59-A6C34878D82A}">
                    <a16:rowId xmlns:a16="http://schemas.microsoft.com/office/drawing/2014/main" val="10003"/>
                  </a:ext>
                </a:extLst>
              </a:tr>
              <a:tr h="370840">
                <a:tc>
                  <a:txBody>
                    <a:bodyPr/>
                    <a:lstStyle/>
                    <a:p>
                      <a:r>
                        <a:rPr lang="en-US" dirty="0" smtClean="0"/>
                        <a:t>long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 -9223372036854775808 to 9223372036854775807 and occupy 8 bytes (64 bits) in memory	</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&amp; Short</a:t>
            </a:r>
            <a:endParaRPr lang="en-US" dirty="0"/>
          </a:p>
        </p:txBody>
      </p:sp>
      <p:sp>
        <p:nvSpPr>
          <p:cNvPr id="3" name="Content Placeholder 2"/>
          <p:cNvSpPr>
            <a:spLocks noGrp="1"/>
          </p:cNvSpPr>
          <p:nvPr>
            <p:ph idx="1"/>
          </p:nvPr>
        </p:nvSpPr>
        <p:spPr>
          <a:xfrm>
            <a:off x="1189244" y="2205990"/>
            <a:ext cx="10186968" cy="4652010"/>
          </a:xfrm>
        </p:spPr>
        <p:txBody>
          <a:bodyPr>
            <a:normAutofit/>
          </a:bodyPr>
          <a:lstStyle/>
          <a:p>
            <a:r>
              <a:rPr lang="en-US" b="1" dirty="0">
                <a:solidFill>
                  <a:srgbClr val="000000"/>
                </a:solidFill>
                <a:latin typeface="Calibri"/>
              </a:rPr>
              <a:t>b</a:t>
            </a:r>
            <a:r>
              <a:rPr lang="en-US" b="1" dirty="0" smtClean="0">
                <a:solidFill>
                  <a:srgbClr val="000000"/>
                </a:solidFill>
                <a:latin typeface="Calibri"/>
              </a:rPr>
              <a:t>yte</a:t>
            </a:r>
            <a:r>
              <a:rPr lang="en-US" dirty="0" smtClean="0">
                <a:solidFill>
                  <a:srgbClr val="000000"/>
                </a:solidFill>
                <a:latin typeface="Calibri"/>
              </a:rPr>
              <a:t> : The </a:t>
            </a:r>
            <a:r>
              <a:rPr lang="en-US" dirty="0">
                <a:solidFill>
                  <a:srgbClr val="000000"/>
                </a:solidFill>
                <a:latin typeface="Calibri"/>
              </a:rPr>
              <a:t>smallest integer type is byte. This is a signed 8-bit type that has a range from –128 to 127. </a:t>
            </a:r>
            <a:endParaRPr lang="en-US" dirty="0" smtClean="0">
              <a:solidFill>
                <a:srgbClr val="000000"/>
              </a:solidFill>
              <a:latin typeface="Calibri"/>
            </a:endParaRPr>
          </a:p>
          <a:p>
            <a:r>
              <a:rPr lang="en-US" b="1" dirty="0" smtClean="0">
                <a:solidFill>
                  <a:srgbClr val="000000"/>
                </a:solidFill>
                <a:latin typeface="Calibri"/>
              </a:rPr>
              <a:t>Declaration &amp; Assignment  </a:t>
            </a:r>
          </a:p>
          <a:p>
            <a:r>
              <a:rPr lang="en-US" dirty="0" smtClean="0">
                <a:solidFill>
                  <a:srgbClr val="000000"/>
                </a:solidFill>
                <a:latin typeface="Calibri"/>
              </a:rPr>
              <a:t>byte </a:t>
            </a:r>
            <a:r>
              <a:rPr lang="en-US" dirty="0">
                <a:solidFill>
                  <a:srgbClr val="000000"/>
                </a:solidFill>
                <a:latin typeface="Calibri"/>
              </a:rPr>
              <a:t>variables are declared by use of the byte keyword. </a:t>
            </a:r>
            <a:endParaRPr lang="en-US" dirty="0" smtClean="0">
              <a:solidFill>
                <a:srgbClr val="000000"/>
              </a:solidFill>
              <a:latin typeface="Calibri"/>
            </a:endParaRPr>
          </a:p>
          <a:p>
            <a:r>
              <a:rPr lang="en-US" dirty="0" smtClean="0">
                <a:solidFill>
                  <a:srgbClr val="000000"/>
                </a:solidFill>
                <a:latin typeface="Calibri"/>
              </a:rPr>
              <a:t>For </a:t>
            </a:r>
            <a:r>
              <a:rPr lang="en-US" dirty="0">
                <a:solidFill>
                  <a:srgbClr val="000000"/>
                </a:solidFill>
                <a:latin typeface="Calibri"/>
              </a:rPr>
              <a:t>example, the following declares two byte variables called </a:t>
            </a:r>
            <a:r>
              <a:rPr lang="en-US" dirty="0" smtClean="0">
                <a:solidFill>
                  <a:srgbClr val="000000"/>
                </a:solidFill>
                <a:latin typeface="Calibri"/>
              </a:rPr>
              <a:t>var1 </a:t>
            </a:r>
            <a:r>
              <a:rPr lang="en-US" dirty="0">
                <a:solidFill>
                  <a:srgbClr val="000000"/>
                </a:solidFill>
                <a:latin typeface="Calibri"/>
              </a:rPr>
              <a:t>and </a:t>
            </a:r>
            <a:r>
              <a:rPr lang="en-US" dirty="0" smtClean="0">
                <a:solidFill>
                  <a:srgbClr val="000000"/>
                </a:solidFill>
                <a:latin typeface="Calibri"/>
              </a:rPr>
              <a:t>var2:</a:t>
            </a:r>
          </a:p>
          <a:p>
            <a:r>
              <a:rPr lang="en-US" dirty="0" smtClean="0">
                <a:solidFill>
                  <a:srgbClr val="000000"/>
                </a:solidFill>
                <a:latin typeface="Calibri"/>
              </a:rPr>
              <a:t> </a:t>
            </a:r>
            <a:r>
              <a:rPr lang="en-US" b="1" dirty="0">
                <a:solidFill>
                  <a:srgbClr val="000000"/>
                </a:solidFill>
                <a:latin typeface="Calibri"/>
              </a:rPr>
              <a:t>byte </a:t>
            </a:r>
            <a:r>
              <a:rPr lang="en-US" b="1" dirty="0" smtClean="0">
                <a:solidFill>
                  <a:srgbClr val="000000"/>
                </a:solidFill>
                <a:latin typeface="Calibri"/>
              </a:rPr>
              <a:t>var1, var2; </a:t>
            </a:r>
          </a:p>
          <a:p>
            <a:r>
              <a:rPr lang="en-US" b="1" dirty="0" smtClean="0">
                <a:solidFill>
                  <a:srgbClr val="000000"/>
                </a:solidFill>
                <a:latin typeface="Calibri"/>
              </a:rPr>
              <a:t>Assignment Statement </a:t>
            </a:r>
          </a:p>
          <a:p>
            <a:r>
              <a:rPr lang="en-US" b="1" dirty="0" smtClean="0">
                <a:solidFill>
                  <a:srgbClr val="000000"/>
                </a:solidFill>
                <a:latin typeface="Calibri"/>
              </a:rPr>
              <a:t>byte var1=20;           </a:t>
            </a:r>
          </a:p>
          <a:p>
            <a:r>
              <a:rPr lang="en-US" b="1" dirty="0" smtClean="0">
                <a:solidFill>
                  <a:srgbClr val="000000"/>
                </a:solidFill>
                <a:latin typeface="Calibri"/>
              </a:rPr>
              <a:t>short</a:t>
            </a:r>
            <a:r>
              <a:rPr lang="en-US" dirty="0" smtClean="0">
                <a:solidFill>
                  <a:srgbClr val="000000"/>
                </a:solidFill>
                <a:latin typeface="Calibri"/>
              </a:rPr>
              <a:t> :   </a:t>
            </a:r>
            <a:r>
              <a:rPr lang="en-US" dirty="0">
                <a:solidFill>
                  <a:srgbClr val="000000"/>
                </a:solidFill>
                <a:latin typeface="Calibri"/>
              </a:rPr>
              <a:t>short is a signed 16-bit type. It has a range from –32,768 to 32,767. </a:t>
            </a:r>
            <a:endParaRPr lang="en-US" dirty="0" smtClean="0">
              <a:solidFill>
                <a:srgbClr val="000000"/>
              </a:solidFill>
              <a:latin typeface="Calibri"/>
            </a:endParaRPr>
          </a:p>
          <a:p>
            <a:r>
              <a:rPr lang="en-US" dirty="0" smtClean="0">
                <a:solidFill>
                  <a:srgbClr val="000000"/>
                </a:solidFill>
                <a:latin typeface="Calibri"/>
              </a:rPr>
              <a:t>It </a:t>
            </a:r>
            <a:r>
              <a:rPr lang="en-US" dirty="0">
                <a:solidFill>
                  <a:srgbClr val="000000"/>
                </a:solidFill>
                <a:latin typeface="Calibri"/>
              </a:rPr>
              <a:t>is probably the least-used Java type. Here are </a:t>
            </a:r>
            <a:r>
              <a:rPr lang="en-US" b="1" dirty="0">
                <a:solidFill>
                  <a:srgbClr val="000000"/>
                </a:solidFill>
                <a:latin typeface="Calibri"/>
              </a:rPr>
              <a:t>some examples </a:t>
            </a:r>
            <a:r>
              <a:rPr lang="en-US" dirty="0">
                <a:solidFill>
                  <a:srgbClr val="000000"/>
                </a:solidFill>
                <a:latin typeface="Calibri"/>
              </a:rPr>
              <a:t>of short variable declarations</a:t>
            </a:r>
            <a:r>
              <a:rPr lang="en-US" dirty="0" smtClean="0">
                <a:solidFill>
                  <a:srgbClr val="000000"/>
                </a:solidFill>
                <a:latin typeface="Calibri"/>
              </a:rPr>
              <a:t>:</a:t>
            </a:r>
          </a:p>
          <a:p>
            <a:r>
              <a:rPr lang="en-US" dirty="0" smtClean="0">
                <a:solidFill>
                  <a:srgbClr val="000000"/>
                </a:solidFill>
                <a:latin typeface="Calibri"/>
              </a:rPr>
              <a:t> </a:t>
            </a:r>
            <a:r>
              <a:rPr lang="en-US" b="1" dirty="0">
                <a:solidFill>
                  <a:srgbClr val="000000"/>
                </a:solidFill>
                <a:latin typeface="Calibri"/>
              </a:rPr>
              <a:t>short s; </a:t>
            </a:r>
            <a:endParaRPr lang="en-US" b="1" dirty="0" smtClean="0">
              <a:solidFill>
                <a:srgbClr val="000000"/>
              </a:solidFill>
              <a:latin typeface="Calibri"/>
            </a:endParaRPr>
          </a:p>
          <a:p>
            <a:r>
              <a:rPr lang="en-US" b="1" dirty="0" smtClean="0">
                <a:solidFill>
                  <a:srgbClr val="000000"/>
                </a:solidFill>
                <a:latin typeface="Calibri"/>
              </a:rPr>
              <a:t>short </a:t>
            </a:r>
            <a:r>
              <a:rPr lang="en-US" b="1" dirty="0">
                <a:solidFill>
                  <a:srgbClr val="000000"/>
                </a:solidFill>
                <a:latin typeface="Calibri"/>
              </a:rPr>
              <a:t>t</a:t>
            </a:r>
            <a:r>
              <a:rPr lang="en-US" b="1" dirty="0" smtClean="0">
                <a:solidFill>
                  <a:srgbClr val="000000"/>
                </a:solidFill>
                <a:latin typeface="Calibri"/>
              </a:rPr>
              <a:t>;</a:t>
            </a:r>
          </a:p>
          <a:p>
            <a:endParaRPr lang="en-US" dirty="0">
              <a:solidFill>
                <a:srgbClr val="000000"/>
              </a:solidFill>
              <a:latin typeface="Calibri"/>
            </a:endParaRPr>
          </a:p>
          <a:p>
            <a:pPr marL="0" indent="0">
              <a:buNone/>
            </a:pPr>
            <a:endParaRPr lang="en-US" dirty="0" smtClean="0">
              <a:solidFill>
                <a:srgbClr val="000000"/>
              </a:solidFill>
              <a:latin typeface="Calibri"/>
            </a:endParaRPr>
          </a:p>
          <a:p>
            <a:endParaRPr lang="en-US" sz="25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 &amp; long</a:t>
            </a:r>
            <a:endParaRPr lang="en-US" dirty="0"/>
          </a:p>
        </p:txBody>
      </p:sp>
      <p:sp>
        <p:nvSpPr>
          <p:cNvPr id="3" name="Content Placeholder 2"/>
          <p:cNvSpPr>
            <a:spLocks noGrp="1"/>
          </p:cNvSpPr>
          <p:nvPr>
            <p:ph idx="1"/>
          </p:nvPr>
        </p:nvSpPr>
        <p:spPr>
          <a:xfrm>
            <a:off x="1177814" y="2283460"/>
            <a:ext cx="8825659" cy="4574540"/>
          </a:xfrm>
        </p:spPr>
        <p:txBody>
          <a:bodyPr>
            <a:normAutofit fontScale="92500" lnSpcReduction="20000"/>
          </a:bodyPr>
          <a:lstStyle/>
          <a:p>
            <a:r>
              <a:rPr lang="en-US" dirty="0">
                <a:solidFill>
                  <a:srgbClr val="000000"/>
                </a:solidFill>
                <a:latin typeface="Calibri"/>
              </a:rPr>
              <a:t>The most commonly used integer type is int. It is a signed 32-bit type that has a range from –2,147,483,648 to 2,147,483,647. </a:t>
            </a:r>
            <a:endParaRPr lang="en-US" dirty="0" smtClean="0">
              <a:solidFill>
                <a:srgbClr val="000000"/>
              </a:solidFill>
              <a:latin typeface="Calibri"/>
            </a:endParaRPr>
          </a:p>
          <a:p>
            <a:r>
              <a:rPr lang="en-US" dirty="0" smtClean="0">
                <a:solidFill>
                  <a:srgbClr val="000000"/>
                </a:solidFill>
                <a:latin typeface="Calibri"/>
              </a:rPr>
              <a:t>In </a:t>
            </a:r>
            <a:r>
              <a:rPr lang="en-US" dirty="0">
                <a:solidFill>
                  <a:srgbClr val="000000"/>
                </a:solidFill>
                <a:latin typeface="Calibri"/>
              </a:rPr>
              <a:t>addition to other uses, variables of type int are commonly employed to control loops and to index arrays. Although you might think that using a byte or short would be more efficient than using an int in situations in which the larger range of an int is not needed</a:t>
            </a:r>
            <a:r>
              <a:rPr lang="en-US" dirty="0" smtClean="0">
                <a:solidFill>
                  <a:srgbClr val="000000"/>
                </a:solidFill>
                <a:latin typeface="Calibri"/>
              </a:rPr>
              <a:t>.</a:t>
            </a:r>
          </a:p>
          <a:p>
            <a:endParaRPr lang="en-US" dirty="0" smtClean="0">
              <a:solidFill>
                <a:srgbClr val="000000"/>
              </a:solidFill>
              <a:latin typeface="Calibri"/>
            </a:endParaRPr>
          </a:p>
          <a:p>
            <a:endParaRPr lang="en-US" dirty="0">
              <a:solidFill>
                <a:srgbClr val="000000"/>
              </a:solidFill>
              <a:latin typeface="Calibri"/>
            </a:endParaRPr>
          </a:p>
          <a:p>
            <a:endParaRPr lang="en-US" dirty="0" smtClean="0">
              <a:solidFill>
                <a:srgbClr val="000000"/>
              </a:solidFill>
              <a:latin typeface="Calibri"/>
            </a:endParaRPr>
          </a:p>
          <a:p>
            <a:endParaRPr lang="en-US" dirty="0" smtClean="0">
              <a:solidFill>
                <a:srgbClr val="000000"/>
              </a:solidFill>
              <a:latin typeface="Calibri"/>
            </a:endParaRPr>
          </a:p>
          <a:p>
            <a:endParaRPr lang="en-US" dirty="0" smtClean="0">
              <a:solidFill>
                <a:srgbClr val="000000"/>
              </a:solidFill>
              <a:latin typeface="Calibri"/>
            </a:endParaRPr>
          </a:p>
          <a:p>
            <a:r>
              <a:rPr lang="en-US" b="1" dirty="0" smtClean="0">
                <a:solidFill>
                  <a:srgbClr val="000000"/>
                </a:solidFill>
                <a:latin typeface="Calibri"/>
              </a:rPr>
              <a:t>Long : </a:t>
            </a:r>
            <a:r>
              <a:rPr lang="en-US" dirty="0" smtClean="0">
                <a:solidFill>
                  <a:srgbClr val="000000"/>
                </a:solidFill>
                <a:latin typeface="Calibri"/>
              </a:rPr>
              <a:t> </a:t>
            </a:r>
            <a:r>
              <a:rPr lang="en-US" dirty="0">
                <a:solidFill>
                  <a:srgbClr val="000000"/>
                </a:solidFill>
                <a:latin typeface="Calibri"/>
              </a:rPr>
              <a:t>is a signed 64-bit type and is useful for those occasions where an int </a:t>
            </a:r>
            <a:r>
              <a:rPr lang="en-US" dirty="0" smtClean="0">
                <a:solidFill>
                  <a:srgbClr val="000000"/>
                </a:solidFill>
                <a:latin typeface="Calibri"/>
              </a:rPr>
              <a:t>type </a:t>
            </a:r>
            <a:r>
              <a:rPr lang="en-US" dirty="0">
                <a:solidFill>
                  <a:srgbClr val="000000"/>
                </a:solidFill>
                <a:latin typeface="Calibri"/>
              </a:rPr>
              <a:t>is not large enough to hold the desired value. The range of a long is quite large. </a:t>
            </a:r>
            <a:endParaRPr lang="en-US" dirty="0" smtClean="0">
              <a:solidFill>
                <a:srgbClr val="000000"/>
              </a:solidFill>
              <a:latin typeface="Calibri"/>
            </a:endParaRPr>
          </a:p>
          <a:p>
            <a:r>
              <a:rPr lang="en-US" dirty="0" smtClean="0">
                <a:solidFill>
                  <a:srgbClr val="000000"/>
                </a:solidFill>
                <a:latin typeface="Calibri"/>
              </a:rPr>
              <a:t>This </a:t>
            </a:r>
            <a:r>
              <a:rPr lang="en-US" dirty="0">
                <a:solidFill>
                  <a:srgbClr val="000000"/>
                </a:solidFill>
                <a:latin typeface="Calibri"/>
              </a:rPr>
              <a:t>makes it useful when big, whole numbers are needed. </a:t>
            </a:r>
            <a:r>
              <a:rPr lang="en-US" dirty="0" smtClean="0">
                <a:solidFill>
                  <a:srgbClr val="000000"/>
                </a:solidFill>
                <a:latin typeface="Calibri"/>
              </a:rPr>
              <a:t> </a:t>
            </a:r>
          </a:p>
          <a:p>
            <a:r>
              <a:rPr lang="en-US" b="1" dirty="0"/>
              <a:t>long milliseconds;</a:t>
            </a:r>
          </a:p>
          <a:p>
            <a:r>
              <a:rPr lang="en-US" b="1" dirty="0"/>
              <a:t>long population</a:t>
            </a:r>
            <a:r>
              <a:rPr lang="en-US" b="1" dirty="0" smtClean="0"/>
              <a:t>;</a:t>
            </a:r>
            <a:endParaRPr lang="en-US" b="1" dirty="0">
              <a:solidFill>
                <a:srgbClr val="000000"/>
              </a:solidFill>
              <a:latin typeface="Calibri"/>
            </a:endParaRPr>
          </a:p>
        </p:txBody>
      </p:sp>
      <p:pic>
        <p:nvPicPr>
          <p:cNvPr id="4" name="Picture 3"/>
          <p:cNvPicPr>
            <a:picLocks noChangeAspect="1"/>
          </p:cNvPicPr>
          <p:nvPr/>
        </p:nvPicPr>
        <p:blipFill>
          <a:blip r:embed="rId2"/>
          <a:stretch>
            <a:fillRect/>
          </a:stretch>
        </p:blipFill>
        <p:spPr>
          <a:xfrm>
            <a:off x="2414459" y="3720120"/>
            <a:ext cx="6242401" cy="144624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Data </a:t>
            </a:r>
            <a:r>
              <a:rPr lang="en-US" dirty="0" smtClean="0"/>
              <a:t>Types </a:t>
            </a:r>
            <a:r>
              <a:rPr lang="en-US" b="1" dirty="0" smtClean="0"/>
              <a:t>Example </a:t>
            </a:r>
            <a:r>
              <a:rPr lang="en-US" b="1" dirty="0"/>
              <a:t>Program</a:t>
            </a:r>
            <a:endParaRPr lang="en-US" dirty="0"/>
          </a:p>
        </p:txBody>
      </p:sp>
      <p:sp>
        <p:nvSpPr>
          <p:cNvPr id="3" name="Content Placeholder 2"/>
          <p:cNvSpPr>
            <a:spLocks noGrp="1"/>
          </p:cNvSpPr>
          <p:nvPr>
            <p:ph idx="1"/>
          </p:nvPr>
        </p:nvSpPr>
        <p:spPr>
          <a:xfrm>
            <a:off x="1154954" y="2232212"/>
            <a:ext cx="9091705" cy="4450976"/>
          </a:xfrm>
        </p:spPr>
        <p:txBody>
          <a:bodyPr>
            <a:normAutofit/>
          </a:bodyPr>
          <a:lstStyle/>
          <a:p>
            <a:r>
              <a:rPr lang="en-US" dirty="0"/>
              <a:t>public </a:t>
            </a:r>
            <a:r>
              <a:rPr lang="en-US" dirty="0" smtClean="0"/>
              <a:t>class EggBasket {</a:t>
            </a:r>
            <a:endParaRPr lang="en-US" dirty="0"/>
          </a:p>
          <a:p>
            <a:r>
              <a:rPr lang="en-US" dirty="0"/>
              <a:t>public static </a:t>
            </a:r>
            <a:r>
              <a:rPr lang="en-US" dirty="0" smtClean="0"/>
              <a:t>void main(String</a:t>
            </a:r>
            <a:r>
              <a:rPr lang="en-US" dirty="0"/>
              <a:t>[] args){</a:t>
            </a:r>
          </a:p>
          <a:p>
            <a:r>
              <a:rPr lang="en-US" dirty="0" smtClean="0"/>
              <a:t>int numberOfBaskets</a:t>
            </a:r>
            <a:r>
              <a:rPr lang="en-US" dirty="0"/>
              <a:t>, eggsPerBasket, totalEggs;</a:t>
            </a:r>
          </a:p>
          <a:p>
            <a:r>
              <a:rPr lang="en-US" dirty="0"/>
              <a:t>numberOfBaskets= 10;</a:t>
            </a:r>
          </a:p>
          <a:p>
            <a:r>
              <a:rPr lang="en-US" dirty="0"/>
              <a:t>eggsPerBasket= 6;</a:t>
            </a:r>
          </a:p>
          <a:p>
            <a:r>
              <a:rPr lang="en-US" dirty="0"/>
              <a:t>totalEggs= numberOfBaskets* eggsPerBasket;</a:t>
            </a:r>
          </a:p>
          <a:p>
            <a:r>
              <a:rPr lang="en-US" dirty="0" smtClean="0"/>
              <a:t>System.out.println(eggsPerBasket</a:t>
            </a:r>
            <a:r>
              <a:rPr lang="en-US" dirty="0"/>
              <a:t>+ " eggs per basket and");</a:t>
            </a:r>
          </a:p>
          <a:p>
            <a:r>
              <a:rPr lang="en-US" dirty="0"/>
              <a:t>System.out.println(numberOfBaskets+ " baskets, then");</a:t>
            </a:r>
          </a:p>
          <a:p>
            <a:r>
              <a:rPr lang="en-US" dirty="0"/>
              <a:t>System.out.println("the total number of eggs is " + totalEggs);</a:t>
            </a:r>
          </a:p>
          <a:p>
            <a:r>
              <a:rPr lang="en-US" dirty="0"/>
              <a:t>}</a:t>
            </a:r>
          </a:p>
          <a:p>
            <a:r>
              <a:rPr lang="en-US" dirty="0"/>
              <a:t>}</a:t>
            </a:r>
          </a:p>
        </p:txBody>
      </p:sp>
    </p:spTree>
    <p:extLst>
      <p:ext uri="{BB962C8B-B14F-4D97-AF65-F5344CB8AC3E}">
        <p14:creationId xmlns:p14="http://schemas.microsoft.com/office/powerpoint/2010/main" val="2732182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Data Types</a:t>
            </a:r>
            <a:endParaRPr lang="en-US" dirty="0"/>
          </a:p>
        </p:txBody>
      </p:sp>
      <p:sp>
        <p:nvSpPr>
          <p:cNvPr id="5" name="Content Placeholder 2"/>
          <p:cNvSpPr>
            <a:spLocks noGrp="1"/>
          </p:cNvSpPr>
          <p:nvPr>
            <p:ph idx="1"/>
          </p:nvPr>
        </p:nvSpPr>
        <p:spPr>
          <a:xfrm>
            <a:off x="1154954" y="2603500"/>
            <a:ext cx="8825659" cy="3416300"/>
          </a:xfrm>
        </p:spPr>
        <p:txBody>
          <a:bodyPr>
            <a:normAutofit/>
          </a:bodyPr>
          <a:lstStyle/>
          <a:p>
            <a:r>
              <a:rPr lang="en-US" dirty="0" smtClean="0"/>
              <a:t>Float</a:t>
            </a:r>
            <a:endParaRPr lang="en-US" dirty="0"/>
          </a:p>
          <a:p>
            <a:r>
              <a:rPr lang="en-US" dirty="0" smtClean="0"/>
              <a:t>Double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53924125"/>
              </p:ext>
            </p:extLst>
          </p:nvPr>
        </p:nvGraphicFramePr>
        <p:xfrm>
          <a:off x="1346200" y="3577166"/>
          <a:ext cx="8128000" cy="2199640"/>
        </p:xfrm>
        <a:graphic>
          <a:graphicData uri="http://schemas.openxmlformats.org/drawingml/2006/table">
            <a:tbl>
              <a:tblPr firstRow="1" bandRow="1">
                <a:tableStyleId>{5C22544A-7EE6-4342-B048-85BDC9FD1C3A}</a:tableStyleId>
              </a:tblPr>
              <a:tblGrid>
                <a:gridCol w="2288540">
                  <a:extLst>
                    <a:ext uri="{9D8B030D-6E8A-4147-A177-3AD203B41FA5}">
                      <a16:colId xmlns:a16="http://schemas.microsoft.com/office/drawing/2014/main" val="20000"/>
                    </a:ext>
                  </a:extLst>
                </a:gridCol>
                <a:gridCol w="5839460">
                  <a:extLst>
                    <a:ext uri="{9D8B030D-6E8A-4147-A177-3AD203B41FA5}">
                      <a16:colId xmlns:a16="http://schemas.microsoft.com/office/drawing/2014/main" val="20001"/>
                    </a:ext>
                  </a:extLst>
                </a:gridCol>
              </a:tblGrid>
              <a:tr h="370840">
                <a:tc>
                  <a:txBody>
                    <a:bodyPr/>
                    <a:lstStyle/>
                    <a:p>
                      <a:r>
                        <a:rPr lang="en-US" dirty="0" smtClean="0"/>
                        <a:t>Data</a:t>
                      </a:r>
                      <a:r>
                        <a:rPr lang="en-US" baseline="0" dirty="0" smtClean="0"/>
                        <a:t> Type </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float</a:t>
                      </a:r>
                      <a:r>
                        <a:rPr lang="en-US" sz="1800" b="0" i="0" u="none" strike="noStrike" kern="1200" baseline="0" dirty="0" smtClean="0">
                          <a:solidFill>
                            <a:schemeClr val="dk1"/>
                          </a:solidFill>
                          <a:latin typeface="+mn-lt"/>
                          <a:ea typeface="+mn-ea"/>
                          <a:cs typeface="+mn-cs"/>
                        </a:rPr>
                        <a:t>	</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 -3.4E38 to +3.4E38 and occupy 4 bytes in memory.</a:t>
                      </a:r>
                    </a:p>
                    <a:p>
                      <a:endParaRPr lang="en-US"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dk1"/>
                          </a:solidFill>
                          <a:latin typeface="+mn-lt"/>
                          <a:ea typeface="+mn-ea"/>
                          <a:cs typeface="+mn-cs"/>
                        </a:rPr>
                        <a:t>double</a:t>
                      </a:r>
                      <a:r>
                        <a:rPr lang="en-US" sz="1800" b="0" i="0" u="none" strike="noStrike" kern="1200" baseline="0" dirty="0" smtClean="0">
                          <a:solidFill>
                            <a:schemeClr val="dk1"/>
                          </a:solidFill>
                          <a:latin typeface="+mn-lt"/>
                          <a:ea typeface="+mn-ea"/>
                          <a:cs typeface="+mn-cs"/>
                        </a:rPr>
                        <a:t>	</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Variables of this type can have values from -1.7E308 to +1.7E308 and occupy 8 bytes in memory</a:t>
                      </a:r>
                    </a:p>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Floating-point Data </a:t>
            </a:r>
            <a:r>
              <a:rPr lang="en-US" dirty="0" smtClean="0"/>
              <a:t>Types </a:t>
            </a:r>
            <a:r>
              <a:rPr lang="en-US" b="1" dirty="0" smtClean="0"/>
              <a:t>Example </a:t>
            </a:r>
            <a:r>
              <a:rPr lang="en-US" b="1" dirty="0"/>
              <a:t>Program</a:t>
            </a:r>
            <a:endParaRPr lang="en-US" dirty="0"/>
          </a:p>
        </p:txBody>
      </p:sp>
      <p:sp>
        <p:nvSpPr>
          <p:cNvPr id="3" name="Content Placeholder 2"/>
          <p:cNvSpPr>
            <a:spLocks noGrp="1"/>
          </p:cNvSpPr>
          <p:nvPr>
            <p:ph idx="1"/>
          </p:nvPr>
        </p:nvSpPr>
        <p:spPr>
          <a:xfrm>
            <a:off x="1177814" y="2283460"/>
            <a:ext cx="8825659" cy="4117340"/>
          </a:xfrm>
        </p:spPr>
        <p:txBody>
          <a:bodyPr>
            <a:normAutofit fontScale="77500" lnSpcReduction="20000"/>
          </a:bodyPr>
          <a:lstStyle/>
          <a:p>
            <a:r>
              <a:rPr lang="en-US" sz="2800" dirty="0"/>
              <a:t>// Compute the area of a circle.</a:t>
            </a:r>
          </a:p>
          <a:p>
            <a:r>
              <a:rPr lang="en-US" sz="2800" dirty="0"/>
              <a:t>class Area {</a:t>
            </a:r>
          </a:p>
          <a:p>
            <a:r>
              <a:rPr lang="en-US" sz="2800" dirty="0"/>
              <a:t>public static void main(String args[]) {</a:t>
            </a:r>
          </a:p>
          <a:p>
            <a:r>
              <a:rPr lang="en-US" sz="2800" dirty="0"/>
              <a:t>double pi, r, a;</a:t>
            </a:r>
          </a:p>
          <a:p>
            <a:r>
              <a:rPr lang="en-US" sz="2800" dirty="0"/>
              <a:t>r = 10.8; // radius of circle</a:t>
            </a:r>
          </a:p>
          <a:p>
            <a:r>
              <a:rPr lang="en-US" sz="2800" dirty="0"/>
              <a:t>pi = 3.1416; // pi, approximately</a:t>
            </a:r>
          </a:p>
          <a:p>
            <a:r>
              <a:rPr lang="pt-BR" sz="2800" dirty="0"/>
              <a:t>a = pi * r * r; // compute area</a:t>
            </a:r>
          </a:p>
          <a:p>
            <a:r>
              <a:rPr lang="en-US" sz="2800" dirty="0"/>
              <a:t>System.out.println("Area of circle is " + a);</a:t>
            </a:r>
          </a:p>
          <a:p>
            <a:r>
              <a:rPr lang="en-US" sz="2800" dirty="0"/>
              <a:t>}</a:t>
            </a:r>
          </a:p>
          <a:p>
            <a:r>
              <a:rPr lang="en-US" sz="2800" dirty="0"/>
              <a:t>}</a:t>
            </a: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Characters</a:t>
            </a:r>
            <a:endParaRPr lang="en-US" dirty="0"/>
          </a:p>
        </p:txBody>
      </p:sp>
      <p:sp>
        <p:nvSpPr>
          <p:cNvPr id="3" name="Content Placeholder 2"/>
          <p:cNvSpPr>
            <a:spLocks noGrp="1"/>
          </p:cNvSpPr>
          <p:nvPr>
            <p:ph idx="1"/>
          </p:nvPr>
        </p:nvSpPr>
        <p:spPr>
          <a:xfrm>
            <a:off x="1200674" y="2272030"/>
            <a:ext cx="8825659" cy="4357370"/>
          </a:xfrm>
        </p:spPr>
        <p:txBody>
          <a:bodyPr>
            <a:normAutofit fontScale="92500" lnSpcReduction="20000"/>
          </a:bodyPr>
          <a:lstStyle/>
          <a:p>
            <a:r>
              <a:rPr lang="en-US" dirty="0" smtClean="0">
                <a:solidFill>
                  <a:srgbClr val="000000"/>
                </a:solidFill>
                <a:latin typeface="Calibri"/>
              </a:rPr>
              <a:t>in </a:t>
            </a:r>
            <a:r>
              <a:rPr lang="en-US" dirty="0">
                <a:solidFill>
                  <a:srgbClr val="000000"/>
                </a:solidFill>
                <a:latin typeface="Calibri"/>
              </a:rPr>
              <a:t>Java char is a 16-bit type. The range of a char is 0 to 65,536</a:t>
            </a:r>
            <a:r>
              <a:rPr lang="en-US" dirty="0" smtClean="0">
                <a:solidFill>
                  <a:srgbClr val="000000"/>
                </a:solidFill>
                <a:latin typeface="Calibri"/>
              </a:rPr>
              <a:t>.</a:t>
            </a:r>
          </a:p>
          <a:p>
            <a:r>
              <a:rPr lang="en-US" dirty="0" smtClean="0">
                <a:solidFill>
                  <a:srgbClr val="000000"/>
                </a:solidFill>
                <a:latin typeface="Calibri"/>
              </a:rPr>
              <a:t>Internally characters are stored </a:t>
            </a:r>
            <a:r>
              <a:rPr lang="en-US" smtClean="0">
                <a:solidFill>
                  <a:srgbClr val="000000"/>
                </a:solidFill>
                <a:latin typeface="Calibri"/>
              </a:rPr>
              <a:t>as numbers.</a:t>
            </a:r>
            <a:endParaRPr lang="en-US" dirty="0" smtClean="0">
              <a:solidFill>
                <a:srgbClr val="000000"/>
              </a:solidFill>
              <a:latin typeface="Calibri"/>
            </a:endParaRPr>
          </a:p>
          <a:p>
            <a:r>
              <a:rPr lang="en-US" dirty="0" err="1"/>
              <a:t>Character</a:t>
            </a:r>
            <a:r>
              <a:rPr lang="en-US" b="1" dirty="0" err="1"/>
              <a:t>Example</a:t>
            </a:r>
            <a:r>
              <a:rPr lang="en-US" b="1" dirty="0"/>
              <a:t> Program</a:t>
            </a:r>
            <a:endParaRPr lang="en-US" dirty="0"/>
          </a:p>
          <a:p>
            <a:r>
              <a:rPr lang="en-US" dirty="0"/>
              <a:t>// Demonstrate </a:t>
            </a:r>
            <a:endParaRPr lang="en-US" dirty="0" smtClean="0"/>
          </a:p>
          <a:p>
            <a:r>
              <a:rPr lang="en-US" dirty="0"/>
              <a:t>class </a:t>
            </a:r>
            <a:r>
              <a:rPr lang="en-US" dirty="0" err="1"/>
              <a:t>CharDemo</a:t>
            </a:r>
            <a:r>
              <a:rPr lang="en-US" dirty="0"/>
              <a:t>{</a:t>
            </a:r>
          </a:p>
          <a:p>
            <a:r>
              <a:rPr lang="en-US" dirty="0"/>
              <a:t>public static void main(String args[]) {</a:t>
            </a:r>
          </a:p>
          <a:p>
            <a:r>
              <a:rPr lang="en-US" dirty="0"/>
              <a:t>char ch1, ch2;</a:t>
            </a:r>
          </a:p>
          <a:p>
            <a:r>
              <a:rPr lang="en-US" dirty="0"/>
              <a:t>ch1 = </a:t>
            </a:r>
            <a:r>
              <a:rPr lang="en-US" dirty="0" smtClean="0"/>
              <a:t>65; </a:t>
            </a:r>
            <a:r>
              <a:rPr lang="en-US" dirty="0"/>
              <a:t>// code for </a:t>
            </a:r>
            <a:r>
              <a:rPr lang="en-US" dirty="0" smtClean="0"/>
              <a:t>A</a:t>
            </a:r>
            <a:endParaRPr lang="en-US" dirty="0"/>
          </a:p>
          <a:p>
            <a:r>
              <a:rPr lang="en-US" dirty="0"/>
              <a:t>ch2 = 'Y';</a:t>
            </a:r>
          </a:p>
          <a:p>
            <a:r>
              <a:rPr lang="en-US" dirty="0" err="1"/>
              <a:t>System.out.print</a:t>
            </a:r>
            <a:r>
              <a:rPr lang="en-US" dirty="0"/>
              <a:t>("ch1 and ch2: ");</a:t>
            </a:r>
          </a:p>
          <a:p>
            <a:r>
              <a:rPr lang="en-US" dirty="0"/>
              <a:t>System.out.println(ch1 + " " + ch2);</a:t>
            </a:r>
          </a:p>
          <a:p>
            <a:r>
              <a:rPr lang="en-US" dirty="0"/>
              <a:t>}</a:t>
            </a:r>
          </a:p>
          <a:p>
            <a:r>
              <a:rPr lang="en-US" dirty="0" smtClean="0"/>
              <a:t>}</a:t>
            </a:r>
            <a:endParaRPr lang="en-US" dirty="0" smtClean="0">
              <a:solidFill>
                <a:srgbClr val="000000"/>
              </a:solidFill>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Booleans</a:t>
            </a:r>
            <a:endParaRPr lang="en-US" dirty="0"/>
          </a:p>
        </p:txBody>
      </p:sp>
      <p:sp>
        <p:nvSpPr>
          <p:cNvPr id="3" name="Content Placeholder 2"/>
          <p:cNvSpPr>
            <a:spLocks noGrp="1"/>
          </p:cNvSpPr>
          <p:nvPr>
            <p:ph idx="1"/>
          </p:nvPr>
        </p:nvSpPr>
        <p:spPr>
          <a:xfrm>
            <a:off x="1200674" y="2272030"/>
            <a:ext cx="8825659" cy="4357370"/>
          </a:xfrm>
        </p:spPr>
        <p:txBody>
          <a:bodyPr>
            <a:normAutofit fontScale="92500" lnSpcReduction="10000"/>
          </a:bodyPr>
          <a:lstStyle/>
          <a:p>
            <a:r>
              <a:rPr lang="en-US" dirty="0">
                <a:solidFill>
                  <a:srgbClr val="000000"/>
                </a:solidFill>
                <a:latin typeface="Calibri"/>
              </a:rPr>
              <a:t>Java has a primitive type, called </a:t>
            </a:r>
            <a:r>
              <a:rPr lang="en-US" b="1" dirty="0" err="1">
                <a:solidFill>
                  <a:srgbClr val="000000"/>
                </a:solidFill>
                <a:latin typeface="Calibri"/>
              </a:rPr>
              <a:t>boolean</a:t>
            </a:r>
            <a:r>
              <a:rPr lang="en-US" dirty="0">
                <a:solidFill>
                  <a:srgbClr val="000000"/>
                </a:solidFill>
                <a:latin typeface="Calibri"/>
              </a:rPr>
              <a:t>, for logical values. </a:t>
            </a:r>
            <a:endParaRPr lang="en-US" dirty="0" smtClean="0">
              <a:solidFill>
                <a:srgbClr val="000000"/>
              </a:solidFill>
              <a:latin typeface="Calibri"/>
            </a:endParaRPr>
          </a:p>
          <a:p>
            <a:r>
              <a:rPr lang="en-US" dirty="0" smtClean="0">
                <a:solidFill>
                  <a:srgbClr val="000000"/>
                </a:solidFill>
                <a:latin typeface="Calibri"/>
              </a:rPr>
              <a:t>It </a:t>
            </a:r>
            <a:r>
              <a:rPr lang="en-US" dirty="0">
                <a:solidFill>
                  <a:srgbClr val="000000"/>
                </a:solidFill>
                <a:latin typeface="Calibri"/>
              </a:rPr>
              <a:t>can have only one of two possible values, true or false. </a:t>
            </a:r>
            <a:endParaRPr lang="en-US" dirty="0" smtClean="0">
              <a:solidFill>
                <a:srgbClr val="000000"/>
              </a:solidFill>
              <a:latin typeface="Calibri"/>
            </a:endParaRPr>
          </a:p>
          <a:p>
            <a:r>
              <a:rPr lang="en-US" dirty="0" smtClean="0">
                <a:solidFill>
                  <a:srgbClr val="000000"/>
                </a:solidFill>
                <a:latin typeface="Calibri"/>
              </a:rPr>
              <a:t>This </a:t>
            </a:r>
            <a:r>
              <a:rPr lang="en-US" dirty="0">
                <a:solidFill>
                  <a:srgbClr val="000000"/>
                </a:solidFill>
                <a:latin typeface="Calibri"/>
              </a:rPr>
              <a:t>is the type returned by all relational operators, as in the case of a &lt; b</a:t>
            </a:r>
            <a:r>
              <a:rPr lang="en-US" dirty="0" smtClean="0">
                <a:solidFill>
                  <a:srgbClr val="000000"/>
                </a:solidFill>
                <a:latin typeface="Calibri"/>
              </a:rPr>
              <a:t>.</a:t>
            </a:r>
            <a:endParaRPr lang="en-US" dirty="0">
              <a:solidFill>
                <a:srgbClr val="000000"/>
              </a:solidFill>
              <a:latin typeface="Calibri"/>
            </a:endParaRPr>
          </a:p>
          <a:p>
            <a:r>
              <a:rPr lang="en-US" b="1" dirty="0" smtClean="0"/>
              <a:t>Booleans Example Program</a:t>
            </a:r>
          </a:p>
          <a:p>
            <a:r>
              <a:rPr lang="en-US" dirty="0"/>
              <a:t>public static void main(String args[]){</a:t>
            </a:r>
          </a:p>
          <a:p>
            <a:r>
              <a:rPr lang="en-US" dirty="0" err="1" smtClean="0"/>
              <a:t>boolean</a:t>
            </a:r>
            <a:r>
              <a:rPr lang="en-US" dirty="0" smtClean="0"/>
              <a:t> b=true</a:t>
            </a:r>
            <a:r>
              <a:rPr lang="en-US" dirty="0"/>
              <a:t>, c=false;</a:t>
            </a:r>
          </a:p>
          <a:p>
            <a:r>
              <a:rPr lang="en-US" dirty="0"/>
              <a:t>System.out.println("b = "+b);</a:t>
            </a:r>
          </a:p>
          <a:p>
            <a:r>
              <a:rPr lang="en-US" dirty="0"/>
              <a:t>System.out.println("c = "+c);</a:t>
            </a:r>
          </a:p>
          <a:p>
            <a:r>
              <a:rPr lang="en-US" dirty="0"/>
              <a:t>System.out.println("b is equal to c: "+ (b==c) );</a:t>
            </a:r>
          </a:p>
          <a:p>
            <a:r>
              <a:rPr lang="en-US" dirty="0"/>
              <a:t>System.out.println("b is NOT equal to c: </a:t>
            </a:r>
            <a:r>
              <a:rPr lang="en-US" dirty="0" smtClean="0"/>
              <a:t>“ + </a:t>
            </a:r>
            <a:r>
              <a:rPr lang="en-US" dirty="0"/>
              <a:t>(b!=c) );</a:t>
            </a:r>
          </a:p>
          <a:p>
            <a:r>
              <a:rPr lang="en-US" dirty="0"/>
              <a:t>}</a:t>
            </a:r>
          </a:p>
          <a:p>
            <a:r>
              <a:rPr lang="en-US" dirty="0"/>
              <a:t>} </a:t>
            </a:r>
          </a:p>
        </p:txBody>
      </p:sp>
    </p:spTree>
    <p:extLst>
      <p:ext uri="{BB962C8B-B14F-4D97-AF65-F5344CB8AC3E}">
        <p14:creationId xmlns:p14="http://schemas.microsoft.com/office/powerpoint/2010/main" val="247882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667871" y="2231778"/>
            <a:ext cx="10775576" cy="5201424"/>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American Standard Code for Information Interchange (ASCII)</a:t>
            </a:r>
            <a:r>
              <a:rPr lang="en-US" sz="2000" dirty="0">
                <a:latin typeface="Times New Roman" panose="02020603050405020304" pitchFamily="18" charset="0"/>
                <a:cs typeface="Times New Roman" panose="02020603050405020304" pitchFamily="18" charset="0"/>
              </a:rPr>
              <a:t> is a character-encoding scheme and it was the first character encoding standard. It is a code for representing English characters as numbers, with each letter assigned a number from 0 to 127. Most modern character-encoding schemes are based on ASCII, though they support many additional characters</a:t>
            </a:r>
            <a:br>
              <a:rPr lang="en-US" sz="2000" dirty="0">
                <a:latin typeface="Times New Roman" panose="02020603050405020304" pitchFamily="18" charset="0"/>
                <a:cs typeface="Times New Roman" panose="02020603050405020304" pitchFamily="18" charset="0"/>
              </a:rPr>
            </a:br>
            <a:endParaRPr lang="en-US" sz="2000" dirty="0" smtClean="0">
              <a:solidFill>
                <a:srgbClr val="242729"/>
              </a:solidFill>
              <a:latin typeface="Times New Roman" panose="02020603050405020304" pitchFamily="18" charset="0"/>
              <a:cs typeface="Times New Roman" panose="02020603050405020304" pitchFamily="18" charset="0"/>
            </a:endParaRPr>
          </a:p>
          <a:p>
            <a:r>
              <a:rPr lang="en-US" sz="2000" dirty="0" smtClean="0">
                <a:solidFill>
                  <a:srgbClr val="242729"/>
                </a:solidFill>
                <a:latin typeface="Times New Roman" panose="02020603050405020304" pitchFamily="18" charset="0"/>
                <a:cs typeface="Times New Roman" panose="02020603050405020304" pitchFamily="18" charset="0"/>
              </a:rPr>
              <a:t>ASCII </a:t>
            </a:r>
            <a:r>
              <a:rPr lang="en-US" sz="2000" dirty="0">
                <a:solidFill>
                  <a:srgbClr val="242729"/>
                </a:solidFill>
                <a:latin typeface="Times New Roman" panose="02020603050405020304" pitchFamily="18" charset="0"/>
                <a:cs typeface="Times New Roman" panose="02020603050405020304" pitchFamily="18" charset="0"/>
              </a:rPr>
              <a:t>defines 128 characters, which map to the numbers </a:t>
            </a:r>
            <a:r>
              <a:rPr lang="en-US" sz="2000" dirty="0" smtClean="0">
                <a:solidFill>
                  <a:srgbClr val="242729"/>
                </a:solidFill>
                <a:latin typeface="Times New Roman" panose="02020603050405020304" pitchFamily="18" charset="0"/>
                <a:cs typeface="Times New Roman" panose="02020603050405020304" pitchFamily="18" charset="0"/>
              </a:rPr>
              <a:t>0–127.</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ASCII </a:t>
            </a:r>
            <a:r>
              <a:rPr lang="en-US" sz="2000" dirty="0">
                <a:latin typeface="Times New Roman" panose="02020603050405020304" pitchFamily="18" charset="0"/>
                <a:cs typeface="Times New Roman" panose="02020603050405020304" pitchFamily="18" charset="0"/>
              </a:rPr>
              <a:t>uses 7 bits to represent a character.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the number 65 means </a:t>
            </a:r>
            <a:r>
              <a:rPr lang="en-US" sz="2000" dirty="0" smtClean="0">
                <a:latin typeface="Times New Roman" panose="02020603050405020304" pitchFamily="18" charset="0"/>
                <a:cs typeface="Times New Roman" panose="02020603050405020304" pitchFamily="18" charset="0"/>
              </a:rPr>
              <a:t> “Latin capital 'A‘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using 7 bits, we can have a maximum of 2^7 (= 128) distinct combinations</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Which means that we can represent 128 characters maximum</a:t>
            </a:r>
            <a:r>
              <a:rPr lang="en-US" sz="2000" dirty="0" smtClean="0">
                <a:latin typeface="Times New Roman" panose="02020603050405020304" pitchFamily="18" charset="0"/>
                <a:cs typeface="Times New Roman" panose="02020603050405020304" pitchFamily="18" charset="0"/>
              </a:rPr>
              <a:t>.</a:t>
            </a:r>
          </a:p>
          <a:p>
            <a:pPr fontAlgn="base"/>
            <a:endParaRPr lang="en-US" sz="2000" b="1"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Wait</a:t>
            </a:r>
            <a:r>
              <a:rPr lang="en-US" sz="2000" b="1" dirty="0">
                <a:latin typeface="Times New Roman" panose="02020603050405020304" pitchFamily="18" charset="0"/>
                <a:cs typeface="Times New Roman" panose="02020603050405020304" pitchFamily="18" charset="0"/>
              </a:rPr>
              <a:t>, 7 bits? But why not 1 byte (8 bits)?</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The last bit (8th) is used for avoiding errors as </a:t>
            </a:r>
            <a:r>
              <a:rPr lang="en-US" sz="2000" dirty="0">
                <a:latin typeface="Times New Roman" panose="02020603050405020304" pitchFamily="18" charset="0"/>
                <a:cs typeface="Times New Roman" panose="02020603050405020304" pitchFamily="18" charset="0"/>
                <a:hlinkClick r:id="rId2"/>
              </a:rPr>
              <a:t>parity </a:t>
            </a:r>
            <a:r>
              <a:rPr lang="en-US" sz="2000" dirty="0" smtClean="0">
                <a:latin typeface="Times New Roman" panose="02020603050405020304" pitchFamily="18" charset="0"/>
                <a:cs typeface="Times New Roman" panose="02020603050405020304" pitchFamily="18" charset="0"/>
                <a:hlinkClick r:id="rId2"/>
              </a:rPr>
              <a:t>bit</a:t>
            </a:r>
            <a:endParaRPr lang="en-US" sz="2000" dirty="0" smtClean="0">
              <a:latin typeface="Times New Roman" panose="02020603050405020304" pitchFamily="18" charset="0"/>
              <a:cs typeface="Times New Roman" panose="02020603050405020304" pitchFamily="18" charset="0"/>
            </a:endParaRP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847096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7323" y="0"/>
            <a:ext cx="8859372" cy="6695235"/>
          </a:xfrm>
          <a:prstGeom prst="rect">
            <a:avLst/>
          </a:prstGeom>
        </p:spPr>
      </p:pic>
    </p:spTree>
    <p:extLst>
      <p:ext uri="{BB962C8B-B14F-4D97-AF65-F5344CB8AC3E}">
        <p14:creationId xmlns:p14="http://schemas.microsoft.com/office/powerpoint/2010/main" val="3409039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667871" y="2231778"/>
            <a:ext cx="10775576" cy="4247317"/>
          </a:xfrm>
          <a:prstGeom prst="rect">
            <a:avLst/>
          </a:prstGeom>
        </p:spPr>
        <p:txBody>
          <a:bodyPr wrap="square">
            <a:spAutoFit/>
          </a:bodyPr>
          <a:lstStyle/>
          <a:p>
            <a:pPr marL="342900" indent="-342900" fontAlgn="base">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Unicode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superset of ASCII,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is a character-encoding </a:t>
            </a:r>
            <a:r>
              <a:rPr lang="en-US" sz="2400" dirty="0" smtClean="0">
                <a:latin typeface="Times New Roman" panose="02020603050405020304" pitchFamily="18" charset="0"/>
                <a:cs typeface="Times New Roman" panose="02020603050405020304" pitchFamily="18" charset="0"/>
              </a:rPr>
              <a:t>scheme. </a:t>
            </a:r>
            <a:r>
              <a:rPr lang="en-US" sz="2400" dirty="0">
                <a:latin typeface="Times New Roman" panose="02020603050405020304" pitchFamily="18" charset="0"/>
                <a:cs typeface="Times New Roman" panose="02020603050405020304" pitchFamily="18" charset="0"/>
              </a:rPr>
              <a:t>Basically, they </a:t>
            </a: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standards on how to represent difference characters in </a:t>
            </a:r>
            <a:r>
              <a:rPr lang="en-US" sz="2400" dirty="0" smtClean="0">
                <a:latin typeface="Times New Roman" panose="02020603050405020304" pitchFamily="18" charset="0"/>
                <a:cs typeface="Times New Roman" panose="02020603050405020304" pitchFamily="18" charset="0"/>
              </a:rPr>
              <a:t>binary.</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Unicode standard was initially designed using 16 bits to encode characters because the primary machines were 16-bit PCs.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Unicode is designed to uniquely </a:t>
            </a:r>
            <a:r>
              <a:rPr lang="en-US" sz="2400" dirty="0">
                <a:latin typeface="Times New Roman" panose="02020603050405020304" pitchFamily="18" charset="0"/>
                <a:cs typeface="Times New Roman" panose="02020603050405020304" pitchFamily="18" charset="0"/>
              </a:rPr>
              <a:t>encode characters used in written languages throughout the </a:t>
            </a:r>
            <a:r>
              <a:rPr lang="en-US" sz="2400" dirty="0" smtClean="0">
                <a:latin typeface="Times New Roman" panose="02020603050405020304" pitchFamily="18" charset="0"/>
                <a:cs typeface="Times New Roman" panose="02020603050405020304" pitchFamily="18" charset="0"/>
              </a:rPr>
              <a:t>world. </a:t>
            </a: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numbers 0–128 have the same meaning in ASCII as they have in Unicode. </a:t>
            </a:r>
          </a:p>
          <a:p>
            <a:pPr marL="285750" indent="-285750" fontAlgn="base">
              <a:buFont typeface="Wingdings" panose="05000000000000000000" pitchFamily="2" charset="2"/>
              <a:buChar char="Ø"/>
            </a:pPr>
            <a:endParaRPr lang="en-US" dirty="0" smtClean="0"/>
          </a:p>
          <a:p>
            <a:pPr fontAlgn="base"/>
            <a:endParaRPr lang="en-US" dirty="0"/>
          </a:p>
          <a:p>
            <a:endParaRPr lang="en-US" dirty="0"/>
          </a:p>
        </p:txBody>
      </p:sp>
    </p:spTree>
    <p:extLst>
      <p:ext uri="{BB962C8B-B14F-4D97-AF65-F5344CB8AC3E}">
        <p14:creationId xmlns:p14="http://schemas.microsoft.com/office/powerpoint/2010/main" val="2322835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407555" y="2643150"/>
            <a:ext cx="92213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831272" y="2366150"/>
            <a:ext cx="10806545" cy="4893647"/>
          </a:xfrm>
          <a:prstGeom prst="rect">
            <a:avLst/>
          </a:prstGeom>
        </p:spPr>
        <p:txBody>
          <a:bodyPr wrap="square">
            <a:spAutoFit/>
          </a:bodyPr>
          <a:lstStyle/>
          <a:p>
            <a:pPr algn="just"/>
            <a:r>
              <a:rPr lang="en-US" sz="3600" b="1" dirty="0" smtClean="0">
                <a:solidFill>
                  <a:srgbClr val="000000"/>
                </a:solidFill>
                <a:latin typeface="Times New Roman" panose="02020603050405020304" pitchFamily="18" charset="0"/>
                <a:cs typeface="Times New Roman" panose="02020603050405020304" pitchFamily="18" charset="0"/>
              </a:rPr>
              <a:t>Problem</a:t>
            </a:r>
          </a:p>
          <a:p>
            <a:pPr algn="just"/>
            <a:endParaRPr lang="en-US" sz="2400" b="1"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cs typeface="Times New Roman" panose="02020603050405020304" pitchFamily="18" charset="0"/>
              </a:rPr>
              <a:t>encodings for languages with large character sets have variable length</a:t>
            </a:r>
            <a:r>
              <a:rPr lang="en-US" sz="2400" dirty="0" smtClean="0">
                <a:solidFill>
                  <a:srgbClr val="000000"/>
                </a:solidFill>
                <a:latin typeface="Times New Roman" panose="02020603050405020304" pitchFamily="18" charset="0"/>
                <a:cs typeface="Times New Roman" panose="02020603050405020304" pitchFamily="18" charset="0"/>
              </a:rPr>
              <a:t>. Some </a:t>
            </a:r>
            <a:r>
              <a:rPr lang="en-US" sz="2400" dirty="0">
                <a:solidFill>
                  <a:srgbClr val="000000"/>
                </a:solidFill>
                <a:latin typeface="Times New Roman" panose="02020603050405020304" pitchFamily="18" charset="0"/>
                <a:cs typeface="Times New Roman" panose="02020603050405020304" pitchFamily="18" charset="0"/>
              </a:rPr>
              <a:t>common characters are encoded as single bytes, other require two or more byte</a:t>
            </a:r>
            <a:r>
              <a:rPr lang="en-US" sz="2400" dirty="0" smtClean="0">
                <a:solidFill>
                  <a:srgbClr val="000000"/>
                </a:solidFill>
                <a:latin typeface="Times New Roman" panose="02020603050405020304" pitchFamily="18" charset="0"/>
                <a:cs typeface="Times New Roman" panose="02020603050405020304" pitchFamily="18" charset="0"/>
              </a:rPr>
              <a:t>.</a:t>
            </a: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3600" b="1" dirty="0" smtClean="0">
                <a:solidFill>
                  <a:srgbClr val="000000"/>
                </a:solidFill>
                <a:latin typeface="Times New Roman" panose="02020603050405020304" pitchFamily="18" charset="0"/>
                <a:cs typeface="Times New Roman" panose="02020603050405020304" pitchFamily="18" charset="0"/>
              </a:rPr>
              <a:t>Solution </a:t>
            </a: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031407293"/>
              </p:ext>
            </p:extLst>
          </p:nvPr>
        </p:nvGraphicFramePr>
        <p:xfrm>
          <a:off x="795480" y="5235746"/>
          <a:ext cx="10883900" cy="1280160"/>
        </p:xfrm>
        <a:graphic>
          <a:graphicData uri="http://schemas.openxmlformats.org/drawingml/2006/table">
            <a:tbl>
              <a:tblPr/>
              <a:tblGrid>
                <a:gridCol w="10883900">
                  <a:extLst>
                    <a:ext uri="{9D8B030D-6E8A-4147-A177-3AD203B41FA5}">
                      <a16:colId xmlns:a16="http://schemas.microsoft.com/office/drawing/2014/main" val="2050109792"/>
                    </a:ext>
                  </a:extLst>
                </a:gridCol>
              </a:tblGrid>
              <a:tr h="0">
                <a:tc>
                  <a:txBody>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To solve these problems, a new language standard was developed i.e. Unicode System</a:t>
                      </a:r>
                      <a:r>
                        <a:rPr lang="en-US" sz="2400" b="0" i="0" dirty="0" smtClean="0">
                          <a:solidFill>
                            <a:srgbClr val="000000"/>
                          </a:solidFill>
                          <a:effectLst/>
                          <a:latin typeface="Times New Roman" panose="02020603050405020304" pitchFamily="18" charset="0"/>
                          <a:cs typeface="Times New Roman" panose="02020603050405020304" pitchFamily="18" charset="0"/>
                        </a:rPr>
                        <a:t>.</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815883367"/>
                  </a:ext>
                </a:extLst>
              </a:tr>
              <a:tr h="0">
                <a:tc>
                  <a:txBody>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a:t>
                      </a:r>
                      <a:r>
                        <a:rPr lang="en-US" sz="2400" b="0" i="0" dirty="0" err="1">
                          <a:solidFill>
                            <a:srgbClr val="000000"/>
                          </a:solidFill>
                          <a:effectLst/>
                          <a:latin typeface="Times New Roman" panose="02020603050405020304" pitchFamily="18" charset="0"/>
                          <a:cs typeface="Times New Roman" panose="02020603050405020304" pitchFamily="18" charset="0"/>
                        </a:rPr>
                        <a:t>unicode</a:t>
                      </a:r>
                      <a:r>
                        <a:rPr lang="en-US" sz="2400" b="0" i="0" dirty="0">
                          <a:solidFill>
                            <a:srgbClr val="000000"/>
                          </a:solidFill>
                          <a:effectLst/>
                          <a:latin typeface="Times New Roman" panose="02020603050405020304" pitchFamily="18" charset="0"/>
                          <a:cs typeface="Times New Roman" panose="02020603050405020304" pitchFamily="18" charset="0"/>
                        </a:rPr>
                        <a:t>, character holds 2 byte, so java also uses 2 byte for characters</a:t>
                      </a:r>
                    </a:p>
                  </a:txBody>
                  <a:tcPr anchor="ctr">
                    <a:lnL>
                      <a:noFill/>
                    </a:lnL>
                    <a:lnR>
                      <a:noFill/>
                    </a:lnR>
                    <a:lnT>
                      <a:noFill/>
                    </a:lnT>
                    <a:lnB>
                      <a:noFill/>
                    </a:lnB>
                    <a:solidFill>
                      <a:srgbClr val="FFFFFF"/>
                    </a:solidFill>
                  </a:tcPr>
                </a:tc>
                <a:extLst>
                  <a:ext uri="{0D108BD9-81ED-4DB2-BD59-A6C34878D82A}">
                    <a16:rowId xmlns:a16="http://schemas.microsoft.com/office/drawing/2014/main" val="2188594015"/>
                  </a:ext>
                </a:extLst>
              </a:tr>
            </a:tbl>
          </a:graphicData>
        </a:graphic>
      </p:graphicFrame>
    </p:spTree>
    <p:extLst>
      <p:ext uri="{BB962C8B-B14F-4D97-AF65-F5344CB8AC3E}">
        <p14:creationId xmlns:p14="http://schemas.microsoft.com/office/powerpoint/2010/main" val="600076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407555" y="2643150"/>
            <a:ext cx="92213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831272" y="2366150"/>
            <a:ext cx="11055928" cy="5663089"/>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major </a:t>
            </a:r>
            <a:r>
              <a:rPr lang="en-US" sz="3200" dirty="0">
                <a:latin typeface="Times New Roman" panose="02020603050405020304" pitchFamily="18" charset="0"/>
                <a:cs typeface="Times New Roman" panose="02020603050405020304" pitchFamily="18" charset="0"/>
                <a:hlinkClick r:id="rId2" tooltip="ABSOLUTE VS COMPARATIVE"/>
              </a:rPr>
              <a:t>advantage</a:t>
            </a:r>
            <a:r>
              <a:rPr lang="en-US" sz="3200" dirty="0">
                <a:latin typeface="Times New Roman" panose="02020603050405020304" pitchFamily="18" charset="0"/>
                <a:cs typeface="Times New Roman" panose="02020603050405020304" pitchFamily="18" charset="0"/>
              </a:rPr>
              <a:t> of Unicode is that at its maximum it can accommodate a huge number of characters. Because of this, Unicode currently contains most written languages and still has room for even more. This includes typical left-to-right scripts like English and even right-to-left scripts like Arabic. Chinese, Japanese, and the many other variants are also represented </a:t>
            </a:r>
            <a:r>
              <a:rPr lang="en-US" sz="3200" dirty="0" smtClean="0">
                <a:latin typeface="Times New Roman" panose="02020603050405020304" pitchFamily="18" charset="0"/>
                <a:cs typeface="Times New Roman" panose="02020603050405020304" pitchFamily="18" charset="0"/>
              </a:rPr>
              <a:t>within Unicode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dirty="0"/>
              <a:t/>
            </a:r>
            <a:br>
              <a:rPr lang="en-US" dirty="0"/>
            </a:br>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724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407555" y="2643150"/>
            <a:ext cx="92213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831272" y="2366150"/>
            <a:ext cx="11055928" cy="563231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Summary: </a:t>
            </a:r>
            <a:r>
              <a:rPr lang="en-US" sz="36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1.ASCII </a:t>
            </a:r>
            <a:r>
              <a:rPr lang="en-US" sz="2800" dirty="0">
                <a:latin typeface="Times New Roman" panose="02020603050405020304" pitchFamily="18" charset="0"/>
                <a:cs typeface="Times New Roman" panose="02020603050405020304" pitchFamily="18" charset="0"/>
              </a:rPr>
              <a:t>uses an 8-bit encoding while Unicode uses a variable bit encoding.</a:t>
            </a:r>
            <a:br>
              <a:rPr lang="en-US" sz="2800" dirty="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2.Unicode </a:t>
            </a:r>
            <a:r>
              <a:rPr lang="en-US" sz="2800" dirty="0">
                <a:latin typeface="Times New Roman" panose="02020603050405020304" pitchFamily="18" charset="0"/>
                <a:cs typeface="Times New Roman" panose="02020603050405020304" pitchFamily="18" charset="0"/>
              </a:rPr>
              <a:t>represents most written languages in the world while ASCII does not</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3.ASCII </a:t>
            </a:r>
            <a:r>
              <a:rPr lang="en-US" sz="2800" dirty="0">
                <a:latin typeface="Times New Roman" panose="02020603050405020304" pitchFamily="18" charset="0"/>
                <a:cs typeface="Times New Roman" panose="02020603050405020304" pitchFamily="18" charset="0"/>
              </a:rPr>
              <a:t>has its equivalent within Unicode.</a:t>
            </a:r>
          </a:p>
          <a:p>
            <a:r>
              <a:rPr lang="en-US" dirty="0"/>
              <a:t/>
            </a:r>
            <a:br>
              <a:rPr lang="en-US" dirty="0"/>
            </a:br>
            <a:r>
              <a:rPr lang="en-US" dirty="0"/>
              <a:t/>
            </a:r>
            <a:br>
              <a:rPr lang="en-US" dirty="0"/>
            </a:br>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071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ASCII and Unicode </a:t>
            </a:r>
            <a:endParaRPr lang="en-US" b="1"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407555" y="2643150"/>
            <a:ext cx="92213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831272" y="2366150"/>
            <a:ext cx="11055928" cy="590931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Unicode: </a:t>
            </a:r>
            <a:r>
              <a:rPr lang="en-US" sz="2400" dirty="0">
                <a:latin typeface="Times New Roman" panose="02020603050405020304" pitchFamily="18" charset="0"/>
                <a:cs typeface="Times New Roman" panose="02020603050405020304" pitchFamily="18" charset="0"/>
              </a:rPr>
              <a:t>defines two mapping methods, the UTF (Unicode Transformation Format) encodings, and the UCS (Universal Character Set) encodings. Unicode-based encodings implement the Unicode standard and include UTF-8, UTF-16 and UTF-32/UCS-4.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UTF-8 </a:t>
            </a:r>
            <a:r>
              <a:rPr lang="en-US" sz="2400" dirty="0">
                <a:latin typeface="Times New Roman" panose="02020603050405020304" pitchFamily="18" charset="0"/>
                <a:cs typeface="Times New Roman" panose="02020603050405020304" pitchFamily="18" charset="0"/>
              </a:rPr>
              <a:t>- uses 1 byte to represent characters in the ASCII set, two bytes for characters in several more alphabetic blocks, and three bytes for the rest of the BMP. Supplementary characters use 4 bytes.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UTF-16</a:t>
            </a:r>
            <a:r>
              <a:rPr lang="en-US" sz="2400" dirty="0">
                <a:latin typeface="Times New Roman" panose="02020603050405020304" pitchFamily="18" charset="0"/>
                <a:cs typeface="Times New Roman" panose="02020603050405020304" pitchFamily="18" charset="0"/>
              </a:rPr>
              <a:t> - uses 2 bytes for any character in the BMP, and 4 bytes for supplementary characters.</a:t>
            </a:r>
            <a:br>
              <a:rPr lang="en-US" sz="2400" dirty="0">
                <a:latin typeface="Times New Roman" panose="02020603050405020304" pitchFamily="18" charset="0"/>
                <a:cs typeface="Times New Roman" panose="02020603050405020304" pitchFamily="18" charset="0"/>
              </a:rPr>
            </a:br>
            <a:r>
              <a:rPr lang="en-US" dirty="0"/>
              <a:t/>
            </a:r>
            <a:br>
              <a:rPr lang="en-US" dirty="0"/>
            </a:br>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053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Conversion and </a:t>
            </a:r>
            <a:r>
              <a:rPr lang="en-US" b="1" dirty="0" smtClean="0"/>
              <a:t>Casting </a:t>
            </a:r>
            <a:br>
              <a:rPr lang="en-US" b="1" dirty="0" smtClean="0"/>
            </a:br>
            <a:r>
              <a:rPr lang="en-US" dirty="0" smtClean="0"/>
              <a:t>Java’s </a:t>
            </a:r>
            <a:r>
              <a:rPr lang="en-US" dirty="0"/>
              <a:t>Automatic Conversions</a:t>
            </a:r>
          </a:p>
        </p:txBody>
      </p:sp>
      <p:sp>
        <p:nvSpPr>
          <p:cNvPr id="3" name="Content Placeholder 2"/>
          <p:cNvSpPr>
            <a:spLocks noGrp="1"/>
          </p:cNvSpPr>
          <p:nvPr>
            <p:ph idx="1"/>
          </p:nvPr>
        </p:nvSpPr>
        <p:spPr>
          <a:xfrm>
            <a:off x="1200674" y="2260600"/>
            <a:ext cx="8825659" cy="4357370"/>
          </a:xfrm>
        </p:spPr>
        <p:txBody>
          <a:bodyPr>
            <a:normAutofit/>
          </a:bodyPr>
          <a:lstStyle/>
          <a:p>
            <a:r>
              <a:rPr lang="en-US" b="1" dirty="0"/>
              <a:t>Type </a:t>
            </a:r>
            <a:r>
              <a:rPr lang="en-US" b="1" dirty="0" smtClean="0"/>
              <a:t>Casting  </a:t>
            </a:r>
            <a:r>
              <a:rPr lang="en-US" dirty="0" smtClean="0"/>
              <a:t>Assigning </a:t>
            </a:r>
            <a:r>
              <a:rPr lang="en-US" dirty="0"/>
              <a:t>a value of one type to a variable of another type is known as </a:t>
            </a:r>
            <a:r>
              <a:rPr lang="en-US" b="1" dirty="0"/>
              <a:t>Type Casting</a:t>
            </a:r>
            <a:r>
              <a:rPr lang="en-US" dirty="0" smtClean="0"/>
              <a:t>.</a:t>
            </a:r>
          </a:p>
          <a:p>
            <a:r>
              <a:rPr lang="en-US" b="1" dirty="0" smtClean="0"/>
              <a:t>Example  </a:t>
            </a:r>
          </a:p>
          <a:p>
            <a:r>
              <a:rPr lang="en-US" b="1" dirty="0" smtClean="0"/>
              <a:t>int  x = 10;</a:t>
            </a:r>
          </a:p>
          <a:p>
            <a:r>
              <a:rPr lang="en-US" b="1" dirty="0" smtClean="0"/>
              <a:t>byte  y = (byte) x;  </a:t>
            </a:r>
          </a:p>
          <a:p>
            <a:r>
              <a:rPr lang="en-US" dirty="0"/>
              <a:t>In Java, type casting is classified into two </a:t>
            </a:r>
            <a:r>
              <a:rPr lang="en-US" dirty="0" smtClean="0"/>
              <a:t>types,</a:t>
            </a:r>
          </a:p>
          <a:p>
            <a:r>
              <a:rPr lang="en-US" b="1" dirty="0" smtClean="0"/>
              <a:t>Widening </a:t>
            </a:r>
            <a:r>
              <a:rPr lang="en-US" b="1" dirty="0"/>
              <a:t>Casting(Implicit</a:t>
            </a:r>
            <a:r>
              <a:rPr lang="en-US" b="1" dirty="0" smtClean="0"/>
              <a:t>) Conversion</a:t>
            </a:r>
            <a:r>
              <a:rPr lang="en-US" b="1" dirty="0"/>
              <a:t>: </a:t>
            </a:r>
            <a:r>
              <a:rPr lang="en-US" dirty="0"/>
              <a:t>it takes place when two types are </a:t>
            </a:r>
            <a:r>
              <a:rPr lang="en-US" dirty="0" smtClean="0"/>
              <a:t>compatible and the </a:t>
            </a:r>
            <a:r>
              <a:rPr lang="en-US" dirty="0"/>
              <a:t>destination type is larger than the source type.</a:t>
            </a:r>
          </a:p>
          <a:p>
            <a:r>
              <a:rPr lang="en-US" dirty="0" smtClean="0"/>
              <a:t> </a:t>
            </a:r>
            <a:r>
              <a:rPr lang="en-US" dirty="0"/>
              <a:t>e.g. </a:t>
            </a:r>
            <a:r>
              <a:rPr lang="en-US" b="1" dirty="0"/>
              <a:t>byte </a:t>
            </a:r>
            <a:r>
              <a:rPr lang="en-US" dirty="0"/>
              <a:t>value assigned to </a:t>
            </a:r>
            <a:r>
              <a:rPr lang="en-US" b="1" dirty="0" smtClean="0"/>
              <a:t>int </a:t>
            </a:r>
            <a:r>
              <a:rPr lang="en-US" dirty="0" smtClean="0"/>
              <a:t>type.</a:t>
            </a:r>
          </a:p>
          <a:p>
            <a:endParaRPr lang="en-US"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widening-type-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610" y="5177790"/>
            <a:ext cx="5063490" cy="14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628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Conversion and </a:t>
            </a:r>
            <a:r>
              <a:rPr lang="en-US" b="1" dirty="0" smtClean="0"/>
              <a:t>Casting</a:t>
            </a:r>
            <a:endParaRPr lang="en-US" dirty="0"/>
          </a:p>
        </p:txBody>
      </p:sp>
      <p:sp>
        <p:nvSpPr>
          <p:cNvPr id="3" name="Content Placeholder 2"/>
          <p:cNvSpPr>
            <a:spLocks noGrp="1"/>
          </p:cNvSpPr>
          <p:nvPr>
            <p:ph idx="1"/>
          </p:nvPr>
        </p:nvSpPr>
        <p:spPr>
          <a:xfrm>
            <a:off x="1200674" y="2260600"/>
            <a:ext cx="8825659" cy="4357370"/>
          </a:xfrm>
        </p:spPr>
        <p:txBody>
          <a:bodyPr>
            <a:normAutofit/>
          </a:bodyPr>
          <a:lstStyle/>
          <a:p>
            <a:r>
              <a:rPr lang="en-US" b="1" dirty="0"/>
              <a:t>Narrowing Casting(Explicitly done</a:t>
            </a:r>
            <a:r>
              <a:rPr lang="en-US" b="1" dirty="0" smtClean="0"/>
              <a:t>)</a:t>
            </a:r>
            <a:endParaRPr lang="en-US" b="1" dirty="0"/>
          </a:p>
          <a:p>
            <a:r>
              <a:rPr lang="en-US" dirty="0"/>
              <a:t>Narrowing conversion takes place when a value of larger data type is assigned to the variable of smaller data type</a:t>
            </a:r>
            <a:r>
              <a:rPr lang="en-US" dirty="0" smtClean="0"/>
              <a:t>.</a:t>
            </a:r>
            <a:endParaRPr lang="en-US" dirty="0"/>
          </a:p>
          <a:p>
            <a:r>
              <a:rPr lang="en-US" dirty="0" smtClean="0"/>
              <a:t>E.g</a:t>
            </a:r>
            <a:r>
              <a:rPr lang="en-US" dirty="0"/>
              <a:t>. An </a:t>
            </a:r>
            <a:r>
              <a:rPr lang="en-US" b="1" dirty="0" smtClean="0"/>
              <a:t>int </a:t>
            </a:r>
            <a:r>
              <a:rPr lang="en-US" dirty="0" smtClean="0"/>
              <a:t>value </a:t>
            </a:r>
            <a:r>
              <a:rPr lang="en-US" dirty="0"/>
              <a:t>to a </a:t>
            </a:r>
            <a:r>
              <a:rPr lang="en-US" b="1" dirty="0" smtClean="0"/>
              <a:t>byte </a:t>
            </a:r>
            <a:r>
              <a:rPr lang="en-US" dirty="0" smtClean="0"/>
              <a:t>variable</a:t>
            </a:r>
            <a:r>
              <a:rPr lang="en-US" dirty="0"/>
              <a:t>.</a:t>
            </a:r>
          </a:p>
          <a:p>
            <a:endParaRPr lang="en-US" dirty="0"/>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narrowing-type-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4439285"/>
            <a:ext cx="523875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44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Conversion and </a:t>
            </a:r>
            <a:r>
              <a:rPr lang="en-US" b="1" dirty="0" smtClean="0"/>
              <a:t>Casting</a:t>
            </a:r>
            <a:endParaRPr lang="en-US" dirty="0"/>
          </a:p>
        </p:txBody>
      </p:sp>
      <p:sp>
        <p:nvSpPr>
          <p:cNvPr id="3" name="Content Placeholder 2"/>
          <p:cNvSpPr>
            <a:spLocks noGrp="1"/>
          </p:cNvSpPr>
          <p:nvPr>
            <p:ph idx="1"/>
          </p:nvPr>
        </p:nvSpPr>
        <p:spPr>
          <a:xfrm>
            <a:off x="1337834" y="2260600"/>
            <a:ext cx="8825659" cy="4357370"/>
          </a:xfrm>
        </p:spPr>
        <p:txBody>
          <a:bodyPr>
            <a:normAutofit/>
          </a:bodyPr>
          <a:lstStyle/>
          <a:p>
            <a:pPr marL="0" lvl="0" indent="0" defTabSz="914400" eaLnBrk="0" fontAlgn="base" hangingPunct="0">
              <a:spcBef>
                <a:spcPct val="0"/>
              </a:spcBef>
              <a:spcAft>
                <a:spcPct val="0"/>
              </a:spcAft>
              <a:buClrTx/>
              <a:buSzTx/>
              <a:buNone/>
            </a:pPr>
            <a:r>
              <a:rPr lang="en-US" altLang="en-US" dirty="0">
                <a:solidFill>
                  <a:schemeClr val="tx1"/>
                </a:solidFill>
                <a:latin typeface="Arial Black" panose="020B0A04020102020204" pitchFamily="34" charset="0"/>
                <a:cs typeface="Arial" panose="020B0604020202020204" pitchFamily="34" charset="0"/>
              </a:rPr>
              <a:t>class Test </a:t>
            </a:r>
            <a:r>
              <a:rPr lang="en-US" altLang="en-US" dirty="0" smtClean="0">
                <a:solidFill>
                  <a:schemeClr val="tx1"/>
                </a:solidFill>
                <a:latin typeface="Arial Black" panose="020B0A040201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r>
              <a:rPr lang="en-US" altLang="en-US" dirty="0" smtClean="0">
                <a:solidFill>
                  <a:schemeClr val="tx1"/>
                </a:solidFill>
                <a:latin typeface="Arial Black" panose="020B0A04020102020204" pitchFamily="34" charset="0"/>
                <a:cs typeface="Arial" panose="020B0604020202020204" pitchFamily="34" charset="0"/>
              </a:rPr>
              <a:t>public </a:t>
            </a:r>
            <a:r>
              <a:rPr lang="en-US" altLang="en-US" dirty="0">
                <a:solidFill>
                  <a:schemeClr val="tx1"/>
                </a:solidFill>
                <a:latin typeface="Arial Black" panose="020B0A04020102020204" pitchFamily="34" charset="0"/>
                <a:cs typeface="Arial" panose="020B0604020202020204" pitchFamily="34" charset="0"/>
              </a:rPr>
              <a:t>static void main(String[] args) { </a:t>
            </a:r>
            <a:endParaRPr lang="en-US" altLang="en-US" dirty="0" smtClean="0">
              <a:solidFill>
                <a:schemeClr val="tx1"/>
              </a:solidFill>
              <a:latin typeface="Arial Black" panose="020B0A040201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Arial Black" panose="020B0A04020102020204" pitchFamily="34" charset="0"/>
                <a:cs typeface="Arial" panose="020B0604020202020204" pitchFamily="34" charset="0"/>
              </a:rPr>
              <a:t>int </a:t>
            </a:r>
            <a:r>
              <a:rPr lang="en-US" altLang="en-US" dirty="0" err="1">
                <a:solidFill>
                  <a:schemeClr val="tx1"/>
                </a:solidFill>
                <a:latin typeface="Arial Black" panose="020B0A04020102020204" pitchFamily="34" charset="0"/>
                <a:cs typeface="Arial" panose="020B0604020202020204" pitchFamily="34" charset="0"/>
              </a:rPr>
              <a:t>i</a:t>
            </a:r>
            <a:r>
              <a:rPr lang="en-US" altLang="en-US" dirty="0">
                <a:solidFill>
                  <a:schemeClr val="tx1"/>
                </a:solidFill>
                <a:latin typeface="Arial Black" panose="020B0A04020102020204" pitchFamily="34" charset="0"/>
                <a:cs typeface="Arial" panose="020B0604020202020204" pitchFamily="34" charset="0"/>
              </a:rPr>
              <a:t> = 100; </a:t>
            </a:r>
            <a:endParaRPr lang="en-US" altLang="en-US" dirty="0" smtClean="0">
              <a:solidFill>
                <a:schemeClr val="tx1"/>
              </a:solidFill>
              <a:latin typeface="Arial Black" panose="020B0A040201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long </a:t>
            </a:r>
            <a:r>
              <a:rPr lang="en-US" altLang="en-US" dirty="0">
                <a:solidFill>
                  <a:schemeClr val="tx1"/>
                </a:solidFill>
                <a:latin typeface="Monaco"/>
              </a:rPr>
              <a:t>l = </a:t>
            </a:r>
            <a:r>
              <a:rPr lang="en-US" altLang="en-US" dirty="0" err="1">
                <a:solidFill>
                  <a:schemeClr val="tx1"/>
                </a:solidFill>
                <a:latin typeface="Monaco"/>
              </a:rPr>
              <a:t>i</a:t>
            </a:r>
            <a:r>
              <a:rPr lang="en-US" altLang="en-US" dirty="0">
                <a:solidFill>
                  <a:schemeClr val="tx1"/>
                </a:solidFill>
                <a:latin typeface="Monaco"/>
              </a:rPr>
              <a:t>; </a:t>
            </a:r>
            <a:r>
              <a:rPr lang="en-US" altLang="en-US" b="1" dirty="0">
                <a:solidFill>
                  <a:srgbClr val="9B59B6"/>
                </a:solidFill>
                <a:latin typeface="Monaco"/>
              </a:rPr>
              <a:t>//no explicit type casting required</a:t>
            </a:r>
            <a:r>
              <a:rPr lang="en-US" altLang="en-US" dirty="0">
                <a:solidFill>
                  <a:srgbClr val="CCCCCC"/>
                </a:solidFill>
                <a:latin typeface="Monaco"/>
              </a:rPr>
              <a:t> </a:t>
            </a:r>
            <a:endParaRPr lang="en-US" altLang="en-US" dirty="0" smtClean="0">
              <a:solidFill>
                <a:srgbClr val="CCCCCC"/>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float </a:t>
            </a:r>
            <a:r>
              <a:rPr lang="en-US" altLang="en-US" dirty="0">
                <a:solidFill>
                  <a:schemeClr val="tx1"/>
                </a:solidFill>
                <a:latin typeface="Monaco"/>
              </a:rPr>
              <a:t>f = l; </a:t>
            </a:r>
            <a:r>
              <a:rPr lang="en-US" altLang="en-US" b="1" dirty="0">
                <a:solidFill>
                  <a:srgbClr val="9B59B6"/>
                </a:solidFill>
                <a:latin typeface="Monaco"/>
              </a:rPr>
              <a:t>//no explicit type casting required</a:t>
            </a:r>
            <a:r>
              <a:rPr lang="en-US" altLang="en-US" dirty="0">
                <a:solidFill>
                  <a:srgbClr val="CCCCCC"/>
                </a:solidFill>
                <a:latin typeface="Monaco"/>
              </a:rPr>
              <a:t> </a:t>
            </a:r>
            <a:endParaRPr lang="en-US" altLang="en-US" dirty="0" smtClean="0">
              <a:solidFill>
                <a:srgbClr val="CCCCCC"/>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System.out.println</a:t>
            </a:r>
            <a:r>
              <a:rPr lang="en-US" altLang="en-US" dirty="0">
                <a:solidFill>
                  <a:schemeClr val="tx1"/>
                </a:solidFill>
                <a:latin typeface="Monaco"/>
              </a:rPr>
              <a:t>("Int value "+</a:t>
            </a:r>
            <a:r>
              <a:rPr lang="en-US" altLang="en-US" dirty="0" err="1">
                <a:solidFill>
                  <a:schemeClr val="tx1"/>
                </a:solidFill>
                <a:latin typeface="Monaco"/>
              </a:rPr>
              <a:t>i</a:t>
            </a:r>
            <a:r>
              <a:rPr lang="en-US" altLang="en-US" dirty="0">
                <a:solidFill>
                  <a:schemeClr val="tx1"/>
                </a:solidFill>
                <a:latin typeface="Monaco"/>
              </a:rPr>
              <a:t>);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System.out.println</a:t>
            </a:r>
            <a:r>
              <a:rPr lang="en-US" altLang="en-US" dirty="0">
                <a:solidFill>
                  <a:schemeClr val="tx1"/>
                </a:solidFill>
                <a:latin typeface="Monaco"/>
              </a:rPr>
              <a:t>("Long value "+l);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System.out.println</a:t>
            </a:r>
            <a:r>
              <a:rPr lang="en-US" altLang="en-US" dirty="0">
                <a:solidFill>
                  <a:schemeClr val="tx1"/>
                </a:solidFill>
                <a:latin typeface="Monaco"/>
              </a:rPr>
              <a:t>("Float value "+f</a:t>
            </a:r>
            <a:r>
              <a:rPr lang="en-US" altLang="en-US" dirty="0" smtClean="0">
                <a:solidFill>
                  <a:schemeClr val="tx1"/>
                </a:solidFill>
                <a:latin typeface="Monaco"/>
              </a:rPr>
              <a:t>);</a:t>
            </a: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 </a:t>
            </a:r>
            <a:r>
              <a:rPr lang="en-US" altLang="en-US" dirty="0">
                <a:solidFill>
                  <a:schemeClr val="tx1"/>
                </a:solidFill>
                <a:latin typeface="Monaco"/>
              </a:rPr>
              <a:t>}</a:t>
            </a:r>
            <a:r>
              <a:rPr lang="en-US" altLang="en-US" sz="2400" dirty="0">
                <a:solidFill>
                  <a:schemeClr val="tx1"/>
                </a:solidFill>
              </a:rPr>
              <a:t> </a:t>
            </a:r>
            <a:endParaRPr lang="en-US" altLang="en-US" sz="2400" dirty="0" smtClean="0">
              <a:solidFill>
                <a:schemeClr val="tx1"/>
              </a:solidFill>
            </a:endParaRPr>
          </a:p>
          <a:p>
            <a:pPr marL="0" indent="0" defTabSz="914400" eaLnBrk="0" fontAlgn="base" hangingPunct="0">
              <a:spcBef>
                <a:spcPct val="0"/>
              </a:spcBef>
              <a:spcAft>
                <a:spcPct val="0"/>
              </a:spcAft>
              <a:buClrTx/>
              <a:buSzTx/>
              <a:buNone/>
            </a:pPr>
            <a:r>
              <a:rPr lang="en-US" altLang="en-US" sz="2400" dirty="0" smtClean="0">
                <a:solidFill>
                  <a:schemeClr val="tx1"/>
                </a:solidFill>
                <a:latin typeface="Arial" panose="020B0604020202020204" pitchFamily="34" charset="0"/>
              </a:rPr>
              <a:t>}</a:t>
            </a:r>
          </a:p>
          <a:p>
            <a:pPr marL="0" lvl="0" indent="0" defTabSz="914400" eaLnBrk="0" fontAlgn="base" hangingPunct="0">
              <a:spcBef>
                <a:spcPct val="0"/>
              </a:spcBef>
              <a:spcAft>
                <a:spcPct val="0"/>
              </a:spcAft>
              <a:buClrTx/>
              <a:buSzTx/>
              <a:buNone/>
            </a:pPr>
            <a:endParaRPr lang="en-US" altLang="en-US" sz="24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24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2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4800" dirty="0">
              <a:solidFill>
                <a:schemeClr val="tx1"/>
              </a:solidFill>
              <a:latin typeface="Arial" panose="020B0604020202020204" pitchFamily="34" charset="0"/>
            </a:endParaRPr>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434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Narrowing or Explicit type conversion</a:t>
            </a:r>
          </a:p>
        </p:txBody>
      </p:sp>
      <p:sp>
        <p:nvSpPr>
          <p:cNvPr id="3" name="Content Placeholder 2"/>
          <p:cNvSpPr>
            <a:spLocks noGrp="1"/>
          </p:cNvSpPr>
          <p:nvPr>
            <p:ph idx="1"/>
          </p:nvPr>
        </p:nvSpPr>
        <p:spPr>
          <a:xfrm>
            <a:off x="1056481" y="2300810"/>
            <a:ext cx="8825659" cy="4357370"/>
          </a:xfrm>
        </p:spPr>
        <p:txBody>
          <a:bodyPr>
            <a:normAutofit/>
          </a:bodyPr>
          <a:lstStyle/>
          <a:p>
            <a:pPr marL="0" lvl="0" indent="0" defTabSz="914400" eaLnBrk="0" fontAlgn="base" hangingPunct="0">
              <a:spcBef>
                <a:spcPct val="0"/>
              </a:spcBef>
              <a:spcAft>
                <a:spcPct val="0"/>
              </a:spcAft>
              <a:buClrTx/>
              <a:buSzTx/>
              <a:buNone/>
            </a:pPr>
            <a:r>
              <a:rPr lang="en-US" altLang="en-US" dirty="0">
                <a:solidFill>
                  <a:schemeClr val="tx1"/>
                </a:solidFill>
                <a:latin typeface="Monaco"/>
              </a:rPr>
              <a:t>public class Test {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public </a:t>
            </a:r>
            <a:r>
              <a:rPr lang="en-US" altLang="en-US" dirty="0">
                <a:solidFill>
                  <a:schemeClr val="tx1"/>
                </a:solidFill>
                <a:latin typeface="Monaco"/>
              </a:rPr>
              <a:t>static void main(String[] args) {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double </a:t>
            </a:r>
            <a:r>
              <a:rPr lang="en-US" altLang="en-US" dirty="0">
                <a:solidFill>
                  <a:schemeClr val="tx1"/>
                </a:solidFill>
                <a:latin typeface="Monaco"/>
              </a:rPr>
              <a:t>d = 100.04</a:t>
            </a:r>
            <a:r>
              <a:rPr lang="en-US" altLang="en-US" dirty="0" smtClean="0">
                <a:solidFill>
                  <a:schemeClr val="tx1"/>
                </a:solidFill>
                <a:latin typeface="Monaco"/>
              </a:rPr>
              <a:t>;</a:t>
            </a:r>
          </a:p>
          <a:p>
            <a:pPr marL="0" lvl="0" indent="0" defTabSz="914400" eaLnBrk="0" fontAlgn="base" hangingPunct="0">
              <a:spcBef>
                <a:spcPct val="0"/>
              </a:spcBef>
              <a:spcAft>
                <a:spcPct val="0"/>
              </a:spcAft>
              <a:buClrTx/>
              <a:buSzTx/>
              <a:buNone/>
            </a:pPr>
            <a:r>
              <a:rPr lang="en-US" altLang="en-US" dirty="0" smtClean="0">
                <a:solidFill>
                  <a:srgbClr val="CCCCCC"/>
                </a:solidFill>
                <a:latin typeface="Monaco"/>
              </a:rPr>
              <a:t> </a:t>
            </a:r>
            <a:r>
              <a:rPr lang="en-US" altLang="en-US" dirty="0">
                <a:solidFill>
                  <a:schemeClr val="tx1"/>
                </a:solidFill>
                <a:latin typeface="Monaco"/>
              </a:rPr>
              <a:t>long l = (long</a:t>
            </a:r>
            <a:r>
              <a:rPr lang="en-US" altLang="en-US" dirty="0" smtClean="0">
                <a:solidFill>
                  <a:schemeClr val="tx1"/>
                </a:solidFill>
                <a:latin typeface="Monaco"/>
              </a:rPr>
              <a:t>) d</a:t>
            </a:r>
            <a:r>
              <a:rPr lang="en-US" altLang="en-US" dirty="0">
                <a:solidFill>
                  <a:schemeClr val="tx1"/>
                </a:solidFill>
                <a:latin typeface="Monaco"/>
              </a:rPr>
              <a:t>; </a:t>
            </a:r>
            <a:r>
              <a:rPr lang="en-US" altLang="en-US" b="1" dirty="0">
                <a:solidFill>
                  <a:srgbClr val="9B59B6"/>
                </a:solidFill>
                <a:latin typeface="Monaco"/>
              </a:rPr>
              <a:t>//explicit type casting required</a:t>
            </a:r>
            <a:r>
              <a:rPr lang="en-US" altLang="en-US" dirty="0">
                <a:solidFill>
                  <a:srgbClr val="CCCCCC"/>
                </a:solidFill>
                <a:latin typeface="Monaco"/>
              </a:rPr>
              <a:t> </a:t>
            </a:r>
            <a:endParaRPr lang="en-US" altLang="en-US" dirty="0" smtClean="0">
              <a:solidFill>
                <a:srgbClr val="CCCCCC"/>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int </a:t>
            </a:r>
            <a:r>
              <a:rPr lang="en-US" altLang="en-US" dirty="0" err="1">
                <a:solidFill>
                  <a:schemeClr val="tx1"/>
                </a:solidFill>
                <a:latin typeface="Monaco"/>
              </a:rPr>
              <a:t>i</a:t>
            </a:r>
            <a:r>
              <a:rPr lang="en-US" altLang="en-US" dirty="0">
                <a:solidFill>
                  <a:schemeClr val="tx1"/>
                </a:solidFill>
                <a:latin typeface="Monaco"/>
              </a:rPr>
              <a:t> = (int)l; </a:t>
            </a:r>
            <a:r>
              <a:rPr lang="en-US" altLang="en-US" b="1" dirty="0">
                <a:solidFill>
                  <a:srgbClr val="9B59B6"/>
                </a:solidFill>
                <a:latin typeface="Monaco"/>
              </a:rPr>
              <a:t>//explicit type casting required</a:t>
            </a:r>
            <a:r>
              <a:rPr lang="en-US" altLang="en-US" dirty="0">
                <a:solidFill>
                  <a:srgbClr val="CCCCCC"/>
                </a:solidFill>
                <a:latin typeface="Monaco"/>
              </a:rPr>
              <a:t> </a:t>
            </a:r>
            <a:endParaRPr lang="en-US" altLang="en-US" dirty="0" smtClean="0">
              <a:solidFill>
                <a:srgbClr val="CCCCCC"/>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System.out.println</a:t>
            </a:r>
            <a:r>
              <a:rPr lang="en-US" altLang="en-US" dirty="0">
                <a:solidFill>
                  <a:schemeClr val="tx1"/>
                </a:solidFill>
                <a:latin typeface="Monaco"/>
              </a:rPr>
              <a:t>("Double value "+d);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System.out.println</a:t>
            </a:r>
            <a:r>
              <a:rPr lang="en-US" altLang="en-US" dirty="0">
                <a:solidFill>
                  <a:schemeClr val="tx1"/>
                </a:solidFill>
                <a:latin typeface="Monaco"/>
              </a:rPr>
              <a:t>("Long value "+l</a:t>
            </a:r>
            <a:r>
              <a:rPr lang="en-US" altLang="en-US" dirty="0" smtClean="0">
                <a:solidFill>
                  <a:schemeClr val="tx1"/>
                </a:solidFill>
                <a:latin typeface="Monaco"/>
              </a:rPr>
              <a:t>);</a:t>
            </a: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 </a:t>
            </a:r>
            <a:r>
              <a:rPr lang="en-US" altLang="en-US" dirty="0">
                <a:solidFill>
                  <a:schemeClr val="tx1"/>
                </a:solidFill>
                <a:latin typeface="Monaco"/>
              </a:rPr>
              <a:t>System.out.println("Int value "+</a:t>
            </a:r>
            <a:r>
              <a:rPr lang="en-US" altLang="en-US" dirty="0" err="1">
                <a:solidFill>
                  <a:schemeClr val="tx1"/>
                </a:solidFill>
                <a:latin typeface="Monaco"/>
              </a:rPr>
              <a:t>i</a:t>
            </a:r>
            <a:r>
              <a:rPr lang="en-US" altLang="en-US" dirty="0">
                <a:solidFill>
                  <a:schemeClr val="tx1"/>
                </a:solidFill>
                <a:latin typeface="Monaco"/>
              </a:rPr>
              <a:t>); </a:t>
            </a:r>
            <a:endParaRPr lang="en-US" altLang="en-US" dirty="0" smtClean="0">
              <a:solidFill>
                <a:schemeClr val="tx1"/>
              </a:solidFill>
              <a:latin typeface="Monaco"/>
            </a:endParaRP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a:t>
            </a:r>
          </a:p>
          <a:p>
            <a:pPr marL="0" lvl="0" indent="0" defTabSz="914400" eaLnBrk="0" fontAlgn="base" hangingPunct="0">
              <a:spcBef>
                <a:spcPct val="0"/>
              </a:spcBef>
              <a:spcAft>
                <a:spcPct val="0"/>
              </a:spcAft>
              <a:buClrTx/>
              <a:buSzTx/>
              <a:buNone/>
            </a:pPr>
            <a:r>
              <a:rPr lang="en-US" altLang="en-US" dirty="0" smtClean="0">
                <a:solidFill>
                  <a:schemeClr val="tx1"/>
                </a:solidFill>
                <a:latin typeface="Monaco"/>
              </a:rPr>
              <a:t> </a:t>
            </a:r>
            <a:r>
              <a:rPr lang="en-US" altLang="en-US" dirty="0">
                <a:solidFill>
                  <a:schemeClr val="tx1"/>
                </a:solidFill>
                <a:latin typeface="Monaco"/>
              </a:rPr>
              <a:t>}</a:t>
            </a:r>
            <a:r>
              <a:rPr lang="en-US" altLang="en-US" sz="2400" dirty="0">
                <a:solidFill>
                  <a:schemeClr val="tx1"/>
                </a:solidFill>
              </a:rPr>
              <a:t> </a:t>
            </a:r>
            <a:endParaRPr lang="en-US" altLang="en-US" sz="2400" dirty="0" smtClean="0">
              <a:solidFill>
                <a:schemeClr val="tx1"/>
              </a:solidFill>
            </a:endParaRPr>
          </a:p>
          <a:p>
            <a:pPr marL="0" lvl="0" indent="0" defTabSz="914400" eaLnBrk="0" fontAlgn="base" hangingPunct="0">
              <a:spcBef>
                <a:spcPct val="0"/>
              </a:spcBef>
              <a:spcAft>
                <a:spcPct val="0"/>
              </a:spcAft>
              <a:buClrTx/>
              <a:buSzTx/>
              <a:buNone/>
            </a:pPr>
            <a:endParaRPr lang="en-US" altLang="en-US" sz="4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24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2400"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2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4800" dirty="0">
              <a:solidFill>
                <a:schemeClr val="tx1"/>
              </a:solidFill>
              <a:latin typeface="Arial" panose="020B0604020202020204" pitchFamily="34" charset="0"/>
            </a:endParaRPr>
          </a:p>
        </p:txBody>
      </p:sp>
      <p:sp>
        <p:nvSpPr>
          <p:cNvPr id="4" name="Rectangle 1"/>
          <p:cNvSpPr>
            <a:spLocks noChangeArrowheads="1"/>
          </p:cNvSpPr>
          <p:nvPr/>
        </p:nvSpPr>
        <p:spPr bwMode="auto">
          <a:xfrm>
            <a:off x="0" y="4021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5164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81353" y="91850"/>
            <a:ext cx="65" cy="353919"/>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7388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075204" y="365040"/>
            <a:ext cx="10515240" cy="1325160"/>
          </a:xfrm>
          <a:prstGeom prst="rect">
            <a:avLst/>
          </a:prstGeom>
        </p:spPr>
        <p:txBody>
          <a:bodyPr anchor="ctr"/>
          <a:lstStyle/>
          <a:p>
            <a:pPr fontAlgn="base"/>
            <a:r>
              <a:rPr lang="en-US" sz="4400" dirty="0"/>
              <a:t>J2SE vs J2ME vs </a:t>
            </a:r>
            <a:r>
              <a:rPr lang="en-US" sz="4400" dirty="0" smtClean="0"/>
              <a:t>J2EE</a:t>
            </a:r>
            <a:endParaRPr lang="en-US" sz="4400" dirty="0"/>
          </a:p>
          <a:p>
            <a:r>
              <a:rPr lang="en-US" dirty="0"/>
              <a:t/>
            </a:r>
            <a:br>
              <a:rPr lang="en-US" dirty="0"/>
            </a:br>
            <a:endParaRPr dirty="0"/>
          </a:p>
        </p:txBody>
      </p:sp>
      <p:sp>
        <p:nvSpPr>
          <p:cNvPr id="122" name="TextShape 2"/>
          <p:cNvSpPr txBox="1"/>
          <p:nvPr/>
        </p:nvSpPr>
        <p:spPr>
          <a:xfrm>
            <a:off x="448117" y="1139762"/>
            <a:ext cx="10515240" cy="5516531"/>
          </a:xfrm>
          <a:prstGeom prst="rect">
            <a:avLst/>
          </a:prstGeom>
        </p:spPr>
        <p:txBody>
          <a:bodyPr/>
          <a:lstStyle/>
          <a:p>
            <a:pPr marL="342900" indent="-342900" algn="just"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is basically a general purpose, high level programming language, which is widely used for development of application </a:t>
            </a:r>
            <a:r>
              <a:rPr lang="en-US" sz="2400" dirty="0" err="1">
                <a:latin typeface="Times New Roman" panose="02020603050405020304" pitchFamily="18" charset="0"/>
                <a:cs typeface="Times New Roman" panose="02020603050405020304" pitchFamily="18" charset="0"/>
              </a:rPr>
              <a:t>softwares</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used in a wide variety of platforms such as mobile phones, embedded systems, web pages, servers and much more. Due to its cross platform compatibility, it makes it ideal for working across platforms</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most important characteristic of Java is that it was designed from the outset to be machine independent</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run Java programs unchanged on any machine and operating system combination </a:t>
            </a:r>
            <a:r>
              <a:rPr lang="en-US" sz="2400" dirty="0" smtClean="0">
                <a:latin typeface="Times New Roman" panose="02020603050405020304" pitchFamily="18" charset="0"/>
                <a:cs typeface="Times New Roman" panose="02020603050405020304" pitchFamily="18" charset="0"/>
              </a:rPr>
              <a:t>that supports Java</a:t>
            </a:r>
          </a:p>
          <a:p>
            <a:pPr marL="342900" indent="-342900" algn="just" fontAlgn="base">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Java </a:t>
            </a:r>
            <a:r>
              <a:rPr lang="en-US" sz="2400" b="1" dirty="0">
                <a:latin typeface="Times New Roman" panose="02020603050405020304" pitchFamily="18" charset="0"/>
                <a:cs typeface="Times New Roman" panose="02020603050405020304" pitchFamily="18" charset="0"/>
              </a:rPr>
              <a:t>features</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Object-oriented and familiar</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Robust and Secure</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Architecture-neutral and portable</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performance</a:t>
            </a: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Interpreted and dynamic</a:t>
            </a:r>
          </a:p>
        </p:txBody>
      </p:sp>
    </p:spTree>
    <p:extLst>
      <p:ext uri="{BB962C8B-B14F-4D97-AF65-F5344CB8AC3E}">
        <p14:creationId xmlns:p14="http://schemas.microsoft.com/office/powerpoint/2010/main" val="32412656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876" y="0"/>
            <a:ext cx="7529793" cy="6858001"/>
          </a:xfrm>
          <a:prstGeom prst="rect">
            <a:avLst/>
          </a:prstGeom>
        </p:spPr>
      </p:pic>
    </p:spTree>
    <p:extLst>
      <p:ext uri="{BB962C8B-B14F-4D97-AF65-F5344CB8AC3E}">
        <p14:creationId xmlns:p14="http://schemas.microsoft.com/office/powerpoint/2010/main" val="1147552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007969" y="365040"/>
            <a:ext cx="10515240" cy="1325160"/>
          </a:xfrm>
          <a:prstGeom prst="rect">
            <a:avLst/>
          </a:prstGeom>
        </p:spPr>
        <p:txBody>
          <a:bodyPr anchor="ctr"/>
          <a:lstStyle/>
          <a:p>
            <a:pPr fontAlgn="base"/>
            <a:r>
              <a:rPr lang="en-US" sz="3200" b="1" dirty="0">
                <a:latin typeface="Times New Roman" panose="02020603050405020304" pitchFamily="18" charset="0"/>
                <a:cs typeface="Times New Roman" panose="02020603050405020304" pitchFamily="18" charset="0"/>
              </a:rPr>
              <a:t>J2SE(Java Platform, Standard Edition)</a:t>
            </a:r>
            <a:endParaRPr lang="en-US" sz="3200" dirty="0">
              <a:latin typeface="Times New Roman" panose="02020603050405020304" pitchFamily="18" charset="0"/>
              <a:cs typeface="Times New Roman" panose="02020603050405020304" pitchFamily="18" charset="0"/>
            </a:endParaRPr>
          </a:p>
          <a:p>
            <a:r>
              <a:rPr lang="en-US" dirty="0"/>
              <a:t/>
            </a:r>
            <a:br>
              <a:rPr lang="en-US" dirty="0"/>
            </a:br>
            <a:endParaRPr dirty="0"/>
          </a:p>
        </p:txBody>
      </p:sp>
      <p:sp>
        <p:nvSpPr>
          <p:cNvPr id="122" name="TextShape 2"/>
          <p:cNvSpPr txBox="1"/>
          <p:nvPr/>
        </p:nvSpPr>
        <p:spPr>
          <a:xfrm>
            <a:off x="448117" y="1139762"/>
            <a:ext cx="10515240" cy="5516531"/>
          </a:xfrm>
          <a:prstGeom prst="rect">
            <a:avLst/>
          </a:prstGeom>
        </p:spPr>
        <p:txBody>
          <a:bodyPr/>
          <a:lstStyle/>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known as Core Java, this is the most basic and standard version of Java</a:t>
            </a:r>
            <a:r>
              <a:rPr lang="en-US" sz="2400" dirty="0" smtClean="0">
                <a:latin typeface="Times New Roman" panose="02020603050405020304" pitchFamily="18" charset="0"/>
                <a:cs typeface="Times New Roman" panose="02020603050405020304" pitchFamily="18" charset="0"/>
              </a:rPr>
              <a:t>. It’s </a:t>
            </a:r>
            <a:r>
              <a:rPr lang="en-US" sz="2400" dirty="0">
                <a:latin typeface="Times New Roman" panose="02020603050405020304" pitchFamily="18" charset="0"/>
                <a:cs typeface="Times New Roman" panose="02020603050405020304" pitchFamily="18" charset="0"/>
              </a:rPr>
              <a:t>the purest form of Java, a basic foundation for all other editions</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consists of a wide variety of general purpose API’s (like </a:t>
            </a:r>
            <a:r>
              <a:rPr lang="en-US" sz="2400" dirty="0" err="1">
                <a:latin typeface="Times New Roman" panose="02020603050405020304" pitchFamily="18" charset="0"/>
                <a:cs typeface="Times New Roman" panose="02020603050405020304" pitchFamily="18" charset="0"/>
              </a:rPr>
              <a:t>java.lang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as well as many special purpose APIs</a:t>
            </a: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J2SE is mainly used to create applications for Desktop environment</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consist all the basics of Java the language, variables, primitive data types, Arrays, Streams, Strings Java Database Connectivity(JDBC) and much more. </a:t>
            </a: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the standard, from which all other editions came out, according to the needs of the time</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famous JVM of Java, the heart of Java development, was also given by this edition only</a:t>
            </a:r>
          </a:p>
        </p:txBody>
      </p:sp>
    </p:spTree>
    <p:extLst>
      <p:ext uri="{BB962C8B-B14F-4D97-AF65-F5344CB8AC3E}">
        <p14:creationId xmlns:p14="http://schemas.microsoft.com/office/powerpoint/2010/main" val="505072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007969" y="365040"/>
            <a:ext cx="10515240" cy="1325160"/>
          </a:xfrm>
          <a:prstGeom prst="rect">
            <a:avLst/>
          </a:prstGeom>
        </p:spPr>
        <p:txBody>
          <a:bodyPr anchor="ctr"/>
          <a:lstStyle/>
          <a:p>
            <a:pPr fontAlgn="base"/>
            <a:r>
              <a:rPr lang="en-US" sz="3200" b="1" dirty="0">
                <a:latin typeface="Times New Roman" panose="02020603050405020304" pitchFamily="18" charset="0"/>
                <a:cs typeface="Times New Roman" panose="02020603050405020304" pitchFamily="18" charset="0"/>
              </a:rPr>
              <a:t>J2SE(Java Platform, Standard Edition)</a:t>
            </a:r>
            <a:endParaRPr lang="en-US" sz="3200" dirty="0">
              <a:latin typeface="Times New Roman" panose="02020603050405020304" pitchFamily="18" charset="0"/>
              <a:cs typeface="Times New Roman" panose="02020603050405020304" pitchFamily="18" charset="0"/>
            </a:endParaRPr>
          </a:p>
          <a:p>
            <a:r>
              <a:rPr lang="en-US" dirty="0"/>
              <a:t/>
            </a:r>
            <a:br>
              <a:rPr lang="en-US" dirty="0"/>
            </a:br>
            <a:endParaRPr dirty="0"/>
          </a:p>
        </p:txBody>
      </p:sp>
      <p:sp>
        <p:nvSpPr>
          <p:cNvPr id="122" name="TextShape 2"/>
          <p:cNvSpPr txBox="1"/>
          <p:nvPr/>
        </p:nvSpPr>
        <p:spPr>
          <a:xfrm>
            <a:off x="448117" y="1220446"/>
            <a:ext cx="10515240" cy="5516531"/>
          </a:xfrm>
          <a:prstGeom prst="rect">
            <a:avLst/>
          </a:prstGeom>
        </p:spPr>
        <p:txBody>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t>
            </a:r>
            <a:r>
              <a:rPr lang="en-US" sz="3200" dirty="0" smtClean="0">
                <a:latin typeface="Times New Roman" panose="02020603050405020304" pitchFamily="18" charset="0"/>
                <a:cs typeface="Times New Roman" panose="02020603050405020304" pitchFamily="18" charset="0"/>
              </a:rPr>
              <a:t>he </a:t>
            </a:r>
            <a:r>
              <a:rPr lang="en-US" sz="3200" dirty="0">
                <a:latin typeface="Times New Roman" panose="02020603050405020304" pitchFamily="18" charset="0"/>
                <a:cs typeface="Times New Roman" panose="02020603050405020304" pitchFamily="18" charset="0"/>
              </a:rPr>
              <a:t>Java Development Kit has been </a:t>
            </a:r>
            <a:r>
              <a:rPr lang="en-US" sz="3200" dirty="0" smtClean="0">
                <a:latin typeface="Times New Roman" panose="02020603050405020304" pitchFamily="18" charset="0"/>
                <a:cs typeface="Times New Roman" panose="02020603050405020304" pitchFamily="18" charset="0"/>
              </a:rPr>
              <a:t>referred to </a:t>
            </a:r>
            <a:r>
              <a:rPr lang="en-US" sz="3200" dirty="0">
                <a:latin typeface="Times New Roman" panose="02020603050405020304" pitchFamily="18" charset="0"/>
                <a:cs typeface="Times New Roman" panose="02020603050405020304" pitchFamily="18" charset="0"/>
              </a:rPr>
              <a:t>at various times as the JDK—the Java Development Kit—and as the SDK—the Software </a:t>
            </a:r>
            <a:r>
              <a:rPr lang="en-US" sz="3200" dirty="0" smtClean="0">
                <a:latin typeface="Times New Roman" panose="02020603050405020304" pitchFamily="18" charset="0"/>
                <a:cs typeface="Times New Roman" panose="02020603050405020304" pitchFamily="18" charset="0"/>
              </a:rPr>
              <a:t>Development Kit.</a:t>
            </a:r>
          </a:p>
          <a:p>
            <a:pPr marL="457200" indent="-45720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a:t>
            </a:r>
            <a:r>
              <a:rPr lang="en-US" sz="3200" dirty="0" smtClean="0">
                <a:latin typeface="Times New Roman" panose="02020603050405020304" pitchFamily="18" charset="0"/>
                <a:cs typeface="Times New Roman" panose="02020603050405020304" pitchFamily="18" charset="0"/>
              </a:rPr>
              <a:t>usage with </a:t>
            </a:r>
            <a:r>
              <a:rPr lang="en-US" sz="3200" dirty="0">
                <a:latin typeface="Times New Roman" panose="02020603050405020304" pitchFamily="18" charset="0"/>
                <a:cs typeface="Times New Roman" panose="02020603050405020304" pitchFamily="18" charset="0"/>
              </a:rPr>
              <a:t>release 5.0 is JDK but with release 1.4 it was SDK, so if you see SDK this </a:t>
            </a:r>
            <a:r>
              <a:rPr lang="en-US" sz="3200" dirty="0" smtClean="0">
                <a:latin typeface="Times New Roman" panose="02020603050405020304" pitchFamily="18" charset="0"/>
                <a:cs typeface="Times New Roman" panose="02020603050405020304" pitchFamily="18" charset="0"/>
              </a:rPr>
              <a:t>generally means </a:t>
            </a:r>
            <a:r>
              <a:rPr lang="en-US" sz="3200" dirty="0">
                <a:latin typeface="Times New Roman" panose="02020603050405020304" pitchFamily="18" charset="0"/>
                <a:cs typeface="Times New Roman" panose="02020603050405020304" pitchFamily="18" charset="0"/>
              </a:rPr>
              <a:t>the same as JDK. </a:t>
            </a:r>
            <a:endParaRPr lang="en-US" sz="32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we’ll </a:t>
            </a:r>
            <a:r>
              <a:rPr lang="en-US" sz="3200" dirty="0">
                <a:latin typeface="Times New Roman" panose="02020603050405020304" pitchFamily="18" charset="0"/>
                <a:cs typeface="Times New Roman" panose="02020603050405020304" pitchFamily="18" charset="0"/>
              </a:rPr>
              <a:t>use JDK to refer to any Java Development Kit </a:t>
            </a:r>
            <a:r>
              <a:rPr lang="en-US" sz="3200" dirty="0" smtClean="0">
                <a:latin typeface="Times New Roman" panose="02020603050405020304" pitchFamily="18" charset="0"/>
                <a:cs typeface="Times New Roman" panose="02020603050405020304" pitchFamily="18" charset="0"/>
              </a:rPr>
              <a:t>in the course.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8398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075204" y="365040"/>
            <a:ext cx="10515240" cy="1325160"/>
          </a:xfrm>
          <a:prstGeom prst="rect">
            <a:avLst/>
          </a:prstGeom>
        </p:spPr>
        <p:txBody>
          <a:bodyPr anchor="ctr"/>
          <a:lstStyle/>
          <a:p>
            <a:pPr fontAlgn="base"/>
            <a:r>
              <a:rPr lang="en-US" sz="2800" b="1" dirty="0"/>
              <a:t>J2ME(Java Platform, Micro Edition)</a:t>
            </a:r>
            <a:endParaRPr lang="en-US" sz="2800" dirty="0"/>
          </a:p>
          <a:p>
            <a:r>
              <a:rPr lang="en-US" dirty="0"/>
              <a:t/>
            </a:r>
            <a:br>
              <a:rPr lang="en-US" dirty="0"/>
            </a:br>
            <a:endParaRPr dirty="0"/>
          </a:p>
        </p:txBody>
      </p:sp>
      <p:sp>
        <p:nvSpPr>
          <p:cNvPr id="122" name="TextShape 2"/>
          <p:cNvSpPr txBox="1"/>
          <p:nvPr/>
        </p:nvSpPr>
        <p:spPr>
          <a:xfrm>
            <a:off x="448117" y="1139762"/>
            <a:ext cx="10515240" cy="5516531"/>
          </a:xfrm>
          <a:prstGeom prst="rect">
            <a:avLst/>
          </a:prstGeom>
        </p:spPr>
        <p:txBody>
          <a:bodyPr/>
          <a:lstStyle/>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version of Java is mainly concentrated for the applications running on embedded systems, mobiles and small devices.(which was a constraint before it’s development)</a:t>
            </a: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Constraints </a:t>
            </a:r>
            <a:r>
              <a:rPr lang="en-US" sz="2400" dirty="0">
                <a:latin typeface="Times New Roman" panose="02020603050405020304" pitchFamily="18" charset="0"/>
                <a:cs typeface="Times New Roman" panose="02020603050405020304" pitchFamily="18" charset="0"/>
              </a:rPr>
              <a:t>included limited processing power, battery limitation, small display etc.</a:t>
            </a:r>
          </a:p>
          <a:p>
            <a:pPr marL="342900" indent="-342900" fontAlgn="base">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J2ME </a:t>
            </a:r>
            <a:r>
              <a:rPr lang="en-US" sz="2400" dirty="0">
                <a:latin typeface="Times New Roman" panose="02020603050405020304" pitchFamily="18" charset="0"/>
                <a:cs typeface="Times New Roman" panose="02020603050405020304" pitchFamily="18" charset="0"/>
              </a:rPr>
              <a:t>uses many libraries and API’s of J2SE, as well as, many of it’s own.</a:t>
            </a: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basic aim of this edition was to work on mobiles, wireless </a:t>
            </a:r>
            <a:r>
              <a:rPr lang="en-US" sz="2400" dirty="0" smtClean="0">
                <a:latin typeface="Times New Roman" panose="02020603050405020304" pitchFamily="18" charset="0"/>
                <a:cs typeface="Times New Roman" panose="02020603050405020304" pitchFamily="18" charset="0"/>
              </a:rPr>
              <a:t>devices,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Old </a:t>
            </a:r>
            <a:r>
              <a:rPr lang="en-US" sz="2400" dirty="0">
                <a:latin typeface="Times New Roman" panose="02020603050405020304" pitchFamily="18" charset="0"/>
                <a:cs typeface="Times New Roman" panose="02020603050405020304" pitchFamily="18" charset="0"/>
              </a:rPr>
              <a:t>Nokia phones, which used Symbian OS, used this technology.</a:t>
            </a:r>
          </a:p>
          <a:p>
            <a:pPr marL="342900" indent="-342900" fontAlgn="base">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of the apps, developed for the phones(prior to smartphones era), were built on </a:t>
            </a:r>
            <a:r>
              <a:rPr lang="en-US" sz="2400" dirty="0" smtClean="0">
                <a:latin typeface="Times New Roman" panose="02020603050405020304" pitchFamily="18" charset="0"/>
                <a:cs typeface="Times New Roman" panose="02020603050405020304" pitchFamily="18" charset="0"/>
              </a:rPr>
              <a:t>J2ME </a:t>
            </a:r>
            <a:r>
              <a:rPr lang="en-US" sz="2400" dirty="0">
                <a:latin typeface="Times New Roman" panose="02020603050405020304" pitchFamily="18" charset="0"/>
                <a:cs typeface="Times New Roman" panose="02020603050405020304" pitchFamily="18" charset="0"/>
              </a:rPr>
              <a:t>platform only(the .jar apps on Nokia app store).</a:t>
            </a:r>
          </a:p>
          <a:p>
            <a:r>
              <a:rPr lang="en-US" dirty="0"/>
              <a:t/>
            </a:r>
            <a:br>
              <a:rPr lang="en-US"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3223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075204" y="365040"/>
            <a:ext cx="10515240" cy="1325160"/>
          </a:xfrm>
          <a:prstGeom prst="rect">
            <a:avLst/>
          </a:prstGeom>
        </p:spPr>
        <p:txBody>
          <a:bodyPr anchor="ctr"/>
          <a:lstStyle/>
          <a:p>
            <a:pPr fontAlgn="base"/>
            <a:r>
              <a:rPr lang="en-US" sz="2800" b="1" dirty="0"/>
              <a:t>J2EE(Java Platform, Enterprise Edition)</a:t>
            </a:r>
            <a:endParaRPr lang="en-US" sz="2800" dirty="0"/>
          </a:p>
          <a:p>
            <a:r>
              <a:rPr lang="en-US" dirty="0"/>
              <a:t/>
            </a:r>
            <a:br>
              <a:rPr lang="en-US" dirty="0"/>
            </a:br>
            <a:endParaRPr dirty="0"/>
          </a:p>
        </p:txBody>
      </p:sp>
      <p:sp>
        <p:nvSpPr>
          <p:cNvPr id="122" name="TextShape 2"/>
          <p:cNvSpPr txBox="1"/>
          <p:nvPr/>
        </p:nvSpPr>
        <p:spPr>
          <a:xfrm>
            <a:off x="448117" y="1139762"/>
            <a:ext cx="10515240" cy="5516531"/>
          </a:xfrm>
          <a:prstGeom prst="rect">
            <a:avLst/>
          </a:prstGeom>
        </p:spPr>
        <p:txBody>
          <a:bodyPr/>
          <a:lstStyle/>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Enterprise version of Java has a much larger usage of Java, like development of web services, networking, server side scripting and other various web based </a:t>
            </a:r>
            <a:r>
              <a:rPr lang="en-US" sz="2400" dirty="0" smtClean="0">
                <a:latin typeface="Times New Roman" panose="02020603050405020304" pitchFamily="18" charset="0"/>
                <a:cs typeface="Times New Roman" panose="02020603050405020304" pitchFamily="18" charset="0"/>
              </a:rPr>
              <a:t>applications.</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J2EE </a:t>
            </a:r>
            <a:r>
              <a:rPr lang="en-US" sz="2400" dirty="0">
                <a:latin typeface="Times New Roman" panose="02020603050405020304" pitchFamily="18" charset="0"/>
                <a:cs typeface="Times New Roman" panose="02020603050405020304" pitchFamily="18" charset="0"/>
              </a:rPr>
              <a:t>is a community driven edition, i.e. there is a lot of continuous contributions from industry experts, Java developers and other open source organizations</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J2EE uses many components of J2SE, as well as, has many new features of it’s own like Servlets, JavaBeans, Java Message Services, adding a whole new functionalities to the language</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J2EE uses HTML, CSS, JavaScript etc., so as to create web pages and web services. It’s also one of  the most widely accepted web development standard.</a:t>
            </a:r>
          </a:p>
          <a:p>
            <a:r>
              <a:rPr lang="en-US" sz="2400" dirty="0"/>
              <a:t/>
            </a:r>
            <a:br>
              <a:rPr lang="en-US" sz="2400" dirty="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339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448117" y="279154"/>
            <a:ext cx="10515240" cy="6578846"/>
          </a:xfrm>
          <a:prstGeom prst="rect">
            <a:avLst/>
          </a:prstGeom>
        </p:spPr>
        <p:txBody>
          <a:bodyPr/>
          <a:lstStyle/>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Apart </a:t>
            </a:r>
            <a:r>
              <a:rPr lang="en-US" sz="2400" dirty="0">
                <a:latin typeface="Times New Roman" panose="02020603050405020304" pitchFamily="18" charset="0"/>
                <a:cs typeface="Times New Roman" panose="02020603050405020304" pitchFamily="18" charset="0"/>
              </a:rPr>
              <a:t>from these three versions, there was another Java version, released </a:t>
            </a:r>
            <a:r>
              <a:rPr lang="en-US" sz="2400" b="1" dirty="0">
                <a:latin typeface="Times New Roman" panose="02020603050405020304" pitchFamily="18" charset="0"/>
                <a:cs typeface="Times New Roman" panose="02020603050405020304" pitchFamily="18" charset="0"/>
              </a:rPr>
              <a:t>Java Card</a:t>
            </a:r>
            <a:r>
              <a:rPr lang="en-US" sz="2400" dirty="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edition was targeted, to run applets smoothly and securely on smart cards and similar </a:t>
            </a:r>
            <a:r>
              <a:rPr lang="en-US" sz="2400" dirty="0" smtClean="0">
                <a:latin typeface="Times New Roman" panose="02020603050405020304" pitchFamily="18" charset="0"/>
                <a:cs typeface="Times New Roman" panose="02020603050405020304" pitchFamily="18" charset="0"/>
              </a:rPr>
              <a:t>technology.      </a:t>
            </a:r>
            <a:r>
              <a:rPr lang="en-US" sz="2400" b="1" dirty="0" smtClean="0">
                <a:latin typeface="Times New Roman" panose="02020603050405020304" pitchFamily="18" charset="0"/>
                <a:cs typeface="Times New Roman" panose="02020603050405020304" pitchFamily="18" charset="0"/>
              </a:rPr>
              <a:t>Portability </a:t>
            </a:r>
            <a:r>
              <a:rPr lang="en-US" sz="2400" b="1" dirty="0">
                <a:latin typeface="Times New Roman" panose="02020603050405020304" pitchFamily="18" charset="0"/>
                <a:cs typeface="Times New Roman" panose="02020603050405020304" pitchFamily="18" charset="0"/>
              </a:rPr>
              <a:t>and security was its main features.</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JavaFX</a:t>
            </a:r>
            <a:r>
              <a:rPr lang="en-US" sz="2400" dirty="0">
                <a:latin typeface="Times New Roman" panose="02020603050405020304" pitchFamily="18" charset="0"/>
                <a:cs typeface="Times New Roman" panose="02020603050405020304" pitchFamily="18" charset="0"/>
              </a:rPr>
              <a:t> is another such edition of Java technology, which is now merged with J2SE 8.It is mainly used, to create rich GUI (Graphical User Interface) in Java apps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replaces Swings (in J2SE), with itself as the standard GUI library</a:t>
            </a:r>
            <a:r>
              <a:rPr lang="en-US" sz="24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supported by both Desktop environment as well as web browsers.</a:t>
            </a:r>
          </a:p>
          <a:p>
            <a:pPr marL="342900" indent="-342900" fontAlgn="base">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PersonalJava</a:t>
            </a:r>
            <a:r>
              <a:rPr lang="en-US" sz="2400" dirty="0">
                <a:latin typeface="Times New Roman" panose="02020603050405020304" pitchFamily="18" charset="0"/>
                <a:cs typeface="Times New Roman" panose="02020603050405020304" pitchFamily="18" charset="0"/>
              </a:rPr>
              <a:t> was another edition, which was not deployed much, as its function was fulfilled by further versions of J2ME. Made to support World Wide Web (and Java applets) and consumer electronics</a:t>
            </a:r>
            <a:r>
              <a:rPr lang="en-US" sz="2400" dirty="0" smtClean="0">
                <a:latin typeface="Times New Roman" panose="02020603050405020304" pitchFamily="18" charset="0"/>
                <a:cs typeface="Times New Roman" panose="02020603050405020304" pitchFamily="18" charset="0"/>
              </a:rPr>
              <a:t>.</a:t>
            </a:r>
          </a:p>
          <a:p>
            <a:pPr fontAlgn="base"/>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PersonalJava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was also used for embedded systems and mobile. But, it was </a:t>
            </a:r>
            <a:r>
              <a:rPr lang="en-US" sz="2400" dirty="0" smtClean="0">
                <a:latin typeface="Times New Roman" panose="02020603050405020304" pitchFamily="18" charset="0"/>
                <a:cs typeface="Times New Roman" panose="02020603050405020304" pitchFamily="18" charset="0"/>
              </a:rPr>
              <a:t>	discontinued </a:t>
            </a:r>
            <a:r>
              <a:rPr lang="en-US" sz="2400" dirty="0">
                <a:latin typeface="Times New Roman" panose="02020603050405020304" pitchFamily="18" charset="0"/>
                <a:cs typeface="Times New Roman" panose="02020603050405020304" pitchFamily="18" charset="0"/>
              </a:rPr>
              <a:t>in its earlier stages.</a:t>
            </a: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1308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448117" y="279154"/>
            <a:ext cx="10515240" cy="6578846"/>
          </a:xfrm>
          <a:prstGeom prst="rect">
            <a:avLst/>
          </a:prstGeom>
        </p:spPr>
        <p:txBody>
          <a:bodyPr/>
          <a:lstStyle/>
          <a:p>
            <a:r>
              <a:rPr lang="en-US" dirty="0" smtClean="0"/>
              <a:t>	</a:t>
            </a:r>
          </a:p>
          <a:p>
            <a:r>
              <a:rPr lang="en-US" sz="4000" b="1" dirty="0" smtClean="0">
                <a:latin typeface="Times New Roman" panose="02020603050405020304" pitchFamily="18" charset="0"/>
                <a:cs typeface="Times New Roman" panose="02020603050405020304" pitchFamily="18" charset="0"/>
              </a:rPr>
              <a:t>							Learning Java</a:t>
            </a:r>
            <a:endParaRPr lang="en-US" sz="40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514350" indent="-514350">
              <a:buAutoNum type="arabicPeriod"/>
            </a:pPr>
            <a:r>
              <a:rPr lang="en-US" sz="4000" dirty="0" smtClean="0">
                <a:latin typeface="Times New Roman" panose="02020603050405020304" pitchFamily="18" charset="0"/>
                <a:cs typeface="Times New Roman" panose="02020603050405020304" pitchFamily="18" charset="0"/>
              </a:rPr>
              <a:t>To </a:t>
            </a:r>
            <a:r>
              <a:rPr lang="en-US" sz="4000" dirty="0">
                <a:latin typeface="Times New Roman" panose="02020603050405020304" pitchFamily="18" charset="0"/>
                <a:cs typeface="Times New Roman" panose="02020603050405020304" pitchFamily="18" charset="0"/>
              </a:rPr>
              <a:t>be able to program effectively in Java, you also need to </a:t>
            </a:r>
            <a:r>
              <a:rPr lang="en-US" sz="4000" dirty="0" smtClean="0">
                <a:latin typeface="Times New Roman" panose="02020603050405020304" pitchFamily="18" charset="0"/>
                <a:cs typeface="Times New Roman" panose="02020603050405020304" pitchFamily="18" charset="0"/>
              </a:rPr>
              <a:t>understand the libraries (Java APIs) </a:t>
            </a:r>
            <a:r>
              <a:rPr lang="en-US" sz="4000" dirty="0">
                <a:latin typeface="Times New Roman" panose="02020603050405020304" pitchFamily="18" charset="0"/>
                <a:cs typeface="Times New Roman" panose="02020603050405020304" pitchFamily="18" charset="0"/>
              </a:rPr>
              <a:t>that go with the language, and these are very </a:t>
            </a:r>
            <a:r>
              <a:rPr lang="en-US" sz="4000" dirty="0" smtClean="0">
                <a:latin typeface="Times New Roman" panose="02020603050405020304" pitchFamily="18" charset="0"/>
                <a:cs typeface="Times New Roman" panose="02020603050405020304" pitchFamily="18" charset="0"/>
              </a:rPr>
              <a:t>extensive.</a:t>
            </a:r>
            <a:endParaRPr lang="en-US" sz="4000" dirty="0">
              <a:latin typeface="Times New Roman" panose="02020603050405020304" pitchFamily="18" charset="0"/>
              <a:cs typeface="Times New Roman" panose="02020603050405020304" pitchFamily="18" charset="0"/>
            </a:endParaRPr>
          </a:p>
          <a:p>
            <a:pPr marL="514350" indent="-514350">
              <a:buAutoNum type="arabicPeriod"/>
            </a:pP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2. Java’s Syntax</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8575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448117" y="279154"/>
            <a:ext cx="10515240" cy="6578846"/>
          </a:xfrm>
          <a:prstGeom prst="rect">
            <a:avLst/>
          </a:prstGeom>
        </p:spPr>
        <p:txBody>
          <a:bodyPr/>
          <a:lstStyle/>
          <a:p>
            <a:r>
              <a:rPr lang="en-US" dirty="0" smtClean="0"/>
              <a:t>	</a:t>
            </a:r>
          </a:p>
          <a:p>
            <a:pPr algn="ctr"/>
            <a:r>
              <a:rPr lang="en-US" sz="2800" b="1" dirty="0" smtClean="0"/>
              <a:t>Java Programs</a:t>
            </a:r>
            <a:endParaRPr lang="en-US" b="1" dirty="0" smtClean="0"/>
          </a:p>
          <a:p>
            <a:endParaRPr lang="en-US"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are two basic kinds of programs you can write in Java.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Programs </a:t>
            </a:r>
            <a:r>
              <a:rPr lang="en-US" sz="2400" dirty="0">
                <a:latin typeface="Times New Roman" panose="02020603050405020304" pitchFamily="18" charset="0"/>
                <a:cs typeface="Times New Roman" panose="02020603050405020304" pitchFamily="18" charset="0"/>
              </a:rPr>
              <a:t>that </a:t>
            </a:r>
            <a:r>
              <a:rPr lang="en-US" sz="2400" dirty="0" smtClean="0">
                <a:latin typeface="Times New Roman" panose="02020603050405020304" pitchFamily="18" charset="0"/>
                <a:cs typeface="Times New Roman" panose="02020603050405020304" pitchFamily="18" charset="0"/>
              </a:rPr>
              <a:t>are to </a:t>
            </a:r>
            <a:r>
              <a:rPr lang="en-US" sz="2400" dirty="0">
                <a:latin typeface="Times New Roman" panose="02020603050405020304" pitchFamily="18" charset="0"/>
                <a:cs typeface="Times New Roman" panose="02020603050405020304" pitchFamily="18" charset="0"/>
              </a:rPr>
              <a:t>be embedded in a web page are called </a:t>
            </a:r>
            <a:r>
              <a:rPr lang="en-US" sz="2400" b="1" dirty="0">
                <a:latin typeface="Times New Roman" panose="02020603050405020304" pitchFamily="18" charset="0"/>
                <a:cs typeface="Times New Roman" panose="02020603050405020304" pitchFamily="18" charset="0"/>
              </a:rPr>
              <a:t>Java applets</a:t>
            </a:r>
            <a:r>
              <a:rPr lang="en-US" sz="2400" dirty="0">
                <a:latin typeface="Times New Roman" panose="02020603050405020304" pitchFamily="18" charset="0"/>
                <a:cs typeface="Times New Roman" panose="02020603050405020304" pitchFamily="18" charset="0"/>
              </a:rPr>
              <a:t>, and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Normal </a:t>
            </a:r>
            <a:r>
              <a:rPr lang="en-US" sz="2400" dirty="0">
                <a:latin typeface="Times New Roman" panose="02020603050405020304" pitchFamily="18" charset="0"/>
                <a:cs typeface="Times New Roman" panose="02020603050405020304" pitchFamily="18" charset="0"/>
              </a:rPr>
              <a:t>standalone programs are called </a:t>
            </a:r>
            <a:r>
              <a:rPr lang="en-US" sz="2400" dirty="0" smtClean="0">
                <a:latin typeface="Times New Roman" panose="02020603050405020304" pitchFamily="18" charset="0"/>
                <a:cs typeface="Times New Roman" panose="02020603050405020304" pitchFamily="18" charset="0"/>
              </a:rPr>
              <a:t>Java applications.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further subdivide Java applications into </a:t>
            </a:r>
            <a:r>
              <a:rPr lang="en-US" sz="2400" b="1" dirty="0">
                <a:latin typeface="Times New Roman" panose="02020603050405020304" pitchFamily="18" charset="0"/>
                <a:cs typeface="Times New Roman" panose="02020603050405020304" pitchFamily="18" charset="0"/>
              </a:rPr>
              <a:t>console applications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which output </a:t>
            </a:r>
            <a:r>
              <a:rPr lang="en-US" sz="2400" dirty="0">
                <a:latin typeface="Times New Roman" panose="02020603050405020304" pitchFamily="18" charset="0"/>
                <a:cs typeface="Times New Roman" panose="02020603050405020304" pitchFamily="18" charset="0"/>
              </a:rPr>
              <a:t>to your computer screen (to the command line on a PC under Windows, for example</a:t>
            </a:r>
            <a:r>
              <a:rPr lang="en-US" sz="2400" dirty="0" smtClean="0">
                <a:latin typeface="Times New Roman" panose="02020603050405020304" pitchFamily="18" charset="0"/>
                <a:cs typeface="Times New Roman" panose="02020603050405020304" pitchFamily="18" charset="0"/>
              </a:rPr>
              <a:t>), and </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a:t>
            </a:r>
            <a:r>
              <a:rPr lang="en-US" sz="2400" b="1" dirty="0" smtClean="0">
                <a:latin typeface="Times New Roman" panose="02020603050405020304" pitchFamily="18" charset="0"/>
                <a:cs typeface="Times New Roman" panose="02020603050405020304" pitchFamily="18" charset="0"/>
              </a:rPr>
              <a:t>indowed </a:t>
            </a:r>
            <a:r>
              <a:rPr lang="en-US" sz="2400" b="1" dirty="0">
                <a:latin typeface="Times New Roman" panose="02020603050405020304" pitchFamily="18" charset="0"/>
                <a:cs typeface="Times New Roman" panose="02020603050405020304" pitchFamily="18" charset="0"/>
              </a:rPr>
              <a:t>applications</a:t>
            </a:r>
            <a:r>
              <a:rPr lang="en-US" sz="2400" dirty="0">
                <a:latin typeface="Times New Roman" panose="02020603050405020304" pitchFamily="18" charset="0"/>
                <a:cs typeface="Times New Roman" panose="02020603050405020304" pitchFamily="18" charset="0"/>
              </a:rPr>
              <a:t>, which can create and manage multiple windows. The latter use the </a:t>
            </a:r>
            <a:r>
              <a:rPr lang="en-US" sz="2400" dirty="0" smtClean="0">
                <a:latin typeface="Times New Roman" panose="02020603050405020304" pitchFamily="18" charset="0"/>
                <a:cs typeface="Times New Roman" panose="02020603050405020304" pitchFamily="18" charset="0"/>
              </a:rPr>
              <a:t>typical </a:t>
            </a:r>
            <a:r>
              <a:rPr lang="en-US" sz="2400" b="1" dirty="0" smtClean="0">
                <a:latin typeface="Times New Roman" panose="02020603050405020304" pitchFamily="18" charset="0"/>
                <a:cs typeface="Times New Roman" panose="02020603050405020304" pitchFamily="18" charset="0"/>
              </a:rPr>
              <a:t>GUI </a:t>
            </a:r>
            <a:r>
              <a:rPr lang="en-US" sz="2400" b="1" dirty="0">
                <a:latin typeface="Times New Roman" panose="02020603050405020304" pitchFamily="18" charset="0"/>
                <a:cs typeface="Times New Roman" panose="02020603050405020304" pitchFamily="18" charset="0"/>
              </a:rPr>
              <a:t>mechanisms of window-based programs—menus, toolbars, dialogs, and so </a:t>
            </a:r>
            <a:r>
              <a:rPr lang="en-US" sz="2400" b="1" dirty="0" smtClean="0">
                <a:latin typeface="Times New Roman" panose="02020603050405020304" pitchFamily="18" charset="0"/>
                <a:cs typeface="Times New Roman" panose="02020603050405020304" pitchFamily="18" charset="0"/>
              </a:rPr>
              <a:t>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3197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4435" y="591672"/>
            <a:ext cx="10771094" cy="6010834"/>
          </a:xfrm>
          <a:prstGeom prst="rect">
            <a:avLst/>
          </a:prstGeom>
        </p:spPr>
      </p:pic>
    </p:spTree>
    <p:extLst>
      <p:ext uri="{BB962C8B-B14F-4D97-AF65-F5344CB8AC3E}">
        <p14:creationId xmlns:p14="http://schemas.microsoft.com/office/powerpoint/2010/main" val="2065440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448117" y="279154"/>
            <a:ext cx="11371848" cy="6578846"/>
          </a:xfrm>
          <a:prstGeom prst="rect">
            <a:avLst/>
          </a:prstGeom>
        </p:spPr>
        <p:txBody>
          <a:bodyPr/>
          <a:lstStyle/>
          <a:p>
            <a:r>
              <a:rPr lang="en-US" b="1" dirty="0" smtClean="0"/>
              <a:t>		</a:t>
            </a:r>
            <a:r>
              <a:rPr lang="en-US" sz="2400" b="1" dirty="0" err="1" smtClean="0"/>
              <a:t>JOPtionPane</a:t>
            </a:r>
            <a:r>
              <a:rPr lang="en-US" sz="2400" b="1" dirty="0" smtClean="0"/>
              <a:t> Class of </a:t>
            </a:r>
            <a:r>
              <a:rPr lang="en-US" sz="2400" b="1" dirty="0" err="1" smtClean="0"/>
              <a:t>javax.swing</a:t>
            </a:r>
            <a:endParaRPr lang="en-US" b="1" dirty="0" smtClean="0"/>
          </a:p>
          <a:p>
            <a:endParaRPr lang="en-US" b="1" dirty="0"/>
          </a:p>
          <a:p>
            <a:r>
              <a:rPr lang="en-US" dirty="0"/>
              <a:t>The </a:t>
            </a:r>
            <a:r>
              <a:rPr lang="en-US" dirty="0" err="1"/>
              <a:t>messageType</a:t>
            </a:r>
            <a:r>
              <a:rPr lang="en-US" dirty="0"/>
              <a:t> argument can be assigned one of these static finals:</a:t>
            </a:r>
          </a:p>
          <a:p>
            <a:r>
              <a:rPr lang="en-US" dirty="0" err="1"/>
              <a:t>JOptionPane.ERROR_MESSAGE</a:t>
            </a:r>
            <a:endParaRPr lang="en-US" dirty="0"/>
          </a:p>
          <a:p>
            <a:r>
              <a:rPr lang="en-US" dirty="0" err="1"/>
              <a:t>JOptionPane.INFORMATION_MESSAGE</a:t>
            </a:r>
            <a:endParaRPr lang="en-US" dirty="0"/>
          </a:p>
          <a:p>
            <a:r>
              <a:rPr lang="en-US" dirty="0" err="1"/>
              <a:t>JOptionPane.WARNING_MESSAGE</a:t>
            </a:r>
            <a:endParaRPr lang="en-US" dirty="0"/>
          </a:p>
          <a:p>
            <a:r>
              <a:rPr lang="en-US" dirty="0" err="1"/>
              <a:t>JOptionPane.QUESTION_MESSAGE</a:t>
            </a:r>
            <a:endParaRPr lang="en-US" dirty="0"/>
          </a:p>
          <a:p>
            <a:r>
              <a:rPr lang="en-US" dirty="0" err="1"/>
              <a:t>JOptionPane.PLAIN_MESSAGE</a:t>
            </a:r>
            <a:r>
              <a:rPr lang="en-US" dirty="0"/>
              <a:t> (no icon will be used)</a:t>
            </a:r>
          </a:p>
          <a:p>
            <a:endParaRPr lang="en-US" dirty="0" smtClean="0"/>
          </a:p>
          <a:p>
            <a:r>
              <a:rPr lang="en-US" dirty="0" smtClean="0"/>
              <a:t>For </a:t>
            </a:r>
            <a:r>
              <a:rPr lang="en-US" dirty="0"/>
              <a:t>example, the following code displays four different </a:t>
            </a:r>
            <a:r>
              <a:rPr lang="en-US" dirty="0" err="1"/>
              <a:t>JOptionPane</a:t>
            </a:r>
            <a:r>
              <a:rPr lang="en-US" dirty="0"/>
              <a:t> dialogs.</a:t>
            </a:r>
          </a:p>
          <a:p>
            <a:endParaRPr lang="en-US" b="1" dirty="0" smtClean="0"/>
          </a:p>
          <a:p>
            <a:r>
              <a:rPr lang="en-US" dirty="0" err="1"/>
              <a:t>JOptionPane.showMessageDialog</a:t>
            </a:r>
            <a:r>
              <a:rPr lang="en-US" dirty="0"/>
              <a:t> (null, "Message", "Title", </a:t>
            </a:r>
            <a:r>
              <a:rPr lang="en-US" dirty="0" err="1"/>
              <a:t>JOptionPane.INFORMATION_MESSAGE</a:t>
            </a:r>
            <a:r>
              <a:rPr lang="en-US" dirty="0"/>
              <a:t>); </a:t>
            </a:r>
            <a:endParaRPr lang="en-US" dirty="0" smtClean="0"/>
          </a:p>
          <a:p>
            <a:r>
              <a:rPr lang="en-US" dirty="0" err="1" smtClean="0"/>
              <a:t>JOptionPane.showMessageDialog</a:t>
            </a:r>
            <a:r>
              <a:rPr lang="en-US" dirty="0" smtClean="0"/>
              <a:t> </a:t>
            </a:r>
            <a:r>
              <a:rPr lang="en-US" dirty="0"/>
              <a:t>(null, "Message", "Title", </a:t>
            </a:r>
            <a:r>
              <a:rPr lang="en-US" dirty="0" err="1"/>
              <a:t>JOptionPane.WARNING_MESSAGE</a:t>
            </a:r>
            <a:r>
              <a:rPr lang="en-US" dirty="0"/>
              <a:t>); </a:t>
            </a:r>
            <a:r>
              <a:rPr lang="en-US" dirty="0" err="1"/>
              <a:t>JOptionPane.showMessageDialog</a:t>
            </a:r>
            <a:r>
              <a:rPr lang="en-US" dirty="0"/>
              <a:t> (null, "Message", "Title", </a:t>
            </a:r>
            <a:r>
              <a:rPr lang="en-US" dirty="0" err="1"/>
              <a:t>JOptionPane.ERROR_MESSAGE</a:t>
            </a:r>
            <a:r>
              <a:rPr lang="en-US" dirty="0"/>
              <a:t>); </a:t>
            </a:r>
            <a:br>
              <a:rPr lang="en-US" dirty="0"/>
            </a:br>
            <a:endParaRPr lang="en-US" b="1" dirty="0"/>
          </a:p>
          <a:p>
            <a:r>
              <a:rPr lang="en-US" b="1" dirty="0" smtClean="0"/>
              <a:t>Online Java</a:t>
            </a:r>
            <a:r>
              <a:rPr lang="en-US" b="1" dirty="0"/>
              <a:t>™ Platform, Standard Edition </a:t>
            </a:r>
            <a:r>
              <a:rPr lang="en-US" b="1" dirty="0" smtClean="0"/>
              <a:t>7 API Specification</a:t>
            </a:r>
          </a:p>
          <a:p>
            <a:endParaRPr lang="en-US" b="1" dirty="0"/>
          </a:p>
          <a:p>
            <a:endParaRPr lang="en-US" b="1" dirty="0" smtClean="0"/>
          </a:p>
          <a:p>
            <a:r>
              <a:rPr lang="en-US" b="1" dirty="0"/>
              <a:t>http://www.oracle.com/technetwork/java/api-141528.html</a:t>
            </a:r>
          </a:p>
          <a:p>
            <a:endParaRPr lang="en-US" b="1" dirty="0" smtClean="0"/>
          </a:p>
          <a:p>
            <a:r>
              <a:rPr lang="en-US" dirty="0"/>
              <a:t>https://docs.oracle.com/javase/7/docs/api/</a:t>
            </a:r>
            <a:endParaRPr lang="en-US" dirty="0" smtClean="0"/>
          </a:p>
          <a:p>
            <a:pPr marL="342900" indent="-342900"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6021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Tasks</a:t>
            </a:r>
            <a:endParaRPr/>
          </a:p>
        </p:txBody>
      </p:sp>
      <p:sp>
        <p:nvSpPr>
          <p:cNvPr id="122" name="TextShape 2"/>
          <p:cNvSpPr txBox="1"/>
          <p:nvPr/>
        </p:nvSpPr>
        <p:spPr>
          <a:xfrm>
            <a:off x="838080" y="1825560"/>
            <a:ext cx="10515240" cy="4350960"/>
          </a:xfrm>
          <a:prstGeom prst="rect">
            <a:avLst/>
          </a:prstGeom>
        </p:spPr>
        <p:txBody>
          <a:bodyPr/>
          <a:lstStyle/>
          <a:p>
            <a:r>
              <a:rPr lang="x-none" sz="3600">
                <a:solidFill>
                  <a:srgbClr val="000000"/>
                </a:solidFill>
                <a:latin typeface="Calibri"/>
                <a:ea typeface="Courier New"/>
              </a:rPr>
              <a:t>Write a program in which declare some variables with valid identifiers and conventions rule, to hold your name, your total marks in previous semester, percentage, your grade, your status of pass or fail (by a Boolean variable) etc, assign them explicitly and  print them. Try to declare variables of all (8) data types and assign the appropriate values.</a:t>
            </a:r>
            <a:endParaRPr/>
          </a:p>
        </p:txBody>
      </p:sp>
    </p:spTree>
    <p:extLst>
      <p:ext uri="{BB962C8B-B14F-4D97-AF65-F5344CB8AC3E}">
        <p14:creationId xmlns:p14="http://schemas.microsoft.com/office/powerpoint/2010/main" val="33475155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5815" y="145115"/>
            <a:ext cx="8609480" cy="6470837"/>
          </a:xfrm>
          <a:prstGeom prst="rect">
            <a:avLst/>
          </a:prstGeom>
        </p:spPr>
      </p:pic>
    </p:spTree>
    <p:extLst>
      <p:ext uri="{BB962C8B-B14F-4D97-AF65-F5344CB8AC3E}">
        <p14:creationId xmlns:p14="http://schemas.microsoft.com/office/powerpoint/2010/main" val="2632474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Tasks</a:t>
            </a:r>
            <a:endParaRPr/>
          </a:p>
        </p:txBody>
      </p:sp>
      <p:sp>
        <p:nvSpPr>
          <p:cNvPr id="124" name="TextShape 2"/>
          <p:cNvSpPr txBox="1"/>
          <p:nvPr/>
        </p:nvSpPr>
        <p:spPr>
          <a:xfrm>
            <a:off x="838080" y="1825560"/>
            <a:ext cx="10515240" cy="4350960"/>
          </a:xfrm>
          <a:prstGeom prst="rect">
            <a:avLst/>
          </a:prstGeom>
        </p:spPr>
        <p:txBody>
          <a:bodyPr/>
          <a:lstStyle/>
          <a:p>
            <a:r>
              <a:rPr lang="x-none" sz="2800" dirty="0">
                <a:solidFill>
                  <a:srgbClr val="000000"/>
                </a:solidFill>
                <a:latin typeface="Calibri"/>
                <a:ea typeface="Courier New"/>
              </a:rPr>
              <a:t>Write a program to declare and initialize a double variable with some value such as </a:t>
            </a:r>
            <a:r>
              <a:rPr lang="en-US" sz="2800" dirty="0" smtClean="0">
                <a:solidFill>
                  <a:srgbClr val="000000"/>
                </a:solidFill>
                <a:latin typeface="Calibri"/>
                <a:ea typeface="Courier New"/>
              </a:rPr>
              <a:t>50</a:t>
            </a:r>
            <a:r>
              <a:rPr lang="x-none" sz="2800" dirty="0" smtClean="0">
                <a:solidFill>
                  <a:srgbClr val="000000"/>
                </a:solidFill>
                <a:latin typeface="Calibri"/>
                <a:ea typeface="Courier New"/>
              </a:rPr>
              <a:t>.</a:t>
            </a:r>
            <a:r>
              <a:rPr lang="en-US" sz="2800" dirty="0" smtClean="0">
                <a:solidFill>
                  <a:srgbClr val="000000"/>
                </a:solidFill>
                <a:latin typeface="Calibri"/>
                <a:ea typeface="Courier New"/>
              </a:rPr>
              <a:t>2</a:t>
            </a:r>
            <a:r>
              <a:rPr lang="x-none" sz="2800" dirty="0" smtClean="0">
                <a:solidFill>
                  <a:srgbClr val="000000"/>
                </a:solidFill>
                <a:latin typeface="Calibri"/>
                <a:ea typeface="Courier New"/>
              </a:rPr>
              <a:t>5. </a:t>
            </a:r>
            <a:r>
              <a:rPr lang="x-none" sz="2800" dirty="0">
                <a:solidFill>
                  <a:srgbClr val="000000"/>
                </a:solidFill>
                <a:latin typeface="Calibri"/>
                <a:ea typeface="Courier New"/>
              </a:rPr>
              <a:t>Then retrieve the integral part and store it in the variable of type </a:t>
            </a:r>
            <a:r>
              <a:rPr lang="x-none" sz="2800" dirty="0" smtClean="0">
                <a:solidFill>
                  <a:srgbClr val="000000"/>
                </a:solidFill>
                <a:latin typeface="Calibri"/>
                <a:ea typeface="Courier New"/>
              </a:rPr>
              <a:t>long</a:t>
            </a:r>
            <a:r>
              <a:rPr lang="en-US" sz="2800" dirty="0">
                <a:solidFill>
                  <a:srgbClr val="000000"/>
                </a:solidFill>
                <a:latin typeface="Calibri"/>
                <a:ea typeface="Courier New"/>
              </a:rPr>
              <a:t>,</a:t>
            </a:r>
            <a:r>
              <a:rPr lang="x-none" sz="2800" dirty="0" smtClean="0">
                <a:solidFill>
                  <a:srgbClr val="000000"/>
                </a:solidFill>
                <a:latin typeface="Calibri"/>
                <a:ea typeface="Courier New"/>
              </a:rPr>
              <a:t> </a:t>
            </a:r>
            <a:r>
              <a:rPr lang="x-none" sz="2800" dirty="0">
                <a:solidFill>
                  <a:srgbClr val="000000"/>
                </a:solidFill>
                <a:latin typeface="Calibri"/>
                <a:ea typeface="Courier New"/>
              </a:rPr>
              <a:t>and </a:t>
            </a:r>
            <a:r>
              <a:rPr lang="x-none" sz="2800" dirty="0" smtClean="0">
                <a:solidFill>
                  <a:srgbClr val="000000"/>
                </a:solidFill>
                <a:latin typeface="Calibri"/>
                <a:ea typeface="Courier New"/>
              </a:rPr>
              <a:t>the </a:t>
            </a:r>
            <a:r>
              <a:rPr lang="x-none" sz="2800" dirty="0">
                <a:solidFill>
                  <a:srgbClr val="000000"/>
                </a:solidFill>
                <a:latin typeface="Calibri"/>
                <a:ea typeface="Courier New"/>
              </a:rPr>
              <a:t>fractional </a:t>
            </a:r>
            <a:r>
              <a:rPr lang="x-none" sz="2800" dirty="0" smtClean="0">
                <a:solidFill>
                  <a:srgbClr val="000000"/>
                </a:solidFill>
                <a:latin typeface="Calibri"/>
                <a:ea typeface="Courier New"/>
              </a:rPr>
              <a:t>part </a:t>
            </a:r>
            <a:r>
              <a:rPr lang="x-none" sz="2800" dirty="0">
                <a:solidFill>
                  <a:srgbClr val="000000"/>
                </a:solidFill>
                <a:latin typeface="Calibri"/>
                <a:ea typeface="Courier New"/>
              </a:rPr>
              <a:t>and store it in </a:t>
            </a:r>
            <a:r>
              <a:rPr lang="x-none" sz="2800" dirty="0" smtClean="0">
                <a:solidFill>
                  <a:srgbClr val="000000"/>
                </a:solidFill>
                <a:latin typeface="Calibri"/>
                <a:ea typeface="Courier New"/>
              </a:rPr>
              <a:t>a</a:t>
            </a:r>
            <a:r>
              <a:rPr lang="en-US" sz="2800" dirty="0" smtClean="0">
                <a:solidFill>
                  <a:srgbClr val="000000"/>
                </a:solidFill>
                <a:latin typeface="Calibri"/>
                <a:ea typeface="Courier New"/>
              </a:rPr>
              <a:t> variable of </a:t>
            </a:r>
            <a:r>
              <a:rPr lang="x-none" sz="2800" dirty="0" smtClean="0">
                <a:solidFill>
                  <a:srgbClr val="000000"/>
                </a:solidFill>
                <a:latin typeface="Calibri"/>
                <a:ea typeface="Courier New"/>
              </a:rPr>
              <a:t> of </a:t>
            </a:r>
            <a:r>
              <a:rPr lang="x-none" sz="2800" dirty="0">
                <a:solidFill>
                  <a:srgbClr val="000000"/>
                </a:solidFill>
                <a:latin typeface="Calibri"/>
                <a:ea typeface="Courier New"/>
              </a:rPr>
              <a:t>type </a:t>
            </a:r>
            <a:r>
              <a:rPr lang="en-US" sz="2800" dirty="0" smtClean="0">
                <a:solidFill>
                  <a:srgbClr val="000000"/>
                </a:solidFill>
                <a:latin typeface="Calibri"/>
                <a:ea typeface="Courier New"/>
              </a:rPr>
              <a:t>double.</a:t>
            </a:r>
            <a:r>
              <a:rPr lang="x-none" sz="2800" dirty="0" smtClean="0">
                <a:solidFill>
                  <a:srgbClr val="000000"/>
                </a:solidFill>
                <a:latin typeface="Calibri"/>
                <a:ea typeface="Courier New"/>
              </a:rPr>
              <a:t> </a:t>
            </a:r>
            <a:r>
              <a:rPr lang="x-none" sz="2800" dirty="0">
                <a:solidFill>
                  <a:srgbClr val="000000"/>
                </a:solidFill>
                <a:latin typeface="Calibri"/>
                <a:ea typeface="Courier New"/>
              </a:rPr>
              <a:t>Display </a:t>
            </a:r>
            <a:r>
              <a:rPr lang="en-US" sz="2800" dirty="0" smtClean="0">
                <a:solidFill>
                  <a:srgbClr val="000000"/>
                </a:solidFill>
                <a:latin typeface="Calibri"/>
                <a:ea typeface="Courier New"/>
              </a:rPr>
              <a:t> actual number, integral part Fractional part</a:t>
            </a:r>
            <a:r>
              <a:rPr lang="x-none" sz="2800" dirty="0" smtClean="0">
                <a:solidFill>
                  <a:srgbClr val="000000"/>
                </a:solidFill>
                <a:latin typeface="Calibri"/>
                <a:ea typeface="Courier New"/>
              </a:rPr>
              <a:t>.</a:t>
            </a:r>
            <a:endParaRPr dirty="0"/>
          </a:p>
        </p:txBody>
      </p:sp>
    </p:spTree>
    <p:extLst>
      <p:ext uri="{BB962C8B-B14F-4D97-AF65-F5344CB8AC3E}">
        <p14:creationId xmlns:p14="http://schemas.microsoft.com/office/powerpoint/2010/main" val="19251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development environment</a:t>
            </a:r>
            <a:endParaRPr lang="en-US" b="1" dirty="0"/>
          </a:p>
        </p:txBody>
      </p:sp>
      <p:sp>
        <p:nvSpPr>
          <p:cNvPr id="3" name="Content Placeholder 2"/>
          <p:cNvSpPr>
            <a:spLocks noGrp="1"/>
          </p:cNvSpPr>
          <p:nvPr>
            <p:ph idx="1"/>
          </p:nvPr>
        </p:nvSpPr>
        <p:spPr>
          <a:xfrm>
            <a:off x="912907" y="2716305"/>
            <a:ext cx="10100234" cy="4598895"/>
          </a:xfrm>
        </p:spPr>
        <p:txBody>
          <a:bodyPr>
            <a:normAutofit/>
          </a:bodyPr>
          <a:lstStyle/>
          <a:p>
            <a:r>
              <a:rPr lang="en-US" sz="2800" dirty="0" smtClean="0"/>
              <a:t>A </a:t>
            </a:r>
            <a:r>
              <a:rPr lang="en-US" sz="2800" dirty="0"/>
              <a:t>Java program always consists of one or more classes</a:t>
            </a:r>
            <a:r>
              <a:rPr lang="en-US" sz="2800" dirty="0" smtClean="0"/>
              <a:t>.</a:t>
            </a:r>
          </a:p>
          <a:p>
            <a:endParaRPr lang="en-US" sz="2800" dirty="0"/>
          </a:p>
          <a:p>
            <a:r>
              <a:rPr lang="en-US" sz="2800" dirty="0"/>
              <a:t> A Java source file name must have the extension </a:t>
            </a:r>
            <a:r>
              <a:rPr lang="en-US" sz="2400" dirty="0"/>
              <a:t>.java</a:t>
            </a:r>
            <a:r>
              <a:rPr lang="en-US" sz="2800" dirty="0"/>
              <a:t>.</a:t>
            </a:r>
            <a:endParaRPr lang="en-US" sz="2800" b="1" dirty="0"/>
          </a:p>
          <a:p>
            <a:endParaRPr lang="en-US" sz="2800" dirty="0"/>
          </a:p>
          <a:p>
            <a:r>
              <a:rPr lang="en-US" sz="2800" dirty="0" smtClean="0"/>
              <a:t>You </a:t>
            </a:r>
            <a:r>
              <a:rPr lang="en-US" sz="2800" dirty="0"/>
              <a:t>typically put the program code for each class in a separate file, and you must give each </a:t>
            </a:r>
            <a:r>
              <a:rPr lang="en-US" sz="2800" dirty="0" smtClean="0"/>
              <a:t>file the </a:t>
            </a:r>
            <a:r>
              <a:rPr lang="en-US" sz="2800" dirty="0"/>
              <a:t>same name as that of the class that is defined within it</a:t>
            </a:r>
            <a:r>
              <a:rPr lang="en-US" sz="2800" dirty="0" smtClean="0"/>
              <a:t>.</a:t>
            </a:r>
            <a:endParaRPr lang="en-US" sz="2800" dirty="0"/>
          </a:p>
        </p:txBody>
      </p:sp>
    </p:spTree>
    <p:extLst>
      <p:ext uri="{BB962C8B-B14F-4D97-AF65-F5344CB8AC3E}">
        <p14:creationId xmlns:p14="http://schemas.microsoft.com/office/powerpoint/2010/main" val="30108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4954" y="2259106"/>
            <a:ext cx="10211546" cy="4598894"/>
          </a:xfrm>
        </p:spPr>
        <p:txBody>
          <a:bodyPr>
            <a:normAutofit/>
          </a:bodyPr>
          <a:lstStyle/>
          <a:p>
            <a:r>
              <a:rPr lang="en-US" sz="2400" b="1" u="sng" dirty="0" smtClean="0">
                <a:latin typeface="Times New Roman" panose="02020603050405020304" pitchFamily="18" charset="0"/>
                <a:cs typeface="Times New Roman" panose="02020603050405020304" pitchFamily="18" charset="0"/>
              </a:rPr>
              <a:t>Program Modules in in java</a:t>
            </a:r>
            <a:endParaRPr lang="en-US" sz="2400" b="1" u="sng"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Three kinds of modules exits in java- </a:t>
            </a:r>
            <a:r>
              <a:rPr lang="en-US" sz="2400" b="1" dirty="0" smtClean="0">
                <a:latin typeface="Times New Roman" panose="02020603050405020304" pitchFamily="18" charset="0"/>
                <a:cs typeface="Times New Roman" panose="02020603050405020304" pitchFamily="18" charset="0"/>
              </a:rPr>
              <a:t>methods, classes and packages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Java Programs are written with predefined </a:t>
            </a:r>
            <a:r>
              <a:rPr lang="en-US" sz="2400" b="1" dirty="0" smtClean="0">
                <a:latin typeface="Times New Roman" panose="02020603050405020304" pitchFamily="18" charset="0"/>
                <a:cs typeface="Times New Roman" panose="02020603050405020304" pitchFamily="18" charset="0"/>
              </a:rPr>
              <a:t>methods and classes available in the Java Application Programming Interfaces</a:t>
            </a:r>
            <a:r>
              <a:rPr lang="en-US" sz="2400" dirty="0" smtClean="0">
                <a:latin typeface="Times New Roman" panose="02020603050405020304" pitchFamily="18" charset="0"/>
                <a:cs typeface="Times New Roman" panose="02020603050405020304" pitchFamily="18" charset="0"/>
              </a:rPr>
              <a:t> (also referred to as the Java API or Java class library).</a:t>
            </a:r>
          </a:p>
          <a:p>
            <a:pPr marL="0" indent="0">
              <a:buNone/>
            </a:pPr>
            <a:r>
              <a:rPr lang="en-US" sz="2400" dirty="0" smtClean="0">
                <a:latin typeface="Times New Roman" panose="02020603050405020304" pitchFamily="18" charset="0"/>
                <a:cs typeface="Times New Roman" panose="02020603050405020304" pitchFamily="18" charset="0"/>
              </a:rPr>
              <a:t>Related classes are grouped into packages so that they can be imported into programs and reused.</a:t>
            </a:r>
          </a:p>
          <a:p>
            <a:pPr marL="0" indent="0">
              <a:buNone/>
            </a:pPr>
            <a:r>
              <a:rPr lang="en-US" sz="2400" dirty="0" smtClean="0">
                <a:latin typeface="Times New Roman" panose="02020603050405020304" pitchFamily="18" charset="0"/>
                <a:cs typeface="Times New Roman" panose="02020603050405020304" pitchFamily="18" charset="0"/>
              </a:rPr>
              <a:t>The Java API classes are part of the JDK.</a:t>
            </a:r>
          </a:p>
          <a:p>
            <a:endParaRPr lang="en-US" sz="2400" b="1" u="sng" dirty="0" smtClean="0">
              <a:latin typeface="Times New Roman" panose="02020603050405020304" pitchFamily="18" charset="0"/>
              <a:cs typeface="Times New Roman" panose="02020603050405020304" pitchFamily="18" charset="0"/>
            </a:endParaRPr>
          </a:p>
          <a:p>
            <a:endParaRPr lang="en-US" dirty="0" smtClean="0"/>
          </a:p>
        </p:txBody>
      </p:sp>
    </p:spTree>
    <p:extLst>
      <p:ext uri="{BB962C8B-B14F-4D97-AF65-F5344CB8AC3E}">
        <p14:creationId xmlns:p14="http://schemas.microsoft.com/office/powerpoint/2010/main" val="4095342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2"/>
          <p:cNvSpPr txBox="1"/>
          <p:nvPr/>
        </p:nvSpPr>
        <p:spPr>
          <a:xfrm>
            <a:off x="838080" y="1825560"/>
            <a:ext cx="10515240" cy="4350960"/>
          </a:xfrm>
          <a:prstGeom prst="rect">
            <a:avLst/>
          </a:prstGeom>
        </p:spPr>
        <p:txBody>
          <a:bodyPr/>
          <a:lstStyle/>
          <a:p>
            <a:endParaRPr dirty="0"/>
          </a:p>
        </p:txBody>
      </p:sp>
      <p:pic>
        <p:nvPicPr>
          <p:cNvPr id="3" name="Picture 2"/>
          <p:cNvPicPr>
            <a:picLocks noChangeAspect="1"/>
          </p:cNvPicPr>
          <p:nvPr/>
        </p:nvPicPr>
        <p:blipFill>
          <a:blip r:embed="rId2"/>
          <a:stretch>
            <a:fillRect/>
          </a:stretch>
        </p:blipFill>
        <p:spPr>
          <a:xfrm>
            <a:off x="165727" y="94130"/>
            <a:ext cx="11022226" cy="6763870"/>
          </a:xfrm>
          <a:prstGeom prst="rect">
            <a:avLst/>
          </a:prstGeom>
        </p:spPr>
      </p:pic>
      <p:sp>
        <p:nvSpPr>
          <p:cNvPr id="2" name="TextBox 1"/>
          <p:cNvSpPr txBox="1"/>
          <p:nvPr/>
        </p:nvSpPr>
        <p:spPr>
          <a:xfrm>
            <a:off x="394327" y="313514"/>
            <a:ext cx="5159308" cy="461665"/>
          </a:xfrm>
          <a:prstGeom prst="rect">
            <a:avLst/>
          </a:prstGeom>
          <a:noFill/>
        </p:spPr>
        <p:txBody>
          <a:bodyPr wrap="square" rtlCol="0">
            <a:spAutoFit/>
          </a:bodyPr>
          <a:lstStyle/>
          <a:p>
            <a:r>
              <a:rPr lang="en-US" sz="2400" b="1" dirty="0" smtClean="0">
                <a:solidFill>
                  <a:schemeClr val="accent3"/>
                </a:solidFill>
              </a:rPr>
              <a:t>Basic structure of java Program</a:t>
            </a:r>
            <a:endParaRPr lang="en-US" sz="2400" b="1" dirty="0">
              <a:solidFill>
                <a:schemeClr val="accent3"/>
              </a:solidFill>
            </a:endParaRPr>
          </a:p>
        </p:txBody>
      </p:sp>
    </p:spTree>
    <p:extLst>
      <p:ext uri="{BB962C8B-B14F-4D97-AF65-F5344CB8AC3E}">
        <p14:creationId xmlns:p14="http://schemas.microsoft.com/office/powerpoint/2010/main" val="5058786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4257</TotalTime>
  <Words>3108</Words>
  <Application>Microsoft Office PowerPoint</Application>
  <PresentationFormat>Widescreen</PresentationFormat>
  <Paragraphs>474</Paragraphs>
  <Slides>60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60</vt:i4>
      </vt:variant>
    </vt:vector>
  </HeadingPairs>
  <TitlesOfParts>
    <vt:vector size="76" baseType="lpstr">
      <vt:lpstr>Arial</vt:lpstr>
      <vt:lpstr>Arial Black</vt:lpstr>
      <vt:lpstr>Calibri</vt:lpstr>
      <vt:lpstr>Calibri Light</vt:lpstr>
      <vt:lpstr>Century Gothic</vt:lpstr>
      <vt:lpstr>Courier New</vt:lpstr>
      <vt:lpstr>euclid_circular_a</vt:lpstr>
      <vt:lpstr>Georgia</vt:lpstr>
      <vt:lpstr>Monaco</vt:lpstr>
      <vt:lpstr>Nunito Sans</vt:lpstr>
      <vt:lpstr>Roboto</vt:lpstr>
      <vt:lpstr>Symbol</vt:lpstr>
      <vt:lpstr>Times New Roman</vt:lpstr>
      <vt:lpstr>Wingdings</vt:lpstr>
      <vt:lpstr>Wingdings 3</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Java development environment</vt:lpstr>
      <vt:lpstr>PowerPoint Presentation</vt:lpstr>
      <vt:lpstr>PowerPoint Presentation</vt:lpstr>
      <vt:lpstr>PowerPoint Presentation</vt:lpstr>
      <vt:lpstr>Introduction to JDK</vt:lpstr>
      <vt:lpstr>Introduction to JDK</vt:lpstr>
      <vt:lpstr>What is Java Bytecode ?</vt:lpstr>
      <vt:lpstr>PowerPoint Presentation</vt:lpstr>
      <vt:lpstr>PowerPoint Presentation</vt:lpstr>
      <vt:lpstr>PowerPoint Presentation</vt:lpstr>
      <vt:lpstr>PowerPoint Presentation</vt:lpstr>
      <vt:lpstr>Introduction to JDK</vt:lpstr>
      <vt:lpstr>PowerPoint Presentation</vt:lpstr>
      <vt:lpstr>Introduction to JDK</vt:lpstr>
      <vt:lpstr>PowerPoint Presentation</vt:lpstr>
      <vt:lpstr>PowerPoint Presentation</vt:lpstr>
      <vt:lpstr>PowerPoint Presentation</vt:lpstr>
      <vt:lpstr>PowerPoint Presentation</vt:lpstr>
      <vt:lpstr>Java development environment</vt:lpstr>
      <vt:lpstr>PowerPoint Presentation</vt:lpstr>
      <vt:lpstr>PowerPoint Presentation</vt:lpstr>
      <vt:lpstr>Escape Sequences</vt:lpstr>
      <vt:lpstr>PowerPoint Presentation</vt:lpstr>
      <vt:lpstr>Data Types  </vt:lpstr>
      <vt:lpstr>Integer data Types</vt:lpstr>
      <vt:lpstr>Byte &amp; Short</vt:lpstr>
      <vt:lpstr>Int &amp; long</vt:lpstr>
      <vt:lpstr>Integer Data Types Example Program</vt:lpstr>
      <vt:lpstr>Floating Point Data Types</vt:lpstr>
      <vt:lpstr>Floating-point Data Types Example Program</vt:lpstr>
      <vt:lpstr>Characters</vt:lpstr>
      <vt:lpstr>Booleans</vt:lpstr>
      <vt:lpstr>ASCII and Unicode </vt:lpstr>
      <vt:lpstr>ASCII and Unicode </vt:lpstr>
      <vt:lpstr>ASCII and Unicode </vt:lpstr>
      <vt:lpstr>ASCII and Unicode </vt:lpstr>
      <vt:lpstr>ASCII and Unicode </vt:lpstr>
      <vt:lpstr>ASCII and Unicode </vt:lpstr>
      <vt:lpstr>Type Conversion and Casting  Java’s Automatic Conversions</vt:lpstr>
      <vt:lpstr>Type Conversion and Casting</vt:lpstr>
      <vt:lpstr>Type Conversion and Casting</vt:lpstr>
      <vt:lpstr>Narrowing or Explicit type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383</cp:revision>
  <dcterms:created xsi:type="dcterms:W3CDTF">2014-09-12T02:08:24Z</dcterms:created>
  <dcterms:modified xsi:type="dcterms:W3CDTF">2020-09-29T16:08:22Z</dcterms:modified>
</cp:coreProperties>
</file>